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80" r:id="rId4"/>
    <p:sldId id="292" r:id="rId5"/>
    <p:sldId id="291" r:id="rId6"/>
    <p:sldId id="293" r:id="rId7"/>
    <p:sldId id="295" r:id="rId8"/>
    <p:sldId id="294" r:id="rId9"/>
    <p:sldId id="296" r:id="rId10"/>
    <p:sldId id="282" r:id="rId11"/>
    <p:sldId id="281" r:id="rId12"/>
    <p:sldId id="284" r:id="rId13"/>
    <p:sldId id="286" r:id="rId14"/>
    <p:sldId id="285" r:id="rId15"/>
    <p:sldId id="287" r:id="rId16"/>
    <p:sldId id="283" r:id="rId17"/>
    <p:sldId id="297" r:id="rId18"/>
    <p:sldId id="298" r:id="rId19"/>
    <p:sldId id="288" r:id="rId20"/>
    <p:sldId id="299" r:id="rId21"/>
    <p:sldId id="306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2D14"/>
    <a:srgbClr val="4D4D4D"/>
    <a:srgbClr val="35759D"/>
    <a:srgbClr val="35B19D"/>
    <a:srgbClr val="000000"/>
    <a:srgbClr val="FFFF00"/>
    <a:srgbClr val="FFFFFF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0" autoAdjust="0"/>
    <p:restoredTop sz="95596" autoAdjust="0"/>
  </p:normalViewPr>
  <p:slideViewPr>
    <p:cSldViewPr>
      <p:cViewPr>
        <p:scale>
          <a:sx n="80" d="100"/>
          <a:sy n="80" d="100"/>
        </p:scale>
        <p:origin x="-245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ECE028-B349-47D1-BF66-ADC64ADCD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6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548B9-6616-4AEA-9EB6-A0229497A8F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F8DE0-DC35-4E40-81DA-AFABADD16CB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1C1D9-9619-4C47-A052-35807900A2F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A962D-BB82-41D9-A023-BD5BDD2FB56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F0CBB-D198-42FA-9DBF-656CAB245A2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97026-52E5-447E-BB98-F9417597DB9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B95A4-0CAD-41D3-B7CB-4B8B1F96633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EC595-9D7A-4A2A-BD27-16B64537711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8F57A-690C-4B41-B21E-C17D5DEF4C9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slide" Target="slide3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980728"/>
            <a:ext cx="6170240" cy="1584176"/>
          </a:xfrm>
        </p:spPr>
        <p:txBody>
          <a:bodyPr/>
          <a:lstStyle/>
          <a:p>
            <a:pPr algn="l" eaLnBrk="1" hangingPunct="1"/>
            <a:r>
              <a:rPr lang="ru-RU" sz="4400" dirty="0" smtClean="0">
                <a:solidFill>
                  <a:srgbClr val="FFFFCD"/>
                </a:solidFill>
              </a:rPr>
              <a:t>«ДАРЫ ОСЕНИ»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1052736"/>
            <a:ext cx="8028384" cy="1512168"/>
          </a:xfrm>
        </p:spPr>
        <p:txBody>
          <a:bodyPr/>
          <a:lstStyle/>
          <a:p>
            <a:pPr algn="l" eaLnBrk="1" hangingPunct="1"/>
            <a:r>
              <a:rPr lang="ru-RU" sz="1600" i="1" dirty="0" smtClean="0">
                <a:solidFill>
                  <a:srgbClr val="FFFFCD"/>
                </a:solidFill>
              </a:rPr>
              <a:t> </a:t>
            </a:r>
            <a:r>
              <a:rPr lang="ru-RU" sz="1800" i="1" dirty="0" smtClean="0">
                <a:solidFill>
                  <a:srgbClr val="FFFFCD"/>
                </a:solidFill>
              </a:rPr>
              <a:t>Презентация  для детей по развитию речи на тему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8640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8900"/>
            <a:r>
              <a:rPr lang="ru-RU" sz="1400" dirty="0" smtClean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центр развития ребенка – детский сад №28 «Огонек»</a:t>
            </a:r>
            <a:endParaRPr lang="ru-RU" sz="1400" dirty="0" smtClean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lvl="0" indent="88900" algn="l" eaLnBrk="0" hangingPunct="0"/>
            <a:endParaRPr lang="ru-RU" sz="3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15888"/>
            <a:ext cx="6934200" cy="715962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Bookman Old Style" pitchFamily="18" charset="0"/>
              </a:rPr>
              <a:t>Уважаемые родители!</a:t>
            </a:r>
            <a:endParaRPr lang="en-US" sz="3600" smtClean="0">
              <a:solidFill>
                <a:srgbClr val="4D4D4D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836613"/>
            <a:ext cx="7164387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Задача этой игры – развитие мышления дошкольников, формирование словаря.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Как играть?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На экране появляются четыре картинки. Вы говорите: «Посмотри, здесь 4 картинки. Три из них имеют что-то общее, чем-то похожи. А одна к ним не подходит, она лишняя. Как ты думаешь, какая?»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Сначала ребенку необходимо произнести ответ. Уточните, почему он считает, что именно эта картинка лишняя. После этого он может проверить себя нажатием клавиши мыши.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Если ребенок ошибся, попросите его подумать и объяснить, почему лишняя та картинка, которая исчезла. Только при необходимости помогите ему.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268413"/>
            <a:ext cx="7315200" cy="715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Найди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лишнее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636838"/>
            <a:ext cx="310991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924175"/>
            <a:ext cx="30734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924175"/>
            <a:ext cx="216058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 descr="http://seomost.ru/uploads/gallery/5/%D0%97%D0%B5%D0%BB%D1%91%D0%BD%D0%BE%D0%B5%20%D1%8F%D0%B1%D0%BB%D0%BE%D0%BA%D0%BE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3068638"/>
            <a:ext cx="17097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268413"/>
            <a:ext cx="7315200" cy="715962"/>
          </a:xfrm>
        </p:spPr>
        <p:txBody>
          <a:bodyPr/>
          <a:lstStyle/>
          <a:p>
            <a:pPr eaLnBrk="1" hangingPunct="1"/>
            <a:r>
              <a:rPr lang="ru-RU" smtClean="0"/>
              <a:t>Найди лишнее</a:t>
            </a:r>
          </a:p>
        </p:txBody>
      </p:sp>
      <p:pic>
        <p:nvPicPr>
          <p:cNvPr id="173060" name="Picture 4" descr="http://www.sibrybalka.ru/img/dikoros/bel_grib/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13285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3064" name="Picture 8" descr="http://ya-gribnik.ru/images/myhomor/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13285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3068" name="Picture 12" descr="https://lh3.googleusercontent.com/-ZPSqQ68pQOs/TtOx_lYJKbI/AAAAAAAAAA4/fTRl2EFegTc/s512/IMG_59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450912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3070" name="Picture 14" descr="http://www.darlesa.ru/uploads/posts/2009-05/1241439175_podosinovi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4509120"/>
            <a:ext cx="2880320" cy="216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15888"/>
            <a:ext cx="6934200" cy="715962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Bookman Old Style" pitchFamily="18" charset="0"/>
              </a:rPr>
              <a:t>Уважаемые родители!</a:t>
            </a:r>
            <a:endParaRPr lang="en-US" sz="3600" smtClean="0">
              <a:solidFill>
                <a:srgbClr val="4D4D4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836613"/>
            <a:ext cx="7164387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Задача этой игры – развитие мыслительных операций дошкольников, развитие речи на основе ознакомления с окружающим.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Как играть?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По щелчку мыши на экране по очереди будут появляться картинки с изображением овощей или фруктов. Последовательность беседы: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ko-KR" sz="1800" i="1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Что это? (Что изображено на картинке?)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ko-KR" sz="1800" i="1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Это овощ или фрукт?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ko-KR" sz="1800" i="1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Будем класть его в кастрюлю для приготовления борща?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После ответа ребенок может проверить себя, щелкнув мышью. Если ответ правильный, то нужный продукт отправится в кастрюлю. Если нет, то следует спросить: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ko-KR" sz="1800" i="1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А что можно приготовить из этого фрукта (овоща)?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ko-KR" sz="1800" i="1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Почему его не надо класть в борщ?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lena\AppData\Local\Microsoft\Windows\Temporary Internet Files\Content.IE5\1NXCNM8Z\MC900347397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096963"/>
            <a:ext cx="33321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Варим борщ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3357563"/>
            <a:ext cx="5794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3357563"/>
            <a:ext cx="62706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23202">
            <a:off x="941388" y="3152775"/>
            <a:ext cx="1416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3284538"/>
            <a:ext cx="795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31805">
            <a:off x="1651000" y="3071813"/>
            <a:ext cx="404813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3357563"/>
            <a:ext cx="612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213100"/>
            <a:ext cx="10080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" descr="C:\Users\Elena\AppData\Local\Microsoft\Windows\Temporary Internet Files\Content.IE5\1NXCNM8Z\MC900347397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985"/>
          <a:stretch>
            <a:fillRect/>
          </a:stretch>
        </p:blipFill>
        <p:spPr bwMode="auto">
          <a:xfrm>
            <a:off x="3492500" y="5416550"/>
            <a:ext cx="33321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 bwMode="auto">
          <a:xfrm>
            <a:off x="6948264" y="0"/>
            <a:ext cx="2195736" cy="6858000"/>
          </a:xfrm>
          <a:prstGeom prst="rect">
            <a:avLst/>
          </a:prstGeom>
          <a:gradFill rotWithShape="1">
            <a:gsLst>
              <a:gs pos="100000">
                <a:schemeClr val="accent1">
                  <a:lumMod val="40000"/>
                  <a:lumOff val="60000"/>
                  <a:alpha val="36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457200" indent="-457200">
              <a:defRPr/>
            </a:pPr>
            <a:r>
              <a:rPr lang="ru-RU" sz="1600" b="1" dirty="0"/>
              <a:t>Предлагаю тебе </a:t>
            </a:r>
          </a:p>
          <a:p>
            <a:pPr marL="457200" indent="-457200">
              <a:defRPr/>
            </a:pPr>
            <a:r>
              <a:rPr lang="ru-RU" sz="1600" b="1" dirty="0"/>
              <a:t>стать поваром. </a:t>
            </a:r>
          </a:p>
          <a:p>
            <a:pPr marL="457200" indent="-457200">
              <a:defRPr/>
            </a:pPr>
            <a:r>
              <a:rPr lang="ru-RU" sz="1600" b="1" dirty="0"/>
              <a:t>Мы будем варить </a:t>
            </a:r>
          </a:p>
          <a:p>
            <a:pPr marL="457200" indent="-457200">
              <a:defRPr/>
            </a:pPr>
            <a:r>
              <a:rPr lang="ru-RU" sz="1600" b="1" dirty="0"/>
              <a:t>борщ.</a:t>
            </a:r>
          </a:p>
          <a:p>
            <a:pPr marL="457200" indent="-457200">
              <a:defRPr/>
            </a:pPr>
            <a:endParaRPr lang="ru-RU" sz="1600" b="1" dirty="0"/>
          </a:p>
          <a:p>
            <a:pPr marL="457200" indent="-457200">
              <a:defRPr/>
            </a:pPr>
            <a:r>
              <a:rPr lang="ru-RU" sz="1600" b="1" dirty="0"/>
              <a:t>Сейчас, когда ты </a:t>
            </a:r>
          </a:p>
          <a:p>
            <a:pPr marL="457200" indent="-457200">
              <a:defRPr/>
            </a:pPr>
            <a:r>
              <a:rPr lang="ru-RU" sz="1600" b="1" dirty="0"/>
              <a:t>нажмешь на кнопку </a:t>
            </a:r>
          </a:p>
          <a:p>
            <a:pPr marL="457200" indent="-457200">
              <a:defRPr/>
            </a:pPr>
            <a:r>
              <a:rPr lang="ru-RU" sz="1600" b="1" dirty="0"/>
              <a:t>мыши, появится </a:t>
            </a:r>
          </a:p>
          <a:p>
            <a:pPr marL="457200" indent="-457200">
              <a:defRPr/>
            </a:pPr>
            <a:r>
              <a:rPr lang="ru-RU" sz="1600" b="1" dirty="0"/>
              <a:t>картинка.</a:t>
            </a:r>
          </a:p>
          <a:p>
            <a:pPr marL="457200" indent="-457200">
              <a:defRPr/>
            </a:pPr>
            <a:r>
              <a:rPr lang="ru-RU" sz="1600" b="1" dirty="0"/>
              <a:t>Тебе надо решить,</a:t>
            </a:r>
          </a:p>
          <a:p>
            <a:pPr marL="457200" indent="-457200">
              <a:defRPr/>
            </a:pPr>
            <a:r>
              <a:rPr lang="ru-RU" sz="1600" b="1" dirty="0"/>
              <a:t>возьмешь ли ты </a:t>
            </a:r>
          </a:p>
          <a:p>
            <a:pPr marL="457200" indent="-457200">
              <a:defRPr/>
            </a:pPr>
            <a:r>
              <a:rPr lang="ru-RU" sz="1600" b="1" dirty="0"/>
              <a:t>этот продукт для </a:t>
            </a:r>
          </a:p>
          <a:p>
            <a:pPr marL="457200" indent="-457200">
              <a:defRPr/>
            </a:pPr>
            <a:r>
              <a:rPr lang="ru-RU" sz="1600" b="1" dirty="0"/>
              <a:t>приготовления </a:t>
            </a:r>
          </a:p>
          <a:p>
            <a:pPr marL="457200" indent="-457200">
              <a:defRPr/>
            </a:pPr>
            <a:r>
              <a:rPr lang="ru-RU" sz="1600" b="1" dirty="0"/>
              <a:t>борща.</a:t>
            </a:r>
          </a:p>
          <a:p>
            <a:pPr marL="457200" indent="-457200">
              <a:defRPr/>
            </a:pPr>
            <a:endParaRPr lang="ru-RU" sz="1600" b="1" dirty="0"/>
          </a:p>
          <a:p>
            <a:pPr marL="457200" indent="-457200">
              <a:defRPr/>
            </a:pPr>
            <a:r>
              <a:rPr lang="ru-RU" sz="1600" b="1" dirty="0"/>
              <a:t>Теперь проверь </a:t>
            </a:r>
          </a:p>
          <a:p>
            <a:pPr marL="457200" indent="-457200">
              <a:defRPr/>
            </a:pPr>
            <a:r>
              <a:rPr lang="ru-RU" sz="1600" b="1" dirty="0"/>
              <a:t>себя, нажми еще раз </a:t>
            </a:r>
          </a:p>
          <a:p>
            <a:pPr marL="457200" indent="-457200">
              <a:defRPr/>
            </a:pPr>
            <a:r>
              <a:rPr lang="ru-RU" sz="1600" b="1" dirty="0"/>
              <a:t>на кнопку мыши.</a:t>
            </a:r>
          </a:p>
          <a:p>
            <a:pPr marL="457200" indent="-457200">
              <a:defRPr/>
            </a:pPr>
            <a:endParaRPr lang="ru-RU" sz="1400" dirty="0"/>
          </a:p>
        </p:txBody>
      </p:sp>
      <p:pic>
        <p:nvPicPr>
          <p:cNvPr id="175108" name="Picture 4" descr="http://www.recipesmasks.org/images/sampledata/213684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3357563"/>
            <a:ext cx="5492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0" name="Picture 6" descr="http://kuharka.com/uploads/taginator/Nov-2011/grusha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141663"/>
            <a:ext cx="6270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8382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6.0592E-6 C 0.04098 -0.01157 0.08195 -0.02313 0.11424 -0.0192 C 0.14653 -0.01527 0.16841 0.00045 0.19358 0.02404 C 0.21876 0.04763 0.24914 0.08579 0.26494 0.1228 C 0.28074 0.1598 0.28473 0.20304 0.28837 0.2456 C 0.29202 0.28815 0.28681 0.35638 0.28699 0.37881 " pathEditMode="relative" ptsTypes="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81221E-6 C 0.06146 -0.00578 0.12292 -0.01156 0.16094 -0.00347 C 0.19896 0.00463 0.20747 0.02498 0.22848 0.04834 C 0.24948 0.07169 0.27935 0.1043 0.28698 0.13668 C 0.29462 0.16906 0.27483 0.20791 0.27396 0.24214 C 0.2731 0.27637 0.27987 0.32031 0.28178 0.34251 C 0.28369 0.36471 0.28455 0.37003 0.2856 0.37535 " pathEditMode="relative" ptsTypes="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-2.81221E-6 C 0.04809 -0.0148 0.09635 -0.02937 0.13888 -0.01735 C 0.18142 -0.00532 0.23211 0.03978 0.25572 0.07262 C 0.27934 0.10546 0.27517 0.13113 0.28038 0.17993 C 0.28559 0.22872 0.28628 0.29672 0.28697 0.36494 " pathEditMode="relative" ptsTypes="a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69195E-6 C 0.06355 -0.0111 0.12726 -0.02197 0.17275 -0.01041 C 0.21824 0.00116 0.254 0.03747 0.27275 0.06915 C 0.2915 0.10083 0.28542 0.14131 0.2856 0.17993 C 0.28577 0.21855 0.27223 0.26735 0.27396 0.30111 C 0.2757 0.33488 0.28577 0.35847 0.29601 0.38229 " pathEditMode="relative" ptsTypes="aaaa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12303E-7 C 0.04636 -0.00347 0.09289 -0.0067 0.13247 -7.12303E-7 C 0.17206 0.00671 0.21199 0.01411 0.23768 0.03978 C 0.26338 0.06545 0.27709 0.11887 0.28699 0.15403 C 0.29688 0.18918 0.29619 0.21439 0.2974 0.25093 C 0.29862 0.28747 0.29671 0.33048 0.2948 0.37373 " pathEditMode="relative" ptsTypes="aaaa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15888"/>
            <a:ext cx="6934200" cy="715962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Bookman Old Style" pitchFamily="18" charset="0"/>
              </a:rPr>
              <a:t>Уважаемые родители!</a:t>
            </a:r>
            <a:endParaRPr lang="en-US" sz="3600" smtClean="0">
              <a:solidFill>
                <a:srgbClr val="4D4D4D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836613"/>
            <a:ext cx="7164387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Эта игра поможет потренировать внимание и память вашего ребенка, его усидчивость, целенаправленность деятельности.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  <a:r>
              <a:rPr lang="ru-RU" altLang="ko-KR" sz="1800" b="1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Вариант 1.</a:t>
            </a: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 Необходимо найти все предметы, которые спрятались на картинке, указать на них курсором мыши и назвать. Когда всё будет найдено, можно попросить ребенка назвать все нарисованные здесь предметы одним словом.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  <a:r>
              <a:rPr lang="ru-RU" altLang="ko-KR" sz="1800" b="1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Вариант 2.</a:t>
            </a: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 Если вашему сыну или дочке трудно найти все овощи на экране (или вы просто не хотите, чтобы ребенок долго сидел у монитора), то можно распечатать этот лист на принтере и предложить ребенку раскрасить (или обвести, или заштриховать) разными цветами все овощи, которые он нашел.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Обратите внимание, что мы очень рекомендуем прибегнуть ко второму варианту, если ребенку сложно найти все «спрятавшиеся» предметы.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341438"/>
            <a:ext cx="8675688" cy="1003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Найди, что спряталось на картинке  и назови одним словом.</a:t>
            </a:r>
          </a:p>
        </p:txBody>
      </p:sp>
      <p:grpSp>
        <p:nvGrpSpPr>
          <p:cNvPr id="22531" name="Группа 17"/>
          <p:cNvGrpSpPr>
            <a:grpSpLocks/>
          </p:cNvGrpSpPr>
          <p:nvPr/>
        </p:nvGrpSpPr>
        <p:grpSpPr bwMode="auto">
          <a:xfrm>
            <a:off x="1763713" y="2997200"/>
            <a:ext cx="5438775" cy="3162300"/>
            <a:chOff x="261218" y="2708920"/>
            <a:chExt cx="5439569" cy="3162862"/>
          </a:xfrm>
        </p:grpSpPr>
        <p:pic>
          <p:nvPicPr>
            <p:cNvPr id="2253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1218" y="2785492"/>
              <a:ext cx="428625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5656" y="3356992"/>
              <a:ext cx="2720975" cy="249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5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3501008"/>
              <a:ext cx="1920875" cy="220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7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3284984"/>
              <a:ext cx="1009650" cy="8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6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3212976"/>
              <a:ext cx="203517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10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4509120"/>
              <a:ext cx="1240805" cy="136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12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776" y="2708920"/>
              <a:ext cx="2652713" cy="206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6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3212976"/>
              <a:ext cx="1357312" cy="15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7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5616" y="3356992"/>
              <a:ext cx="1619672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20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4509120"/>
              <a:ext cx="140017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388" y="1125538"/>
            <a:ext cx="8964612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 какой сказке «живут» эти овощи и фрукты?</a:t>
            </a:r>
          </a:p>
        </p:txBody>
      </p:sp>
      <p:pic>
        <p:nvPicPr>
          <p:cNvPr id="191496" name="Picture 8" descr="http://www.uchebnik.com/linkpics/2117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51725" y="4868863"/>
            <a:ext cx="11049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8" name="Picture 10" descr="http://900igr.net/datai/obschestvoznanie/Prava-cheloveka/0015-043-SHarl-perr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1725" y="3429000"/>
            <a:ext cx="10842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00" name="Picture 12" descr="http://www.uznaiki.ru/Knigi_dlya_detej/Knigi_na_bumage/images/Po-slogam-chitayu-sam.-Repka-(Veselie-knigki-malisham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51725" y="1916113"/>
            <a:ext cx="1031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2852738"/>
            <a:ext cx="14398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uraledu.ru/files/images/png_2.preview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788" y="5229225"/>
            <a:ext cx="8445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2420938"/>
            <a:ext cx="2843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02" name="Picture 14" descr="http://www.lhpanto.co.uk/lhpg_Pumpkin_Carriage.gif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573463"/>
            <a:ext cx="17589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04" name="Picture 16" descr="http://www.stihi.ru/pics/2009/07/10/688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80112" y="1988840"/>
            <a:ext cx="1462819" cy="135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852738"/>
            <a:ext cx="129698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06" name="Picture 18" descr="http://www.proshkolu.ru/content/media/pic/std/2000000/1352000/1351454-e69254abddc83801.gif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932363" y="5084763"/>
            <a:ext cx="12668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08" name="Picture 20" descr="http://www.nachalka.com/photo/d/62739-3/graf+vishenka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5084763"/>
            <a:ext cx="7064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12" name="Picture 24" descr="http://www.nachalka.com/photo/d/62740-3/prints+limon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300663"/>
            <a:ext cx="10985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16" name="Picture 28" descr="http://mosfoodnews.ru/files/articles/________1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2420938"/>
            <a:ext cx="316865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10" name="Picture 22" descr="http://ui.ggimgs.net/thumbnails/440/aHR0cDovL2Nkbi13cml0ZS5kZW1hbmRzdHVkaW9zLmNvbS91cGxvYWQvLzEwMDAvNzAwLzEwLzUvMzAxNzE1LmpwZw==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781300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14" name="Picture 26" descr="http://www.kadinvekadin.net/resimler/galeri/10_mucize_besin_7.jpg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2708275"/>
            <a:ext cx="19700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15888"/>
            <a:ext cx="6934200" cy="715962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Bookman Old Style" pitchFamily="18" charset="0"/>
              </a:rPr>
              <a:t>Уважаемые родители!</a:t>
            </a:r>
            <a:endParaRPr lang="en-US" sz="3600" smtClean="0">
              <a:solidFill>
                <a:srgbClr val="4D4D4D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836613"/>
            <a:ext cx="7164387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Эта игра поможет потренировать внимание,  память, мыслительные процессы вашего ребенка.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На экране будут поочередно по щелчку мыши появляться овощи и фрукты. Ребенку необходимо вспомнить в какой сказке и в каком образе они встречаются.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Проверить себя можно также щелчком мыши.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artviktori.ucoz.ru/_si/0/022398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2943225"/>
            <a:ext cx="5895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6156176" y="1052736"/>
            <a:ext cx="2987824" cy="5805264"/>
          </a:xfrm>
          <a:prstGeom prst="rect">
            <a:avLst/>
          </a:prstGeom>
          <a:gradFill rotWithShape="1">
            <a:gsLst>
              <a:gs pos="100000">
                <a:schemeClr val="accent1">
                  <a:lumMod val="40000"/>
                  <a:lumOff val="60000"/>
                  <a:alpha val="48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/>
              <a:t>ВОПРОСЫ ДЛЯ ОБСУЖДЕНИЯ</a:t>
            </a:r>
          </a:p>
          <a:p>
            <a:pPr marL="228600" indent="-228600">
              <a:defRPr/>
            </a:pPr>
            <a:endParaRPr lang="ru-RU" sz="1200" dirty="0"/>
          </a:p>
          <a:p>
            <a:pPr>
              <a:defRPr/>
            </a:pPr>
            <a:r>
              <a:rPr lang="ru-RU" sz="1200" dirty="0" smtClean="0"/>
              <a:t>1. </a:t>
            </a:r>
            <a:r>
              <a:rPr lang="ru-RU" sz="1200" dirty="0"/>
              <a:t>Чем заняты люди, нарисованные</a:t>
            </a:r>
          </a:p>
          <a:p>
            <a:pPr>
              <a:defRPr/>
            </a:pPr>
            <a:r>
              <a:rPr lang="ru-RU" sz="1200" dirty="0"/>
              <a:t>на картине? </a:t>
            </a:r>
          </a:p>
          <a:p>
            <a:pPr>
              <a:defRPr/>
            </a:pPr>
            <a:r>
              <a:rPr lang="ru-RU" sz="1200" dirty="0" smtClean="0"/>
              <a:t>2.Почему </a:t>
            </a:r>
            <a:r>
              <a:rPr lang="ru-RU" sz="1200" dirty="0"/>
              <a:t>к яблоне приставили лестницу?</a:t>
            </a:r>
          </a:p>
          <a:p>
            <a:pPr>
              <a:defRPr/>
            </a:pPr>
            <a:r>
              <a:rPr lang="ru-RU" sz="1200" dirty="0"/>
              <a:t> </a:t>
            </a:r>
            <a:r>
              <a:rPr lang="ru-RU" sz="1200" dirty="0" smtClean="0"/>
              <a:t>3.Зачем </a:t>
            </a:r>
            <a:r>
              <a:rPr lang="ru-RU" sz="1200" dirty="0"/>
              <a:t>мальчик забрался на лестницу?  </a:t>
            </a:r>
          </a:p>
          <a:p>
            <a:pPr>
              <a:defRPr/>
            </a:pPr>
            <a:r>
              <a:rPr lang="ru-RU" sz="1200" dirty="0"/>
              <a:t>Зачем он трясет ветку яблони?</a:t>
            </a:r>
          </a:p>
          <a:p>
            <a:pPr>
              <a:defRPr/>
            </a:pPr>
            <a:r>
              <a:rPr lang="ru-RU" sz="1200" dirty="0" smtClean="0"/>
              <a:t>4. </a:t>
            </a:r>
            <a:r>
              <a:rPr lang="ru-RU" sz="1200" dirty="0"/>
              <a:t>Зачем люди под яблоней растянули </a:t>
            </a:r>
          </a:p>
          <a:p>
            <a:pPr>
              <a:defRPr/>
            </a:pPr>
            <a:r>
              <a:rPr lang="ru-RU" sz="1200" dirty="0"/>
              <a:t>полотно ткани? </a:t>
            </a:r>
          </a:p>
          <a:p>
            <a:pPr>
              <a:defRPr/>
            </a:pPr>
            <a:r>
              <a:rPr lang="ru-RU" sz="1200" dirty="0" smtClean="0"/>
              <a:t>5. </a:t>
            </a:r>
            <a:r>
              <a:rPr lang="ru-RU" sz="1200" dirty="0"/>
              <a:t>Кто помогает собирать яблоки, </a:t>
            </a:r>
          </a:p>
          <a:p>
            <a:pPr>
              <a:defRPr/>
            </a:pPr>
            <a:r>
              <a:rPr lang="ru-RU" sz="1200" dirty="0"/>
              <a:t>которые упали мимо полотна? </a:t>
            </a:r>
          </a:p>
          <a:p>
            <a:pPr>
              <a:defRPr/>
            </a:pPr>
            <a:r>
              <a:rPr lang="ru-RU" sz="1200" dirty="0" smtClean="0"/>
              <a:t>6. </a:t>
            </a:r>
            <a:r>
              <a:rPr lang="ru-RU" sz="1200" dirty="0"/>
              <a:t>Как девочка придумала собирать </a:t>
            </a:r>
          </a:p>
          <a:p>
            <a:pPr>
              <a:defRPr/>
            </a:pPr>
            <a:r>
              <a:rPr lang="ru-RU" sz="1200" dirty="0"/>
              <a:t>яблоки с земли быстро?</a:t>
            </a:r>
          </a:p>
          <a:p>
            <a:pPr>
              <a:defRPr/>
            </a:pPr>
            <a:r>
              <a:rPr lang="ru-RU" sz="1200" dirty="0" smtClean="0"/>
              <a:t>7. </a:t>
            </a:r>
            <a:r>
              <a:rPr lang="ru-RU" sz="1200" dirty="0"/>
              <a:t>Кто помогает маленькой девочке, </a:t>
            </a:r>
          </a:p>
          <a:p>
            <a:pPr>
              <a:defRPr/>
            </a:pPr>
            <a:r>
              <a:rPr lang="ru-RU" sz="1200" dirty="0"/>
              <a:t>которая держит полотно слева?</a:t>
            </a:r>
          </a:p>
          <a:p>
            <a:pPr>
              <a:defRPr/>
            </a:pPr>
            <a:r>
              <a:rPr lang="ru-RU" sz="1200" dirty="0"/>
              <a:t>Почему он ей помогает?</a:t>
            </a:r>
          </a:p>
          <a:p>
            <a:pPr>
              <a:defRPr/>
            </a:pPr>
            <a:r>
              <a:rPr lang="ru-RU" sz="1200" dirty="0" smtClean="0"/>
              <a:t>8. </a:t>
            </a:r>
            <a:r>
              <a:rPr lang="ru-RU" sz="1200" dirty="0"/>
              <a:t>Как ты думаешь, почему справа на </a:t>
            </a:r>
          </a:p>
          <a:p>
            <a:pPr>
              <a:defRPr/>
            </a:pPr>
            <a:r>
              <a:rPr lang="ru-RU" sz="1200" dirty="0"/>
              <a:t>заднем плане люди не используют </a:t>
            </a:r>
          </a:p>
          <a:p>
            <a:pPr>
              <a:defRPr/>
            </a:pPr>
            <a:r>
              <a:rPr lang="ru-RU" sz="1200" dirty="0"/>
              <a:t>полотно для сбора яблок?  На их</a:t>
            </a:r>
          </a:p>
          <a:p>
            <a:pPr>
              <a:defRPr/>
            </a:pPr>
            <a:r>
              <a:rPr lang="ru-RU" sz="1200" dirty="0"/>
              <a:t>яблоне много яблок? Они могли бы </a:t>
            </a:r>
          </a:p>
          <a:p>
            <a:pPr>
              <a:defRPr/>
            </a:pPr>
            <a:r>
              <a:rPr lang="ru-RU" sz="1200" dirty="0"/>
              <a:t>вдвоем использовать такой </a:t>
            </a:r>
          </a:p>
          <a:p>
            <a:pPr>
              <a:defRPr/>
            </a:pPr>
            <a:r>
              <a:rPr lang="ru-RU" sz="1200" dirty="0"/>
              <a:t>способ сбора яблок?</a:t>
            </a:r>
          </a:p>
          <a:p>
            <a:pPr marL="228600" indent="-228600">
              <a:defRPr/>
            </a:pPr>
            <a:r>
              <a:rPr lang="ru-RU" sz="1200" dirty="0" smtClean="0"/>
              <a:t>9.</a:t>
            </a:r>
            <a:r>
              <a:rPr lang="ru-RU" sz="1200" dirty="0"/>
              <a:t> В какое время года происходит </a:t>
            </a:r>
          </a:p>
          <a:p>
            <a:pPr marL="228600" indent="-228600">
              <a:defRPr/>
            </a:pPr>
            <a:r>
              <a:rPr lang="ru-RU" sz="1200" dirty="0"/>
              <a:t>действие на картине?  </a:t>
            </a:r>
          </a:p>
          <a:p>
            <a:pPr marL="228600" indent="-228600">
              <a:defRPr/>
            </a:pPr>
            <a:r>
              <a:rPr lang="ru-RU" sz="1200" dirty="0"/>
              <a:t>Как ты догадался?</a:t>
            </a:r>
          </a:p>
          <a:p>
            <a:pPr>
              <a:defRPr/>
            </a:pPr>
            <a:r>
              <a:rPr lang="ru-RU" sz="1200" dirty="0" smtClean="0"/>
              <a:t>10. </a:t>
            </a:r>
            <a:r>
              <a:rPr lang="ru-RU" sz="1200" dirty="0"/>
              <a:t>Как можно понять, что погода </a:t>
            </a:r>
          </a:p>
          <a:p>
            <a:pPr>
              <a:defRPr/>
            </a:pPr>
            <a:r>
              <a:rPr lang="ru-RU" sz="1200" dirty="0"/>
              <a:t>очень теплая?</a:t>
            </a:r>
          </a:p>
          <a:p>
            <a:pPr>
              <a:defRPr/>
            </a:pPr>
            <a:r>
              <a:rPr lang="ru-RU" sz="1200" dirty="0" smtClean="0"/>
              <a:t>11. </a:t>
            </a:r>
            <a:r>
              <a:rPr lang="ru-RU" sz="1200" dirty="0"/>
              <a:t>Какое у тебя возникает настроение, </a:t>
            </a:r>
          </a:p>
          <a:p>
            <a:pPr>
              <a:defRPr/>
            </a:pPr>
            <a:r>
              <a:rPr lang="ru-RU" sz="1200" dirty="0"/>
              <a:t>когда ты смотришь на эту картину</a:t>
            </a:r>
            <a:r>
              <a:rPr lang="ru-RU" sz="1200" dirty="0" smtClean="0"/>
              <a:t>?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5327650" cy="1511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Фредерик Морган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(английский художник) 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«Сбор яблок»  1880 г.</a:t>
            </a:r>
          </a:p>
        </p:txBody>
      </p:sp>
      <p:pic>
        <p:nvPicPr>
          <p:cNvPr id="10" name="Picture 2" descr="C:\Users\Elena\AppData\Local\Microsoft\Windows\Temporary Internet Files\Content.IE5\REIBVGOT\MC900442132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64928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Elena\AppData\Local\Microsoft\Windows\Temporary Internet Files\Content.IE5\REIBVGOT\MC900442122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2060848"/>
            <a:ext cx="630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15888"/>
            <a:ext cx="6934200" cy="71596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4D4D4D"/>
                </a:solidFill>
              </a:rPr>
              <a:t>Как работать с презентацией.</a:t>
            </a:r>
            <a:endParaRPr lang="en-US" sz="3600" smtClean="0">
              <a:solidFill>
                <a:srgbClr val="4D4D4D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12776"/>
            <a:ext cx="7056784" cy="511256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dirty="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  <a:r>
              <a:rPr lang="ru-RU" altLang="ko-KR" sz="2400" dirty="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Презентация состоит из игр, которые помогут  вам лучше подготовить ваших детей к школе, подскажут как и чему можно обучать детей через игру.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2400" dirty="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Помните, что игры на компьютере никогда не заменят живого непосредственного общения. Пусть эти игры послужат вам идеей, на основе которой вы сможете придумать много аналогичных и очень нужных ребенку игр.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2400" dirty="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Поэтому читайте, запоминайте и играйте со своими детьми не только за компьютером, но и во время прогулок, по дороге в детский сад и в другое удобное для вас время.</a:t>
            </a:r>
            <a:endParaRPr lang="en-US" altLang="ko-KR" sz="2400" dirty="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-26988"/>
            <a:ext cx="6934200" cy="71596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Bookman Old Style" pitchFamily="18" charset="0"/>
              </a:rPr>
              <a:t>Уважаемые родители!</a:t>
            </a:r>
            <a:endParaRPr lang="en-US" sz="3600" smtClean="0">
              <a:solidFill>
                <a:srgbClr val="4D4D4D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620713"/>
            <a:ext cx="7667625" cy="62372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  <a:r>
              <a:rPr lang="ru-RU" sz="1400" i="1" smtClean="0">
                <a:latin typeface="Bookman Old Style" pitchFamily="18" charset="0"/>
              </a:rPr>
              <a:t>Мы предлагаем вам и вашему ребенку познакомиться с картиной английского художника Фредерика Моргана «Сбор яблок». Рядом с картиной мы разместили вопросы, которые вы можете задать вашему ребенку.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400" i="1" smtClean="0">
                <a:latin typeface="Bookman Old Style" pitchFamily="18" charset="0"/>
              </a:rPr>
              <a:t>		Любой ответ дошкольника может быть правильным. Но ниже мы разместили текст, который может стать вам хорошим подспорьем в обсуждении картины.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400" b="1" i="1" smtClean="0">
                <a:latin typeface="Bookman Old Style" pitchFamily="18" charset="0"/>
              </a:rPr>
              <a:t>		</a:t>
            </a:r>
            <a:r>
              <a:rPr lang="ru-RU" sz="1200" b="1" smtClean="0">
                <a:latin typeface="Bookman Old Style" pitchFamily="18" charset="0"/>
              </a:rPr>
              <a:t>В саду происходит сбор яблок. Яблок уродилось много, поэтому собирать их взрослым женщинам помогают дети.</a:t>
            </a:r>
          </a:p>
          <a:p>
            <a:pPr eaLnBrk="1" hangingPunct="1">
              <a:buFontTx/>
              <a:buNone/>
            </a:pPr>
            <a:r>
              <a:rPr lang="ru-RU" sz="1200" b="1" smtClean="0">
                <a:latin typeface="Bookman Old Style" pitchFamily="18" charset="0"/>
              </a:rPr>
              <a:t>		В центре картины нарисована старая яблоня. Яблоки на ней крупные, спелые и, должно быть, вкусные. Но дерево такое высокое, что с земли до плодов не дотянуться. К стволу приставили лестницу, и ловкий мальчик взобрался по ней, чтобы можно было отрясать с веток яблоки. Но если яблоки будут падать прямо на землю, то они раскатятся в разные стороны, и собирать их будет трудно и долго. А некоторые яблоки могут побиться, их нельзя будет сохранить на зиму. Поэтому люди натянули полотно ткани, и яблоки с веток мягко падают на него в кучку. Потом из полотна яблоки пересыпают в корзину.</a:t>
            </a:r>
          </a:p>
          <a:p>
            <a:pPr eaLnBrk="1" hangingPunct="1">
              <a:buFontTx/>
              <a:buNone/>
            </a:pPr>
            <a:r>
              <a:rPr lang="ru-RU" sz="1200" b="1" smtClean="0">
                <a:latin typeface="Bookman Old Style" pitchFamily="18" charset="0"/>
              </a:rPr>
              <a:t>		Те яблоки, которые все же оказались на земле, собирает девочка в светлом платье. Чтобы не бегать с каждым яблоком к корзине, она сначала складывает их, как в мешок, в подол своего платья,  а потом все вместе пересыпает в корзину. Люди бережно относятся к урожаю, - ни одно яблочко не должно пропасть.</a:t>
            </a:r>
          </a:p>
          <a:p>
            <a:pPr eaLnBrk="1" hangingPunct="1">
              <a:buFontTx/>
              <a:buNone/>
            </a:pPr>
            <a:r>
              <a:rPr lang="ru-RU" sz="1200" b="1" smtClean="0">
                <a:latin typeface="Bookman Old Style" pitchFamily="18" charset="0"/>
              </a:rPr>
              <a:t>		Вместе со старшими детьми в сад пришла маленькая девочка, ей тоже хочется помочь убирать урожай. Она держит краешек полотна, куда падают яблоки. Но малышке это не по силам, поэтому старший мальчик ей помогает. Эта девочка с интересом наблюдает, как яблоки падают вниз. Может быть, она их считает: «Одно, два, три…».</a:t>
            </a:r>
          </a:p>
          <a:p>
            <a:pPr eaLnBrk="1" hangingPunct="1">
              <a:buFontTx/>
              <a:buNone/>
            </a:pPr>
            <a:r>
              <a:rPr lang="ru-RU" sz="1200" b="1" smtClean="0">
                <a:latin typeface="Bookman Old Style" pitchFamily="18" charset="0"/>
              </a:rPr>
              <a:t>		Та яблоня, которая растет правее, еще молодая и невысокая. Яблок на ней уродилось мало, поэтому с их сбором справляются двое - женщина и девочка.</a:t>
            </a:r>
          </a:p>
          <a:p>
            <a:pPr eaLnBrk="1" hangingPunct="1">
              <a:buFontTx/>
              <a:buNone/>
            </a:pPr>
            <a:r>
              <a:rPr lang="ru-RU" sz="1200" b="1" smtClean="0">
                <a:latin typeface="Bookman Old Style" pitchFamily="18" charset="0"/>
              </a:rPr>
              <a:t>		На картине изображен один из дней начала осени. Листья на деревьях и трава уже начали слегка желтеть, но погода все еще теплая и солнечная. Люди легко одеты, у  женщин подняты рукава. Одной из девочек так жарко, что она вытирает со лба пот.  Люди трудятся с таким удовольствием, что хочется поработать с ними вместе.</a:t>
            </a: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171184" cy="643954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Презентацию подготовила воспитатель группы «Бабочки</a:t>
            </a:r>
            <a:r>
              <a:rPr lang="ru-RU" sz="2800" smtClean="0">
                <a:solidFill>
                  <a:srgbClr val="FF0000"/>
                </a:solidFill>
              </a:rPr>
              <a:t>»  Грачева </a:t>
            </a:r>
            <a:r>
              <a:rPr lang="ru-RU" sz="2800" dirty="0" smtClean="0">
                <a:solidFill>
                  <a:srgbClr val="FF0000"/>
                </a:solidFill>
              </a:rPr>
              <a:t>А.Н.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Для подготовки презентации использованы материалы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861048"/>
            <a:ext cx="7618040" cy="27683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http://www.smiletemplates.com/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http://artviktori.ucoz.ru/</a:t>
            </a:r>
          </a:p>
          <a:p>
            <a:pPr eaLnBrk="1" hangingPunct="1"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None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None/>
              <a:defRPr/>
            </a:pPr>
            <a:r>
              <a:rPr lang="ru-RU" dirty="0" smtClean="0">
                <a:solidFill>
                  <a:srgbClr val="B92D14"/>
                </a:solidFill>
              </a:rPr>
              <a:t>    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25538"/>
            <a:ext cx="73152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между делом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916113"/>
          <a:ext cx="8712968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480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«Продолжи предложение»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Начинайте предложение, а ребенок будет заканчивать.</a:t>
                      </a:r>
                    </a:p>
                    <a:p>
                      <a:r>
                        <a:rPr lang="ru-RU" dirty="0" smtClean="0"/>
                        <a:t>В огороде выросло много …</a:t>
                      </a:r>
                    </a:p>
                    <a:p>
                      <a:r>
                        <a:rPr lang="ru-RU" dirty="0" smtClean="0"/>
                        <a:t>В лесу собираем …</a:t>
                      </a:r>
                    </a:p>
                    <a:p>
                      <a:r>
                        <a:rPr lang="ru-RU" dirty="0" smtClean="0"/>
                        <a:t>В саду растут …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«Семейка слов»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Предлагаем ребенку слово и просим придумать слова, включающие в себя это слово. Например: гриб: грибник, грибной суп, грибок</a:t>
                      </a:r>
                      <a:r>
                        <a:rPr lang="ru-RU" baseline="0" dirty="0" smtClean="0"/>
                        <a:t> и пр.</a:t>
                      </a:r>
                    </a:p>
                    <a:p>
                      <a:r>
                        <a:rPr lang="ru-RU" baseline="0" dirty="0" smtClean="0"/>
                        <a:t>Слова: лес, сад.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«Два слова в одном»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– образование сложных слов. </a:t>
                      </a:r>
                    </a:p>
                    <a:p>
                      <a:r>
                        <a:rPr lang="ru-RU" dirty="0" smtClean="0"/>
                        <a:t>Предлагайте ребенку два слова, из которых можно составить одно сложное.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сок выжимает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овощи режет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сад разводит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15888"/>
            <a:ext cx="6934200" cy="715962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Bookman Old Style" pitchFamily="18" charset="0"/>
              </a:rPr>
              <a:t>Уважаемые родители!</a:t>
            </a:r>
            <a:endParaRPr lang="en-US" sz="3600" smtClean="0">
              <a:solidFill>
                <a:srgbClr val="4D4D4D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836613"/>
            <a:ext cx="7164387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В этой игре потребуется внимание и хорошая память.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Как играть?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Ребенок в течение 30 секунд запоминает изображенные на картинке овощи. Потом закрывает глаза. В этот момент вы, щелкнув мышью, «убираете» один из представленных в ряду овощей. Открыв глаза, ребенок должен сказать чего не стало.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b="1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Важно, чтобы ребенок называл исчезнувший предмет в родительном падеже. Например: «Не стало огурца».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b="1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b="1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Во втором варианте игры важно, чтобы ребенок называл исчезнувшие картинки во множественном числе в родительном падеже: «не стало помидор</a:t>
            </a:r>
            <a:r>
              <a:rPr lang="ru-RU" altLang="ko-KR" sz="1800" b="1" u="sng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ов</a:t>
            </a: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», «не стало лука», «не стало огурцов», «не стало моркови».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Чего не стало?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14166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3068638"/>
            <a:ext cx="1341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2997200"/>
            <a:ext cx="2049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49537">
            <a:off x="1864362" y="3108715"/>
            <a:ext cx="21590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068638"/>
            <a:ext cx="13557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395288" y="3284538"/>
            <a:ext cx="1946275" cy="1431925"/>
            <a:chOff x="5929322" y="2428868"/>
            <a:chExt cx="2995196" cy="2357454"/>
          </a:xfrm>
        </p:grpSpPr>
        <p:pic>
          <p:nvPicPr>
            <p:cNvPr id="922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6512" y="2643182"/>
              <a:ext cx="12092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322" y="3571876"/>
              <a:ext cx="12092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5272" y="3429000"/>
              <a:ext cx="12092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3357562"/>
              <a:ext cx="12092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2428868"/>
              <a:ext cx="12092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2700338" y="2997200"/>
            <a:ext cx="2416175" cy="2005013"/>
            <a:chOff x="5180188" y="1000108"/>
            <a:chExt cx="4178158" cy="3643338"/>
          </a:xfrm>
        </p:grpSpPr>
        <p:pic>
          <p:nvPicPr>
            <p:cNvPr id="922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2214554"/>
              <a:ext cx="2214578" cy="166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3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0188" y="1643050"/>
              <a:ext cx="3730223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1000108"/>
              <a:ext cx="2214578" cy="166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500438"/>
            <a:ext cx="17399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3284538"/>
            <a:ext cx="13700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Чего не стало?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15888"/>
            <a:ext cx="6934200" cy="715962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Bookman Old Style" pitchFamily="18" charset="0"/>
              </a:rPr>
              <a:t>Уважаемые родители!</a:t>
            </a:r>
            <a:endParaRPr lang="en-US" sz="3600" smtClean="0">
              <a:solidFill>
                <a:srgbClr val="4D4D4D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836613"/>
            <a:ext cx="7164387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Задача этой игры – развитие грамматического строя речи (словообразование).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На экране поочередно появляются различные овощи, из которых варят разные супы. Ребенку надо назвать, какой овощ появился на экране и сказать, как называется суп, сваренный из этого овоща.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Например: «Суп из картофеля называется картофельный».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Следите, чтобы ребенок правильно и грамотно образовывал относительные прилагательные.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ko-KR" sz="1800" smtClean="0">
                <a:solidFill>
                  <a:schemeClr val="tx2"/>
                </a:solidFill>
                <a:latin typeface="Verdana" pitchFamily="34" charset="0"/>
                <a:ea typeface="굴림" charset="-127"/>
              </a:rPr>
              <a:t>		Во втором варианте игры решаются те же задачи. Необходимо выяснить и назвать, какой может получиться сок из предложенных овощей и фруктов.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800" smtClean="0">
              <a:solidFill>
                <a:schemeClr val="tx2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4652963"/>
            <a:ext cx="25717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268413"/>
            <a:ext cx="16097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19697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9810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365625"/>
            <a:ext cx="215106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 bwMode="auto">
          <a:xfrm>
            <a:off x="6948264" y="0"/>
            <a:ext cx="2195736" cy="6858000"/>
          </a:xfrm>
          <a:prstGeom prst="rect">
            <a:avLst/>
          </a:prstGeom>
          <a:gradFill rotWithShape="1">
            <a:gsLst>
              <a:gs pos="100000">
                <a:schemeClr val="accent1">
                  <a:lumMod val="40000"/>
                  <a:lumOff val="60000"/>
                  <a:alpha val="36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457200" indent="-457200">
              <a:defRPr/>
            </a:pPr>
            <a:r>
              <a:rPr lang="ru-RU" sz="1600" b="1" dirty="0"/>
              <a:t>Посмотри, это</a:t>
            </a:r>
          </a:p>
          <a:p>
            <a:pPr marL="457200" indent="-457200">
              <a:defRPr/>
            </a:pPr>
            <a:r>
              <a:rPr lang="ru-RU" sz="1600" b="1" dirty="0"/>
              <a:t>тарелка с супом. </a:t>
            </a:r>
          </a:p>
          <a:p>
            <a:pPr marL="457200" indent="-457200">
              <a:defRPr/>
            </a:pPr>
            <a:r>
              <a:rPr lang="ru-RU" sz="1600" b="1" dirty="0"/>
              <a:t>Ты помнишь, </a:t>
            </a:r>
          </a:p>
          <a:p>
            <a:pPr marL="457200" indent="-457200">
              <a:defRPr/>
            </a:pPr>
            <a:r>
              <a:rPr lang="ru-RU" sz="1600" b="1" dirty="0"/>
              <a:t>что суп </a:t>
            </a:r>
          </a:p>
          <a:p>
            <a:pPr marL="457200" indent="-457200">
              <a:defRPr/>
            </a:pPr>
            <a:r>
              <a:rPr lang="ru-RU" sz="1600" b="1" dirty="0"/>
              <a:t>бывает разный?</a:t>
            </a:r>
          </a:p>
          <a:p>
            <a:pPr marL="457200" indent="-457200">
              <a:defRPr/>
            </a:pPr>
            <a:endParaRPr lang="ru-RU" sz="1600" b="1" dirty="0"/>
          </a:p>
          <a:p>
            <a:pPr marL="457200" indent="-457200">
              <a:defRPr/>
            </a:pPr>
            <a:r>
              <a:rPr lang="ru-RU" sz="1600" b="1" dirty="0"/>
              <a:t>Давай вспомним из </a:t>
            </a:r>
          </a:p>
          <a:p>
            <a:pPr marL="457200" indent="-457200">
              <a:defRPr/>
            </a:pPr>
            <a:r>
              <a:rPr lang="ru-RU" sz="1600" b="1" dirty="0"/>
              <a:t>чего бывает суп </a:t>
            </a:r>
          </a:p>
          <a:p>
            <a:pPr marL="457200" indent="-457200">
              <a:defRPr/>
            </a:pPr>
            <a:r>
              <a:rPr lang="ru-RU" sz="1600" b="1" dirty="0"/>
              <a:t>и как он </a:t>
            </a:r>
          </a:p>
          <a:p>
            <a:pPr marL="457200" indent="-457200">
              <a:defRPr/>
            </a:pPr>
            <a:r>
              <a:rPr lang="ru-RU" sz="1600" b="1" dirty="0"/>
              <a:t>называется.</a:t>
            </a:r>
          </a:p>
          <a:p>
            <a:pPr marL="457200" indent="-457200">
              <a:defRPr/>
            </a:pPr>
            <a:endParaRPr lang="ru-RU" sz="1600" b="1" dirty="0"/>
          </a:p>
          <a:p>
            <a:pPr marL="457200" indent="-457200">
              <a:defRPr/>
            </a:pPr>
            <a:r>
              <a:rPr lang="ru-RU" sz="1600" b="1" dirty="0"/>
              <a:t>Например: </a:t>
            </a:r>
          </a:p>
          <a:p>
            <a:pPr marL="457200" indent="-457200">
              <a:defRPr/>
            </a:pPr>
            <a:r>
              <a:rPr lang="ru-RU" sz="1600" b="1" dirty="0"/>
              <a:t>«Суп из картофеля</a:t>
            </a:r>
          </a:p>
          <a:p>
            <a:pPr marL="457200" indent="-457200">
              <a:defRPr/>
            </a:pPr>
            <a:r>
              <a:rPr lang="ru-RU" sz="1600" b="1" dirty="0"/>
              <a:t>называется </a:t>
            </a:r>
          </a:p>
          <a:p>
            <a:pPr marL="457200" indent="-457200">
              <a:defRPr/>
            </a:pPr>
            <a:r>
              <a:rPr lang="ru-RU" sz="1600" b="1" dirty="0"/>
              <a:t>картофельный».</a:t>
            </a:r>
          </a:p>
          <a:p>
            <a:pPr marL="457200" indent="-457200">
              <a:defRPr/>
            </a:pPr>
            <a:endParaRPr lang="ru-RU" sz="1600" b="1" dirty="0"/>
          </a:p>
        </p:txBody>
      </p:sp>
      <p:pic>
        <p:nvPicPr>
          <p:cNvPr id="179204" name="Picture 4" descr="http://shkolazhizni.ru/img/content/i111/111678_o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068638"/>
            <a:ext cx="16351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 bwMode="auto">
          <a:xfrm>
            <a:off x="6948264" y="0"/>
            <a:ext cx="2195736" cy="6858000"/>
          </a:xfrm>
          <a:prstGeom prst="rect">
            <a:avLst/>
          </a:prstGeom>
          <a:gradFill rotWithShape="1">
            <a:gsLst>
              <a:gs pos="100000">
                <a:schemeClr val="accent1">
                  <a:lumMod val="40000"/>
                  <a:lumOff val="60000"/>
                  <a:alpha val="36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457200" indent="-457200">
              <a:defRPr/>
            </a:pPr>
            <a:r>
              <a:rPr lang="ru-RU" sz="1600" b="1" dirty="0"/>
              <a:t>Посмотри, это</a:t>
            </a:r>
          </a:p>
          <a:p>
            <a:pPr marL="457200" indent="-457200">
              <a:defRPr/>
            </a:pPr>
            <a:r>
              <a:rPr lang="ru-RU" sz="1600" b="1" dirty="0"/>
              <a:t>пакет сока. </a:t>
            </a:r>
          </a:p>
          <a:p>
            <a:pPr marL="457200" indent="-457200">
              <a:defRPr/>
            </a:pPr>
            <a:r>
              <a:rPr lang="ru-RU" sz="1600" b="1" dirty="0"/>
              <a:t>Ты помнишь, </a:t>
            </a:r>
          </a:p>
          <a:p>
            <a:pPr marL="457200" indent="-457200">
              <a:defRPr/>
            </a:pPr>
            <a:r>
              <a:rPr lang="ru-RU" sz="1600" b="1" dirty="0"/>
              <a:t>что сок </a:t>
            </a:r>
          </a:p>
          <a:p>
            <a:pPr marL="457200" indent="-457200">
              <a:defRPr/>
            </a:pPr>
            <a:r>
              <a:rPr lang="ru-RU" sz="1600" b="1" dirty="0"/>
              <a:t>бывает разный?</a:t>
            </a:r>
          </a:p>
          <a:p>
            <a:pPr marL="457200" indent="-457200">
              <a:defRPr/>
            </a:pPr>
            <a:endParaRPr lang="ru-RU" sz="1600" b="1" dirty="0"/>
          </a:p>
          <a:p>
            <a:pPr marL="457200" indent="-457200">
              <a:defRPr/>
            </a:pPr>
            <a:r>
              <a:rPr lang="ru-RU" sz="1600" b="1" dirty="0"/>
              <a:t>Давай вспомним из </a:t>
            </a:r>
          </a:p>
          <a:p>
            <a:pPr marL="457200" indent="-457200">
              <a:defRPr/>
            </a:pPr>
            <a:r>
              <a:rPr lang="ru-RU" sz="1600" b="1" dirty="0"/>
              <a:t>чего бывает сок </a:t>
            </a:r>
          </a:p>
          <a:p>
            <a:pPr marL="457200" indent="-457200">
              <a:defRPr/>
            </a:pPr>
            <a:r>
              <a:rPr lang="ru-RU" sz="1600" b="1" dirty="0"/>
              <a:t>и как он </a:t>
            </a:r>
          </a:p>
          <a:p>
            <a:pPr marL="457200" indent="-457200">
              <a:defRPr/>
            </a:pPr>
            <a:r>
              <a:rPr lang="ru-RU" sz="1600" b="1" dirty="0"/>
              <a:t>называется.</a:t>
            </a:r>
          </a:p>
          <a:p>
            <a:pPr marL="457200" indent="-457200">
              <a:defRPr/>
            </a:pPr>
            <a:endParaRPr lang="ru-RU" sz="1600" b="1" dirty="0"/>
          </a:p>
          <a:p>
            <a:pPr marL="457200" indent="-457200">
              <a:defRPr/>
            </a:pPr>
            <a:r>
              <a:rPr lang="ru-RU" sz="1600" b="1" dirty="0"/>
              <a:t>Например: </a:t>
            </a:r>
          </a:p>
          <a:p>
            <a:pPr marL="457200" indent="-457200">
              <a:defRPr/>
            </a:pPr>
            <a:r>
              <a:rPr lang="ru-RU" sz="1600" b="1" dirty="0"/>
              <a:t>«Сок из яблок</a:t>
            </a:r>
          </a:p>
          <a:p>
            <a:pPr marL="457200" indent="-457200">
              <a:defRPr/>
            </a:pPr>
            <a:r>
              <a:rPr lang="ru-RU" sz="1600" b="1" dirty="0"/>
              <a:t>называется </a:t>
            </a:r>
          </a:p>
          <a:p>
            <a:pPr marL="457200" indent="-457200">
              <a:defRPr/>
            </a:pPr>
            <a:r>
              <a:rPr lang="ru-RU" sz="1600" b="1" dirty="0"/>
              <a:t>яблочный».</a:t>
            </a:r>
          </a:p>
          <a:p>
            <a:pPr marL="457200" indent="-457200">
              <a:defRPr/>
            </a:pPr>
            <a:endParaRPr lang="ru-RU" sz="1600" b="1" dirty="0"/>
          </a:p>
          <a:p>
            <a:pPr marL="457200" indent="-457200">
              <a:defRPr/>
            </a:pPr>
            <a:r>
              <a:rPr lang="ru-RU" sz="1600" b="1" dirty="0"/>
              <a:t>Как называется </a:t>
            </a:r>
          </a:p>
          <a:p>
            <a:pPr marL="457200" indent="-457200">
              <a:defRPr/>
            </a:pPr>
            <a:r>
              <a:rPr lang="ru-RU" sz="1600" b="1" dirty="0"/>
              <a:t>сок из овощей?</a:t>
            </a:r>
          </a:p>
          <a:p>
            <a:pPr marL="457200" indent="-457200">
              <a:defRPr/>
            </a:pPr>
            <a:r>
              <a:rPr lang="ru-RU" sz="1600" b="1" dirty="0"/>
              <a:t>А сок из фруктов?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36562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836613"/>
            <a:ext cx="27797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3530">
            <a:off x="485775" y="2211388"/>
            <a:ext cx="18859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1484313"/>
            <a:ext cx="9271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seomost.ru/uploads/gallery/5/%D0%97%D0%B5%D0%BB%D1%91%D0%BD%D0%BE%D0%B5%20%D1%8F%D0%B1%D0%BB%D0%BE%D0%BA%D0%BE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773238"/>
            <a:ext cx="812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18" name="Picture 2" descr="http://kuharka.com/uploads/taginator/Nov-2011/grusha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213100"/>
            <a:ext cx="7921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0" name="Picture 4" descr="http://chudo-ogorod.ru/wp-content/uploads/2009/11/chereshnya-300x264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508500"/>
            <a:ext cx="12731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851D00"/>
      </a:lt2>
      <a:accent1>
        <a:srgbClr val="D41400"/>
      </a:accent1>
      <a:accent2>
        <a:srgbClr val="FF8900"/>
      </a:accent2>
      <a:accent3>
        <a:srgbClr val="FFFFFF"/>
      </a:accent3>
      <a:accent4>
        <a:srgbClr val="404040"/>
      </a:accent4>
      <a:accent5>
        <a:srgbClr val="E6AAAA"/>
      </a:accent5>
      <a:accent6>
        <a:srgbClr val="E77C00"/>
      </a:accent6>
      <a:hlink>
        <a:srgbClr val="FFCC3B"/>
      </a:hlink>
      <a:folHlink>
        <a:srgbClr val="E9C0A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B80000"/>
        </a:lt2>
        <a:accent1>
          <a:srgbClr val="E60000"/>
        </a:accent1>
        <a:accent2>
          <a:srgbClr val="F65140"/>
        </a:accent2>
        <a:accent3>
          <a:srgbClr val="FFFFFF"/>
        </a:accent3>
        <a:accent4>
          <a:srgbClr val="DADADA"/>
        </a:accent4>
        <a:accent5>
          <a:srgbClr val="F0AAAA"/>
        </a:accent5>
        <a:accent6>
          <a:srgbClr val="DF4939"/>
        </a:accent6>
        <a:hlink>
          <a:srgbClr val="FFCA13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B80000"/>
        </a:lt2>
        <a:accent1>
          <a:srgbClr val="E60000"/>
        </a:accent1>
        <a:accent2>
          <a:srgbClr val="F65140"/>
        </a:accent2>
        <a:accent3>
          <a:srgbClr val="FFFFFF"/>
        </a:accent3>
        <a:accent4>
          <a:srgbClr val="DADADA"/>
        </a:accent4>
        <a:accent5>
          <a:srgbClr val="F0AAAA"/>
        </a:accent5>
        <a:accent6>
          <a:srgbClr val="DF4939"/>
        </a:accent6>
        <a:hlink>
          <a:srgbClr val="FFCA13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CC"/>
        </a:dk1>
        <a:lt1>
          <a:srgbClr val="FFFFFF"/>
        </a:lt1>
        <a:dk2>
          <a:srgbClr val="FFFFCC"/>
        </a:dk2>
        <a:lt2>
          <a:srgbClr val="B80000"/>
        </a:lt2>
        <a:accent1>
          <a:srgbClr val="E60000"/>
        </a:accent1>
        <a:accent2>
          <a:srgbClr val="F65140"/>
        </a:accent2>
        <a:accent3>
          <a:srgbClr val="FFFFFF"/>
        </a:accent3>
        <a:accent4>
          <a:srgbClr val="DADAAE"/>
        </a:accent4>
        <a:accent5>
          <a:srgbClr val="F0AAAA"/>
        </a:accent5>
        <a:accent6>
          <a:srgbClr val="DF4939"/>
        </a:accent6>
        <a:hlink>
          <a:srgbClr val="FFCA13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418</TotalTime>
  <Words>475</Words>
  <Application>Microsoft Office PowerPoint</Application>
  <PresentationFormat>Экран (4:3)</PresentationFormat>
  <Paragraphs>209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powerpoint-template</vt:lpstr>
      <vt:lpstr>«ДАРЫ ОСЕНИ»</vt:lpstr>
      <vt:lpstr>Как работать с презентацией.</vt:lpstr>
      <vt:lpstr>Игры между делом</vt:lpstr>
      <vt:lpstr>Уважаемые родители!</vt:lpstr>
      <vt:lpstr>Чего не стало?</vt:lpstr>
      <vt:lpstr>Чего не стало?</vt:lpstr>
      <vt:lpstr>Уважаемые родители!</vt:lpstr>
      <vt:lpstr>Презентация PowerPoint</vt:lpstr>
      <vt:lpstr>Презентация PowerPoint</vt:lpstr>
      <vt:lpstr>Уважаемые родители!</vt:lpstr>
      <vt:lpstr>Найди лишнее</vt:lpstr>
      <vt:lpstr>Найди лишнее</vt:lpstr>
      <vt:lpstr>Уважаемые родители!</vt:lpstr>
      <vt:lpstr>Варим борщ</vt:lpstr>
      <vt:lpstr>Уважаемые родители!</vt:lpstr>
      <vt:lpstr>Найди, что спряталось на картинке  и назови одним словом.</vt:lpstr>
      <vt:lpstr>В какой сказке «живут» эти овощи и фрукты?</vt:lpstr>
      <vt:lpstr>Уважаемые родители!</vt:lpstr>
      <vt:lpstr>Фредерик Морган (английский художник)   «Сбор яблок»  1880 г.</vt:lpstr>
      <vt:lpstr>Уважаемые родители!</vt:lpstr>
      <vt:lpstr>Презентацию подготовила воспитатель группы «Бабочки»  Грачева А.Н.  Для подготовки презентации использованы материалы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ДАРЫ ОСЕНИ</dc:title>
  <dc:creator>Elena</dc:creator>
  <cp:lastModifiedBy>Administrator</cp:lastModifiedBy>
  <cp:revision>61</cp:revision>
  <dcterms:created xsi:type="dcterms:W3CDTF">2013-09-19T05:52:50Z</dcterms:created>
  <dcterms:modified xsi:type="dcterms:W3CDTF">2015-11-07T10:28:57Z</dcterms:modified>
</cp:coreProperties>
</file>