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3" r:id="rId2"/>
    <p:sldId id="279" r:id="rId3"/>
    <p:sldId id="295" r:id="rId4"/>
    <p:sldId id="265" r:id="rId5"/>
    <p:sldId id="267" r:id="rId6"/>
    <p:sldId id="278" r:id="rId7"/>
    <p:sldId id="268" r:id="rId8"/>
    <p:sldId id="269" r:id="rId9"/>
    <p:sldId id="270" r:id="rId10"/>
    <p:sldId id="294" r:id="rId11"/>
    <p:sldId id="298" r:id="rId12"/>
    <p:sldId id="29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7" r:id="rId22"/>
    <p:sldId id="259" r:id="rId23"/>
    <p:sldId id="280" r:id="rId24"/>
    <p:sldId id="296" r:id="rId25"/>
    <p:sldId id="256" r:id="rId26"/>
    <p:sldId id="257" r:id="rId27"/>
    <p:sldId id="281" r:id="rId28"/>
    <p:sldId id="283" r:id="rId29"/>
    <p:sldId id="282" r:id="rId30"/>
    <p:sldId id="284" r:id="rId31"/>
    <p:sldId id="275" r:id="rId32"/>
    <p:sldId id="276" r:id="rId33"/>
    <p:sldId id="277" r:id="rId34"/>
    <p:sldId id="258" r:id="rId35"/>
    <p:sldId id="261" r:id="rId36"/>
    <p:sldId id="299" r:id="rId37"/>
    <p:sldId id="302" r:id="rId38"/>
    <p:sldId id="303" r:id="rId39"/>
    <p:sldId id="304" r:id="rId40"/>
    <p:sldId id="301" r:id="rId41"/>
    <p:sldId id="262" r:id="rId42"/>
    <p:sldId id="30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2FF"/>
    <a:srgbClr val="FF9A05"/>
    <a:srgbClr val="15A731"/>
    <a:srgbClr val="19C139"/>
    <a:srgbClr val="1E4EE6"/>
    <a:srgbClr val="12D2EC"/>
    <a:srgbClr val="FF0000"/>
    <a:srgbClr val="CC00FF"/>
    <a:srgbClr val="FF3399"/>
    <a:srgbClr val="FFB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FD1C-6B9E-47E9-B1FC-3963E1CBC33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0AC8A-059A-430B-BCF6-A51AA2A04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0AC8A-059A-430B-BCF6-A51AA2A04F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9FFB0"/>
            </a:gs>
            <a:gs pos="50000">
              <a:srgbClr val="FFB3FF"/>
            </a:gs>
            <a:gs pos="100000">
              <a:srgbClr val="85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08920"/>
            <a:ext cx="6192688" cy="194421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3399"/>
                </a:solidFill>
              </a:rPr>
              <a:t>Группа «Бабочки»</a:t>
            </a:r>
            <a:br>
              <a:rPr lang="ru-RU" sz="5400" b="1" dirty="0" smtClean="0">
                <a:solidFill>
                  <a:srgbClr val="FF3399"/>
                </a:solidFill>
              </a:rPr>
            </a:br>
            <a:r>
              <a:rPr lang="ru-RU" sz="4000" b="1" dirty="0" smtClean="0">
                <a:solidFill>
                  <a:srgbClr val="FF3399"/>
                </a:solidFill>
              </a:rPr>
              <a:t>в </a:t>
            </a:r>
            <a:r>
              <a:rPr lang="ru-RU" sz="4000" b="1" dirty="0" smtClean="0">
                <a:solidFill>
                  <a:srgbClr val="FF3399"/>
                </a:solidFill>
              </a:rPr>
              <a:t>2015-2016 учебном году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4000" dirty="0">
              <a:solidFill>
                <a:srgbClr val="FF3399"/>
              </a:solidFill>
            </a:endParaRPr>
          </a:p>
        </p:txBody>
      </p:sp>
      <p:pic>
        <p:nvPicPr>
          <p:cNvPr id="4" name="Picture 4" descr="1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2240" y="908720"/>
            <a:ext cx="20162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4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развития ребенка - детский сад №28 </a:t>
            </a:r>
            <a:r>
              <a:rPr lang="ru-RU" sz="14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Огонек</a:t>
            </a:r>
            <a:r>
              <a:rPr lang="ru-RU" sz="14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157192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воспитатель  группы №7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Грачева А.Н.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Роман\Desktop\2015 2016\logo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1296144" cy="1110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6672"/>
            <a:ext cx="7931224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rgbClr val="0070C0"/>
                </a:solidFill>
              </a:rPr>
              <a:t>Наши дети научились ставить перед собой задачу, искать оптимальные пути для ее решения, развили творческие способности и коммуникативные навыки.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G:\фото проект огонек\IMG_00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2969658"/>
            <a:ext cx="4968552" cy="332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859216" cy="129614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192FF"/>
                </a:solidFill>
              </a:rPr>
              <a:t>Наши экскурсии</a:t>
            </a:r>
            <a:endParaRPr lang="ru-RU" sz="7200" b="1" dirty="0">
              <a:solidFill>
                <a:srgbClr val="0192FF"/>
              </a:solidFill>
            </a:endParaRPr>
          </a:p>
        </p:txBody>
      </p:sp>
      <p:pic>
        <p:nvPicPr>
          <p:cNvPr id="4" name="Picture 2" descr="C:\Users\Роман\Desktop\планетарий\IMG_56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2852936"/>
            <a:ext cx="4184904" cy="293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5054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CC00FF"/>
                </a:solidFill>
              </a:rPr>
              <a:t>В нашей группе очень дружные дети и родители. Мы любим проводить вместе выходные и узнавать много нового. </a:t>
            </a:r>
            <a:endParaRPr lang="ru-RU" b="1" dirty="0">
              <a:solidFill>
                <a:srgbClr val="CC00FF"/>
              </a:solidFill>
            </a:endParaRPr>
          </a:p>
        </p:txBody>
      </p:sp>
      <p:pic>
        <p:nvPicPr>
          <p:cNvPr id="1027" name="Picture 3" descr="C:\Users\Роман\Desktop\IMG-20160417-WA0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2924944"/>
            <a:ext cx="4428322" cy="2947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464496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</a:rPr>
              <a:t>В октябре мы посетили выставку экзотических животных</a:t>
            </a:r>
            <a:endParaRPr lang="ru-RU" sz="3200" b="1" dirty="0">
              <a:solidFill>
                <a:srgbClr val="FF3399"/>
              </a:solidFill>
            </a:endParaRPr>
          </a:p>
        </p:txBody>
      </p:sp>
      <p:pic>
        <p:nvPicPr>
          <p:cNvPr id="7" name="Picture 5" descr="C:\Users\Роман\Desktop\2015 2016\10.10.15 Выставка экзотических животных\IMG_43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852936"/>
            <a:ext cx="7092280" cy="3595576"/>
          </a:xfrm>
          <a:prstGeom prst="rect">
            <a:avLst/>
          </a:prstGeom>
          <a:noFill/>
          <a:ln w="50800">
            <a:solidFill>
              <a:srgbClr val="66FF66"/>
            </a:solidFill>
          </a:ln>
        </p:spPr>
      </p:pic>
      <p:pic>
        <p:nvPicPr>
          <p:cNvPr id="8" name="Picture 3" descr="C:\Users\Роман\Desktop\2015 2016\10.10.15 Выставка экзотических животных\IMG_42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332656"/>
            <a:ext cx="1829950" cy="2744924"/>
          </a:xfrm>
          <a:prstGeom prst="rect">
            <a:avLst/>
          </a:prstGeom>
          <a:noFill/>
          <a:ln w="50800">
            <a:solidFill>
              <a:srgbClr val="66FF66"/>
            </a:solidFill>
          </a:ln>
        </p:spPr>
      </p:pic>
      <p:pic>
        <p:nvPicPr>
          <p:cNvPr id="10" name="Picture 4" descr="C:\Users\Роман\Desktop\2015 2016\10.10.15 Выставка экзотических животных\IMG_42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88640"/>
            <a:ext cx="1594729" cy="2664296"/>
          </a:xfrm>
          <a:prstGeom prst="rect">
            <a:avLst/>
          </a:prstGeom>
          <a:noFill/>
          <a:ln w="50800">
            <a:solidFill>
              <a:srgbClr val="66FF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3888432" cy="20882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FF"/>
                </a:solidFill>
              </a:rPr>
              <a:t>В январе мы встретились на катке</a:t>
            </a:r>
            <a:br>
              <a:rPr lang="ru-RU" sz="3200" b="1" dirty="0" smtClean="0">
                <a:solidFill>
                  <a:srgbClr val="CC00FF"/>
                </a:solidFill>
              </a:rPr>
            </a:br>
            <a:r>
              <a:rPr lang="ru-RU" sz="3200" b="1" dirty="0" smtClean="0">
                <a:solidFill>
                  <a:srgbClr val="CC00FF"/>
                </a:solidFill>
              </a:rPr>
              <a:t> «Зима-Лето»</a:t>
            </a:r>
            <a:endParaRPr lang="ru-RU" sz="3200" b="1" dirty="0">
              <a:solidFill>
                <a:srgbClr val="CC00FF"/>
              </a:solidFill>
            </a:endParaRPr>
          </a:p>
        </p:txBody>
      </p:sp>
      <p:pic>
        <p:nvPicPr>
          <p:cNvPr id="3074" name="Picture 2" descr="C:\Users\Роман\Desktop\формы работы с родителями\IMG_7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76672"/>
            <a:ext cx="2294218" cy="3445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Роман\Desktop\формы работы с родителями\IMG_79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404664"/>
            <a:ext cx="2426831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Роман\Desktop\формы работы с родителями\IMG_7878 (2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2996952"/>
            <a:ext cx="5270175" cy="372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IMG_78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1" y="2136231"/>
            <a:ext cx="2664297" cy="400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Роман\Desktop\IMG_78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76672"/>
            <a:ext cx="378207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Роман\Desktop\IMG_78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3356992"/>
            <a:ext cx="2163431" cy="324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Роман\Desktop\IMG_789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81484" y="332656"/>
            <a:ext cx="356595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Роман\Desktop\IMG_7895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4221088"/>
            <a:ext cx="3507216" cy="233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 феврале к нам приезжал краеведческий музей с программой «Загадки бабушкиного сундука»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Роман\Desktop\2015 2016\музей\DSC_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844823"/>
            <a:ext cx="3096344" cy="2058739"/>
          </a:xfrm>
          <a:prstGeom prst="rect">
            <a:avLst/>
          </a:prstGeom>
          <a:noFill/>
        </p:spPr>
      </p:pic>
      <p:pic>
        <p:nvPicPr>
          <p:cNvPr id="2051" name="Picture 3" descr="C:\Users\Роман\Desktop\2015 2016\музей\DSC_00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4437112"/>
            <a:ext cx="3131840" cy="2082340"/>
          </a:xfrm>
          <a:prstGeom prst="rect">
            <a:avLst/>
          </a:prstGeom>
          <a:noFill/>
        </p:spPr>
      </p:pic>
      <p:pic>
        <p:nvPicPr>
          <p:cNvPr id="2052" name="Picture 4" descr="C:\Users\Роман\Desktop\2015 2016\музей\DSC_00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4293096"/>
            <a:ext cx="3384376" cy="2250250"/>
          </a:xfrm>
          <a:prstGeom prst="rect">
            <a:avLst/>
          </a:prstGeom>
          <a:noFill/>
        </p:spPr>
      </p:pic>
      <p:pic>
        <p:nvPicPr>
          <p:cNvPr id="2053" name="Picture 5" descr="C:\Users\Роман\Desktop\2015 2016\музей\DSC_007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1650103"/>
            <a:ext cx="3384376" cy="225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</a:rPr>
              <a:t>В марте посмотрели «</a:t>
            </a:r>
            <a:r>
              <a:rPr lang="ru-RU" sz="3200" b="1" dirty="0" err="1" smtClean="0">
                <a:solidFill>
                  <a:srgbClr val="FF3399"/>
                </a:solidFill>
              </a:rPr>
              <a:t>Смешариков</a:t>
            </a:r>
            <a:r>
              <a:rPr lang="ru-RU" sz="3200" b="1" dirty="0" smtClean="0">
                <a:solidFill>
                  <a:srgbClr val="FF3399"/>
                </a:solidFill>
              </a:rPr>
              <a:t>»  в кинотеатре «Орион»</a:t>
            </a:r>
            <a:endParaRPr lang="ru-RU" sz="3200" b="1" dirty="0">
              <a:solidFill>
                <a:srgbClr val="FF3399"/>
              </a:solidFill>
            </a:endParaRPr>
          </a:p>
        </p:txBody>
      </p:sp>
      <p:pic>
        <p:nvPicPr>
          <p:cNvPr id="4099" name="Picture 3" descr="C:\Users\Роман\Desktop\формы работы с родителями\ьIMG_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340768"/>
            <a:ext cx="4481284" cy="298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Роман\Desktop\формы работы с родителями\мIMG_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060848"/>
            <a:ext cx="4284523" cy="285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Роман\Desktop\формы работы с родителями\ьIMG_ (19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4221088"/>
            <a:ext cx="428127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4664"/>
            <a:ext cx="4546848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 апреле посетили новосибирский  Планетарий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124" name="Picture 4" descr="C:\Users\Роман\Desktop\планетарий\IMG_57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757737"/>
            <a:ext cx="8064896" cy="508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Роман\Desktop\планетарий\IMG_56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3" y="332656"/>
            <a:ext cx="3456384" cy="242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IMG_5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88640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Роман\Desktop\IMG_57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645024"/>
            <a:ext cx="442482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Роман\Desktop\IMG_57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35101"/>
            <a:ext cx="3744416" cy="249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Роман\Desktop\IMG_57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97540" y="3573016"/>
            <a:ext cx="4446460" cy="296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Роман\Desktop\IMG_573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59832" y="1930723"/>
            <a:ext cx="2520280" cy="2763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7"/>
            <a:ext cx="8291264" cy="33843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15A731"/>
                </a:solidFill>
                <a:latin typeface="Times New Roman" pitchFamily="18" charset="0"/>
                <a:cs typeface="Times New Roman" pitchFamily="18" charset="0"/>
              </a:rPr>
              <a:t>В старшей группе мы многое узнали и многому научились! Мы участвовали в проектах, конкурсах</a:t>
            </a:r>
            <a:r>
              <a:rPr lang="ru-RU" b="1" dirty="0" smtClean="0">
                <a:solidFill>
                  <a:srgbClr val="15A731"/>
                </a:solidFill>
                <a:latin typeface="Times New Roman" pitchFamily="18" charset="0"/>
                <a:cs typeface="Times New Roman" pitchFamily="18" charset="0"/>
              </a:rPr>
              <a:t>, экскурсиях и </a:t>
            </a:r>
            <a:r>
              <a:rPr lang="ru-RU" b="1" dirty="0" smtClean="0">
                <a:solidFill>
                  <a:srgbClr val="15A731"/>
                </a:solidFill>
                <a:latin typeface="Times New Roman" pitchFamily="18" charset="0"/>
                <a:cs typeface="Times New Roman" pitchFamily="18" charset="0"/>
              </a:rPr>
              <a:t>развлечениях!  </a:t>
            </a:r>
            <a:br>
              <a:rPr lang="ru-RU" b="1" dirty="0" smtClean="0">
                <a:solidFill>
                  <a:srgbClr val="15A73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15A731"/>
                </a:solidFill>
                <a:latin typeface="Times New Roman" pitchFamily="18" charset="0"/>
                <a:cs typeface="Times New Roman" pitchFamily="18" charset="0"/>
              </a:rPr>
              <a:t>Не верите - посмотрите сами!</a:t>
            </a:r>
            <a:endParaRPr lang="ru-RU" dirty="0" smtClean="0">
              <a:solidFill>
                <a:srgbClr val="15A731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Роман\Desktop\2015 2016\фото2015-16\IMG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320" y="2852597"/>
            <a:ext cx="5293096" cy="3528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9 мая возложили цветы к памятнику Зои Космодемьянской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оман\Desktop\2015 2016\4 мая 2016\DSC_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141416"/>
            <a:ext cx="3723683" cy="231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Роман\Desktop\2015 2016\4 мая 2016\DSC_00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052736"/>
            <a:ext cx="4968552" cy="357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Роман\Desktop\2015 2016\4 мая 2016\DSC_00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4149080"/>
            <a:ext cx="3816424" cy="253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192FF"/>
                </a:solidFill>
              </a:rPr>
              <a:t>Наши праздники</a:t>
            </a:r>
            <a:endParaRPr lang="ru-RU" sz="6000" b="1" dirty="0">
              <a:solidFill>
                <a:srgbClr val="0192FF"/>
              </a:solidFill>
            </a:endParaRPr>
          </a:p>
        </p:txBody>
      </p:sp>
      <p:pic>
        <p:nvPicPr>
          <p:cNvPr id="4" name="Picture 6" descr="C:\Users\Роман\Desktop\IMG_03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2060930"/>
            <a:ext cx="5976664" cy="398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9A05"/>
                </a:solidFill>
              </a:rPr>
              <a:t>Осеннее развлечение</a:t>
            </a:r>
            <a:endParaRPr lang="ru-RU" b="1" dirty="0">
              <a:solidFill>
                <a:srgbClr val="FF9A05"/>
              </a:solidFill>
            </a:endParaRPr>
          </a:p>
        </p:txBody>
      </p:sp>
      <p:pic>
        <p:nvPicPr>
          <p:cNvPr id="7170" name="Picture 2" descr="C:\Users\Роман\Desktop\2015 2016\фото2015-16\кошкин дом 2015\IMG_20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076400"/>
            <a:ext cx="3744416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Роман\Desktop\2015 2016\фото2015-16\кошкин дом 2015\IMG_20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717032"/>
            <a:ext cx="4603439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Роман\Desktop\формы работы с родителями\IMG_20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1916832"/>
            <a:ext cx="5291328" cy="265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99"/>
                </a:solidFill>
              </a:rPr>
              <a:t>День Матери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4098" name="Picture 2" descr="C:\Users\Роман\Desktop\IMG_0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337084"/>
            <a:ext cx="3600400" cy="240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Роман\Desktop\IMG_06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340831"/>
            <a:ext cx="3705984" cy="246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Роман\Desktop\IMG_06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933056"/>
            <a:ext cx="4068499" cy="271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Роман\Desktop\IMG_06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3981103"/>
            <a:ext cx="3633976" cy="242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192FF"/>
                </a:solidFill>
              </a:rPr>
              <a:t>Новый год</a:t>
            </a:r>
            <a:endParaRPr lang="ru-RU" b="1" dirty="0">
              <a:solidFill>
                <a:srgbClr val="0192FF"/>
              </a:solidFill>
            </a:endParaRPr>
          </a:p>
        </p:txBody>
      </p:sp>
      <p:pic>
        <p:nvPicPr>
          <p:cNvPr id="5124" name="Picture 4" descr="C:\Users\Роман\Desktop\2015 2016\фото2015-16\_MG_45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3161589"/>
            <a:ext cx="5544616" cy="369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Роман\Desktop\2015 2016\яромир\_MG_42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1196753"/>
            <a:ext cx="3636404" cy="242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Роман\Desktop\2015 2016\фото2015-16\ФОТО-16Нов.год\новый год\IMG_51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3" y="1124745"/>
            <a:ext cx="3744415" cy="249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1"/>
            <a:ext cx="7198568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192FF"/>
                </a:solidFill>
              </a:rPr>
              <a:t>23 февраля</a:t>
            </a:r>
            <a:endParaRPr lang="ru-RU" b="1" dirty="0">
              <a:solidFill>
                <a:srgbClr val="0192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Роман\Desktop\2015 2016\23ФЕВРАЛЯ\DSC_0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052736"/>
            <a:ext cx="379050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Роман\Desktop\2015 2016\23ФЕВРАЛЯ\DSC_00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908720"/>
            <a:ext cx="4427984" cy="259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Роман\Desktop\2015 2016\23ФЕВРАЛЯ\DSC_00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861048"/>
            <a:ext cx="4427984" cy="283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Роман\Desktop\2015 2016\23ФЕВРАЛЯ\DSC_00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504" y="3909158"/>
            <a:ext cx="4536504" cy="268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3399"/>
                </a:solidFill>
              </a:rPr>
              <a:t>8 марта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5123" name="Picture 3" descr="C:\Users\Роман\Desktop\2015 2016\8 марта\IMG-20160305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980728"/>
            <a:ext cx="5616624" cy="339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Роман\Desktop\2015 2016\8 марта\IMG-20160305-WA0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789040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Роман\Desktop\2015 2016\8 марта\IMG-20160305-WA00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861048"/>
            <a:ext cx="3792421" cy="284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024336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FF3399"/>
                </a:solidFill>
              </a:rPr>
              <a:t>Масленица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3077" name="Picture 5" descr="C:\Users\Роман\Desktop\2015 2016\масленица\IMG_96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00808"/>
            <a:ext cx="273630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Роман\Desktop\2015 2016\масленица\IMG_96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404664"/>
            <a:ext cx="4500499" cy="300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Роман\Desktop\2015 2016\масленица\IMG_97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3501008"/>
            <a:ext cx="4752528" cy="328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День космонавтики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Picture 3" descr="C:\Users\Роман\Desktop\2015 2016\космос\DSC_0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944" y="1268760"/>
            <a:ext cx="444030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Роман\Desktop\2015 2016\космос\DSC_00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8023" y="1291212"/>
            <a:ext cx="3648433" cy="242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Users\Роман\Desktop\2015 2016\космос\DSC_01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712" y="3645024"/>
            <a:ext cx="4825575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99"/>
                </a:solidFill>
              </a:rPr>
              <a:t>Весеннее развлечение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3075" name="Picture 3" descr="C:\Users\Роман\Desktop\IMG_03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3211187"/>
            <a:ext cx="5472608" cy="364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Роман\Desktop\IMG_02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196752"/>
            <a:ext cx="4176464" cy="278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Роман\Desktop\IMG_03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268760"/>
            <a:ext cx="3888432" cy="259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200223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3399"/>
                </a:solidFill>
              </a:rPr>
              <a:t>Наши проекты</a:t>
            </a:r>
            <a:endParaRPr lang="ru-RU" sz="8000" b="1" dirty="0">
              <a:solidFill>
                <a:srgbClr val="FF3399"/>
              </a:solidFill>
            </a:endParaRPr>
          </a:p>
        </p:txBody>
      </p:sp>
      <p:pic>
        <p:nvPicPr>
          <p:cNvPr id="8" name="Picture 3" descr="C:\Users\Роман\Desktop\2015 2016\разноцветная неделя\фото разн нед\201510161018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2528900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G:\фото проект огонек\IMG_00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2492896"/>
            <a:ext cx="2232248" cy="308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День Победы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Роман\Desktop\IMG_0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340768"/>
            <a:ext cx="4906056" cy="327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Роман\Desktop\2015 2016\4 мая 2016\DSC_00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3495413"/>
            <a:ext cx="4668624" cy="336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849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192FF"/>
                </a:solidFill>
              </a:rPr>
              <a:t>Наши родители участвовали в праздниках и развлечениях. Это было не просто!  Но очень интересно!</a:t>
            </a:r>
            <a:endParaRPr lang="ru-RU" sz="2800" b="1" dirty="0">
              <a:solidFill>
                <a:srgbClr val="0192FF"/>
              </a:solidFill>
            </a:endParaRPr>
          </a:p>
        </p:txBody>
      </p:sp>
      <p:pic>
        <p:nvPicPr>
          <p:cNvPr id="1027" name="Picture 3" descr="C:\Users\Роман\Downloads\20160421182112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556792"/>
            <a:ext cx="4536504" cy="340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Роман\Desktop\формы работы с родителями\2015112318193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4365104"/>
            <a:ext cx="4521614" cy="262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Роман\Desktop\2015 2016\фото2015-16\20151026183709-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5" y="1669553"/>
            <a:ext cx="4016580" cy="244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Роман\Desktop\формы работы с родителями\IMG_20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437112"/>
            <a:ext cx="416664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Роман\Desktop\космос\DSC_01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6400" y="3933056"/>
            <a:ext cx="439298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Роман\Desktop\IMG_062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260648"/>
            <a:ext cx="36768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C:\Users\Роман\Desktop\формы работы с родителями\_MG_437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080" y="332656"/>
            <a:ext cx="3672916" cy="244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Роман\Desktop\IMG_027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11760" y="2132856"/>
            <a:ext cx="3816424" cy="254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256584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3399"/>
                </a:solidFill>
              </a:rPr>
              <a:t>1 апреля прошел День Дублера</a:t>
            </a:r>
            <a:endParaRPr lang="ru-RU" sz="3600" b="1" dirty="0">
              <a:solidFill>
                <a:srgbClr val="FF3399"/>
              </a:solidFill>
            </a:endParaRPr>
          </a:p>
        </p:txBody>
      </p:sp>
      <p:pic>
        <p:nvPicPr>
          <p:cNvPr id="12291" name="Picture 3" descr="C:\Users\Роман\Desktop\2015 2016\день Дублера 7 группа 2016\DSC_01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52736"/>
            <a:ext cx="3707904" cy="246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Роман\Desktop\2015 2016\день Дублера 7 группа 2016\DSC_01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052736"/>
            <a:ext cx="3600400" cy="239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Роман\Desktop\2015 2016\день Дублера 7 группа 2016\DSC_01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4005064"/>
            <a:ext cx="3960440" cy="263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C:\Users\Роман\Desktop\2015 2016\день Дублера 7 группа 2016\DSC_02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23728" y="2348880"/>
            <a:ext cx="3970809" cy="264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C:\Users\Роман\Desktop\2015 2016\день Дублера 7 группа 2016\DSC_018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212" y="4509119"/>
            <a:ext cx="3348660" cy="222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3399"/>
                </a:solidFill>
              </a:rPr>
              <a:t>В январе мы показали концерт для младших групп</a:t>
            </a:r>
            <a:endParaRPr lang="ru-RU" sz="2800" b="1" dirty="0">
              <a:solidFill>
                <a:srgbClr val="FF3399"/>
              </a:solidFill>
            </a:endParaRPr>
          </a:p>
        </p:txBody>
      </p:sp>
      <p:pic>
        <p:nvPicPr>
          <p:cNvPr id="6146" name="Picture 2" descr="C:\Users\Роман\Desktop\2015 2016\фото2015-16\15.01.16 выступление в саду\DSC07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268760"/>
            <a:ext cx="4153396" cy="276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Роман\Desktop\2015 2016\фото2015-16\15.01.16 выступление в саду\DSC078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121696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Роман\Desktop\2015 2016\фото2015-16\15.01.16 выступление в саду\DSC078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340768"/>
            <a:ext cx="4139952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Роман\Desktop\2015 2016\фото2015-16\15.01.16 выступление в саду\DSC079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4149080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192FF"/>
                </a:solidFill>
              </a:rPr>
              <a:t>У нас появились друзья в подготовительной группе</a:t>
            </a:r>
            <a:endParaRPr lang="ru-RU" sz="3600" b="1" dirty="0">
              <a:solidFill>
                <a:srgbClr val="0192FF"/>
              </a:solidFill>
            </a:endParaRPr>
          </a:p>
        </p:txBody>
      </p:sp>
      <p:pic>
        <p:nvPicPr>
          <p:cNvPr id="2050" name="Picture 2" descr="C:\Users\Роман\Desktop\2015 2016\фото2015-16\20160311074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625663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Роман\Desktop\2015 2016\фото2015-16\201603110840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2204864"/>
            <a:ext cx="3291830" cy="43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оман\Desktop\2016051811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72916"/>
            <a:ext cx="5580112" cy="418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Роман\Desktop\201605181100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192FF"/>
                </a:solidFill>
              </a:rPr>
              <a:t>На занятиях мы всегда старались</a:t>
            </a:r>
            <a:endParaRPr lang="ru-RU" sz="3600" b="1" dirty="0">
              <a:solidFill>
                <a:srgbClr val="0192FF"/>
              </a:solidFill>
            </a:endParaRPr>
          </a:p>
        </p:txBody>
      </p:sp>
      <p:pic>
        <p:nvPicPr>
          <p:cNvPr id="2051" name="Picture 3" descr="C:\Users\Роман\Desktop\2015 2016\клип итог\DSC_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3997308" cy="265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Роман\Desktop\2015 2016\4 мая 2016\DSC_00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24744"/>
            <a:ext cx="3960440" cy="263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Роман\Desktop\2015 2016\фото2015-16\20151002104129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87062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Роман\Desktop\2015 2016\фото2015-16\20151203103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268760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192FF"/>
                </a:solidFill>
              </a:rPr>
              <a:t>На прогулках - трудились</a:t>
            </a:r>
            <a:endParaRPr lang="ru-RU" dirty="0">
              <a:solidFill>
                <a:srgbClr val="0192FF"/>
              </a:solidFill>
            </a:endParaRPr>
          </a:p>
        </p:txBody>
      </p:sp>
      <p:pic>
        <p:nvPicPr>
          <p:cNvPr id="3074" name="Picture 2" descr="C:\Users\Роман\Desktop\2015 2016\фото2015-16\2016041511332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192FF"/>
                </a:solidFill>
              </a:rPr>
              <a:t>А самое главное – мы научились дружить!!!</a:t>
            </a:r>
            <a:endParaRPr lang="ru-RU" b="1" dirty="0">
              <a:solidFill>
                <a:srgbClr val="0192FF"/>
              </a:solidFill>
            </a:endParaRPr>
          </a:p>
        </p:txBody>
      </p:sp>
      <p:pic>
        <p:nvPicPr>
          <p:cNvPr id="4098" name="Picture 2" descr="C:\Users\Роман\Desktop\2015 2016\фото2015-16\20150924112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Роман\Desktop\2015 2016\фото2015-16\20160523115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15200" cy="13010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Проект </a:t>
            </a:r>
            <a:r>
              <a:rPr lang="ru-RU" b="1" dirty="0" smtClean="0">
                <a:solidFill>
                  <a:srgbClr val="FFC000"/>
                </a:solidFill>
              </a:rPr>
              <a:t>«</a:t>
            </a:r>
            <a:r>
              <a:rPr lang="ru-RU" b="1" dirty="0" smtClean="0">
                <a:solidFill>
                  <a:srgbClr val="FF3399"/>
                </a:solidFill>
              </a:rPr>
              <a:t>Разноцветная </a:t>
            </a:r>
            <a:r>
              <a:rPr lang="ru-RU" b="1" dirty="0" smtClean="0">
                <a:solidFill>
                  <a:srgbClr val="CC00FF"/>
                </a:solidFill>
              </a:rPr>
              <a:t>неделя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3" name="Picture 5" descr="C:\Users\Роман\Desktop\2015 2016\разноцветная неделя\фото разн нед\201510151203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77072"/>
            <a:ext cx="3670625" cy="243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Роман\Desktop\2015 2016\разноцветная неделя\фото разн нед\201510161204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48131" y="4077072"/>
            <a:ext cx="3395869" cy="254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Роман\Desktop\2015 2016\разноцветная неделя\фото разн нед\201510141154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2474894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Роман\Desktop\2015 2016\разноцветная неделя\фото разн нед\2015101310405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104" y="1052736"/>
            <a:ext cx="3380193" cy="253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Users\Роман\Desktop\2015 2016\разноцветная неделя\фото разн нед\2015101209305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1213154"/>
            <a:ext cx="3384376" cy="2318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931224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В 2015-2016 учебном году были мы приняли участие в выставках «Дары осени», «Новогодняя игрушка».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Мы участвовали в городской благотворительной акции «Твори добро».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Наши родители </a:t>
            </a:r>
            <a:r>
              <a:rPr lang="ru-RU" dirty="0" smtClean="0">
                <a:solidFill>
                  <a:srgbClr val="0070C0"/>
                </a:solidFill>
              </a:rPr>
              <a:t>зимой построили </a:t>
            </a:r>
            <a:r>
              <a:rPr lang="ru-RU" dirty="0" smtClean="0">
                <a:solidFill>
                  <a:srgbClr val="0070C0"/>
                </a:solidFill>
              </a:rPr>
              <a:t>нам горку, покрасили малые формы на участке, провели субботник!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Большое всем спасибо!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3140968"/>
            <a:ext cx="6984776" cy="324036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Работаем в тесном содружестве с вами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Очень активны и папы, и мамы!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Вы помогаете детям нашим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Жизнь в саду сделать лучше и краше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Только попросишь – откликнутся сразу,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Не отказали ни в чем нам ни разу!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Всем вам: «</a:t>
            </a:r>
            <a:r>
              <a:rPr lang="ru-RU" b="1" dirty="0" smtClean="0">
                <a:solidFill>
                  <a:srgbClr val="FF0000"/>
                </a:solidFill>
              </a:rPr>
              <a:t>Спасибо</a:t>
            </a:r>
            <a:r>
              <a:rPr lang="ru-RU" dirty="0" smtClean="0">
                <a:solidFill>
                  <a:srgbClr val="FF0000"/>
                </a:solidFill>
              </a:rPr>
              <a:t>!» -  хотим мы  сказать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За вашу поддержку.  Всем: «Так держать!»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СПАСИБО!!!</a:t>
            </a:r>
          </a:p>
          <a:p>
            <a:endParaRPr lang="ru-RU" dirty="0"/>
          </a:p>
        </p:txBody>
      </p:sp>
      <p:pic>
        <p:nvPicPr>
          <p:cNvPr id="1026" name="Picture 2" descr="C:\Users\Роман\Desktop\2015 2016\день Дублера 7 группа 2016\DSC_0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3466"/>
            <a:ext cx="4513199" cy="287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221088"/>
            <a:ext cx="8219256" cy="19050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3399"/>
                </a:solidFill>
              </a:rPr>
              <a:t>Мы переходим в подготовительную группу.</a:t>
            </a:r>
          </a:p>
          <a:p>
            <a:pPr>
              <a:buNone/>
            </a:pPr>
            <a:r>
              <a:rPr lang="ru-RU" b="1" dirty="0" smtClean="0">
                <a:solidFill>
                  <a:srgbClr val="FF3399"/>
                </a:solidFill>
              </a:rPr>
              <a:t>Теперь мы  самые старшие в детском саду!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1026" name="Picture 2" descr="C:\Users\Роман\Desktop\20160523115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18710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фото проект огонек\IMG_00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980728"/>
            <a:ext cx="3829478" cy="284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4261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3399"/>
                </a:solidFill>
              </a:rPr>
              <a:t>Проект </a:t>
            </a:r>
            <a:br>
              <a:rPr lang="ru-RU" sz="4000" b="1" dirty="0" smtClean="0">
                <a:solidFill>
                  <a:srgbClr val="FF3399"/>
                </a:solidFill>
              </a:rPr>
            </a:br>
            <a:r>
              <a:rPr lang="ru-RU" sz="4000" b="1" dirty="0" smtClean="0">
                <a:solidFill>
                  <a:srgbClr val="FF3399"/>
                </a:solidFill>
              </a:rPr>
              <a:t>«Мой любимый «ОГОНЕК»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2" descr="G:\фото проект огонек\IMG_0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4005064"/>
            <a:ext cx="3936528" cy="262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G:\фото проект огонек\IMG_00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1268760"/>
            <a:ext cx="4595404" cy="315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G:\фото проект огонек\IMG_00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573016"/>
            <a:ext cx="361614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фото проект огонек\IMG_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548680"/>
            <a:ext cx="4548163" cy="281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G:\фото проект огонек\IMG_00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3861048"/>
            <a:ext cx="4508574" cy="26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G:\фото проект огонек\IMG_00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548680"/>
            <a:ext cx="4297548" cy="282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3399"/>
                </a:solidFill>
              </a:rPr>
              <a:t>Проект «Нарисуй пословицу»</a:t>
            </a:r>
            <a:endParaRPr lang="ru-RU" sz="4000" b="1" dirty="0">
              <a:solidFill>
                <a:srgbClr val="FF3399"/>
              </a:solidFill>
            </a:endParaRPr>
          </a:p>
        </p:txBody>
      </p:sp>
      <p:pic>
        <p:nvPicPr>
          <p:cNvPr id="6147" name="Picture 3" descr="F:\нарисуй пословицу 2016\IMG_12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1052736"/>
            <a:ext cx="3312368" cy="267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F:\нарисуй пословицу 2016\IMG_12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3894816"/>
            <a:ext cx="3816424" cy="269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F:\нарисуй пословицу 2016\IMG_12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4077072"/>
            <a:ext cx="3635896" cy="254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F:\нарисуй пословицу 2016\IMG_124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124744"/>
            <a:ext cx="3451977" cy="244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F:\нарисуй пословицу 2016\IMG_124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2204864"/>
            <a:ext cx="377300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Проект «Удивительный космос»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Роман\Desktop\mJEEmjNg0K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322766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Роман\Desktop\RAFHmQJU3Y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1988840"/>
            <a:ext cx="2099663" cy="280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Роман\Desktop\QLi1EIeTei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3930176"/>
            <a:ext cx="3563888" cy="242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Роман\Desktop\39Fu0mVc3t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1412776"/>
            <a:ext cx="3131840" cy="234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Роман\Desktop\qEaE299azL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792" y="3743414"/>
            <a:ext cx="3411096" cy="263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384376" cy="26642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Дети и родители участвовали в городском методическом объединении педагогов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Роман\Desktop\фото космос\DSC_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295788"/>
            <a:ext cx="2280509" cy="3429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Роман\Desktop\фото космос\DSC_00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1196752"/>
            <a:ext cx="346560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Роман\Desktop\фото космос\DSC_00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789040"/>
            <a:ext cx="3924724" cy="2609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Роман\Desktop\фото космос\DSC_00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8572" y="3789040"/>
            <a:ext cx="4030499" cy="267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379</Words>
  <Application>Microsoft Office PowerPoint</Application>
  <PresentationFormat>Экран (4:3)</PresentationFormat>
  <Paragraphs>57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Группа «Бабочки» в 2015-2016 учебном году </vt:lpstr>
      <vt:lpstr>Слайд 2</vt:lpstr>
      <vt:lpstr>Наши проекты</vt:lpstr>
      <vt:lpstr>Проект «Разноцветная неделя»</vt:lpstr>
      <vt:lpstr>Проект  «Мой любимый «ОГОНЕК» </vt:lpstr>
      <vt:lpstr>Слайд 6</vt:lpstr>
      <vt:lpstr>Проект «Нарисуй пословицу»</vt:lpstr>
      <vt:lpstr>Проект «Удивительный космос»</vt:lpstr>
      <vt:lpstr>Дети и родители участвовали в городском методическом объединении педагогов</vt:lpstr>
      <vt:lpstr>Слайд 10</vt:lpstr>
      <vt:lpstr>Наши экскурсии</vt:lpstr>
      <vt:lpstr>Слайд 12</vt:lpstr>
      <vt:lpstr>В октябре мы посетили выставку экзотических животных</vt:lpstr>
      <vt:lpstr>В январе мы встретились на катке  «Зима-Лето»</vt:lpstr>
      <vt:lpstr>Слайд 15</vt:lpstr>
      <vt:lpstr>В феврале к нам приезжал краеведческий музей с программой «Загадки бабушкиного сундука»</vt:lpstr>
      <vt:lpstr>В марте посмотрели «Смешариков»  в кинотеатре «Орион»</vt:lpstr>
      <vt:lpstr>В апреле посетили новосибирский  Планетарий</vt:lpstr>
      <vt:lpstr>Слайд 19</vt:lpstr>
      <vt:lpstr>На 9 мая возложили цветы к памятнику Зои Космодемьянской</vt:lpstr>
      <vt:lpstr>Наши праздники</vt:lpstr>
      <vt:lpstr>Осеннее развлечение</vt:lpstr>
      <vt:lpstr>День Матери</vt:lpstr>
      <vt:lpstr>Новый год</vt:lpstr>
      <vt:lpstr>23 февраля</vt:lpstr>
      <vt:lpstr>8 марта</vt:lpstr>
      <vt:lpstr>Масленица</vt:lpstr>
      <vt:lpstr>День космонавтики</vt:lpstr>
      <vt:lpstr>Весеннее развлечение</vt:lpstr>
      <vt:lpstr>День Победы</vt:lpstr>
      <vt:lpstr>Наши родители участвовали в праздниках и развлечениях. Это было не просто!  Но очень интересно!</vt:lpstr>
      <vt:lpstr>Слайд 32</vt:lpstr>
      <vt:lpstr>1 апреля прошел День Дублера</vt:lpstr>
      <vt:lpstr>В январе мы показали концерт для младших групп</vt:lpstr>
      <vt:lpstr>У нас появились друзья в подготовительной группе</vt:lpstr>
      <vt:lpstr>Слайд 36</vt:lpstr>
      <vt:lpstr>На занятиях мы всегда старались</vt:lpstr>
      <vt:lpstr>На прогулках - трудились</vt:lpstr>
      <vt:lpstr>А самое главное – мы научились дружить!!!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2015-2016 учебном году</dc:title>
  <dc:creator>Человек</dc:creator>
  <cp:lastModifiedBy>Роман</cp:lastModifiedBy>
  <cp:revision>10</cp:revision>
  <dcterms:modified xsi:type="dcterms:W3CDTF">2016-05-30T16:16:32Z</dcterms:modified>
</cp:coreProperties>
</file>