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4"/>
  </p:sldMasterIdLst>
  <p:handoutMasterIdLst>
    <p:handoutMasterId r:id="rId13"/>
  </p:handoutMasterIdLst>
  <p:sldIdLst>
    <p:sldId id="257" r:id="rId5"/>
    <p:sldId id="258" r:id="rId6"/>
    <p:sldId id="259" r:id="rId7"/>
    <p:sldId id="260" r:id="rId8"/>
    <p:sldId id="261" r:id="rId9"/>
    <p:sldId id="262" r:id="rId10"/>
    <p:sldId id="263" r:id="rId11"/>
    <p:sldId id="264"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Автор"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52D0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3052" autoAdjust="0"/>
  </p:normalViewPr>
  <p:slideViewPr>
    <p:cSldViewPr snapToGrid="0">
      <p:cViewPr varScale="1">
        <p:scale>
          <a:sx n="112" d="100"/>
          <a:sy n="112" d="100"/>
        </p:scale>
        <p:origin x="468" y="114"/>
      </p:cViewPr>
      <p:guideLst/>
    </p:cSldViewPr>
  </p:slideViewPr>
  <p:notesTextViewPr>
    <p:cViewPr>
      <p:scale>
        <a:sx n="1" d="1"/>
        <a:sy n="1" d="1"/>
      </p:scale>
      <p:origin x="0" y="0"/>
    </p:cViewPr>
  </p:notesTextViewPr>
  <p:notesViewPr>
    <p:cSldViewPr snapToGrid="0">
      <p:cViewPr varScale="1">
        <p:scale>
          <a:sx n="89" d="100"/>
          <a:sy n="89" d="100"/>
        </p:scale>
        <p:origin x="379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EDF3F9-A383-40CF-841B-6426D82ECB85}" type="datetimeFigureOut">
              <a:rPr lang="ru-RU" smtClean="0"/>
              <a:t>ср 12.09.18</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BDF9E2-D527-45E4-B727-833247D273AD}" type="slidenum">
              <a:rPr lang="ru-RU" smtClean="0"/>
              <a:t>‹#›</a:t>
            </a:fld>
            <a:endParaRPr lang="ru-RU"/>
          </a:p>
        </p:txBody>
      </p:sp>
    </p:spTree>
    <p:extLst>
      <p:ext uri="{BB962C8B-B14F-4D97-AF65-F5344CB8AC3E}">
        <p14:creationId xmlns:p14="http://schemas.microsoft.com/office/powerpoint/2010/main" val="19552758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06992" y="1801368"/>
            <a:ext cx="9144000" cy="1271668"/>
          </a:xfrm>
          <a:prstGeom prst="rect">
            <a:avLst/>
          </a:prstGeom>
        </p:spPr>
        <p:txBody>
          <a:bodyPr anchor="b"/>
          <a:lstStyle>
            <a:lvl1pPr algn="ctr">
              <a:defRPr sz="6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3215012" y="4566542"/>
            <a:ext cx="5761973" cy="1655762"/>
          </a:xfrm>
          <a:prstGeom prst="rect">
            <a:avLst/>
          </a:prstGeom>
        </p:spPr>
        <p:txBody>
          <a:bodyPr/>
          <a:lstStyle>
            <a:lvl1pPr marL="0" indent="0" algn="ctr">
              <a:buNone/>
              <a:defRPr sz="2400">
                <a:solidFill>
                  <a:schemeClr val="accent1">
                    <a:lumMod val="75000"/>
                  </a:schemeClr>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21887" y="4919472"/>
            <a:ext cx="780779" cy="1813213"/>
          </a:xfrm>
          <a:prstGeom prst="rect">
            <a:avLst/>
          </a:prstGeom>
        </p:spPr>
      </p:pic>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1887" y="2486190"/>
            <a:ext cx="6529105" cy="3339888"/>
          </a:xfrm>
          <a:prstGeom prst="rect">
            <a:avLst/>
          </a:prstGeom>
        </p:spPr>
      </p:pic>
      <p:pic>
        <p:nvPicPr>
          <p:cNvPr id="4" name="Рисунок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04288" y="3148546"/>
            <a:ext cx="946995" cy="888846"/>
          </a:xfrm>
          <a:prstGeom prst="rect">
            <a:avLst/>
          </a:prstGeom>
        </p:spPr>
      </p:pic>
      <p:pic>
        <p:nvPicPr>
          <p:cNvPr id="5" name="Рисунок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1284064" flipH="1">
            <a:off x="9040091" y="280346"/>
            <a:ext cx="1620000" cy="1449746"/>
          </a:xfrm>
          <a:prstGeom prst="rect">
            <a:avLst/>
          </a:prstGeom>
        </p:spPr>
      </p:pic>
      <p:pic>
        <p:nvPicPr>
          <p:cNvPr id="6" name="Рисунок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922264">
            <a:off x="432872" y="866690"/>
            <a:ext cx="2281516" cy="1341106"/>
          </a:xfrm>
          <a:prstGeom prst="rect">
            <a:avLst/>
          </a:prstGeom>
        </p:spPr>
      </p:pic>
      <p:pic>
        <p:nvPicPr>
          <p:cNvPr id="7" name="Рисунок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01078" y="5120640"/>
            <a:ext cx="462607" cy="910292"/>
          </a:xfrm>
          <a:prstGeom prst="rect">
            <a:avLst/>
          </a:prstGeom>
        </p:spPr>
      </p:pic>
      <p:pic>
        <p:nvPicPr>
          <p:cNvPr id="10" name="Рисунок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212276" y="-494119"/>
            <a:ext cx="2726006" cy="2888194"/>
          </a:xfrm>
          <a:prstGeom prst="rect">
            <a:avLst/>
          </a:prstGeom>
        </p:spPr>
      </p:pic>
      <p:pic>
        <p:nvPicPr>
          <p:cNvPr id="11" name="Рисунок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45520" y="785524"/>
            <a:ext cx="521596" cy="818616"/>
          </a:xfrm>
          <a:prstGeom prst="rect">
            <a:avLst/>
          </a:prstGeom>
        </p:spPr>
      </p:pic>
    </p:spTree>
    <p:extLst>
      <p:ext uri="{BB962C8B-B14F-4D97-AF65-F5344CB8AC3E}">
        <p14:creationId xmlns:p14="http://schemas.microsoft.com/office/powerpoint/2010/main" val="4006653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351927" y="1031437"/>
            <a:ext cx="4839012"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0" name="Text Placeholder 3"/>
          <p:cNvSpPr>
            <a:spLocks noGrp="1"/>
          </p:cNvSpPr>
          <p:nvPr>
            <p:ph type="body" sz="quarter" idx="13" hasCustomPrompt="1"/>
          </p:nvPr>
        </p:nvSpPr>
        <p:spPr>
          <a:xfrm>
            <a:off x="6939226" y="1032932"/>
            <a:ext cx="3375206"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1" name="Text Placeholder 6"/>
          <p:cNvSpPr>
            <a:spLocks noGrp="1"/>
          </p:cNvSpPr>
          <p:nvPr>
            <p:ph type="body" sz="quarter" idx="14" hasCustomPrompt="1"/>
          </p:nvPr>
        </p:nvSpPr>
        <p:spPr>
          <a:xfrm>
            <a:off x="6939226" y="2497135"/>
            <a:ext cx="3375206"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2" name="Text Placeholder 10"/>
          <p:cNvSpPr>
            <a:spLocks noGrp="1"/>
          </p:cNvSpPr>
          <p:nvPr>
            <p:ph type="body" sz="quarter" idx="15" hasCustomPrompt="1"/>
          </p:nvPr>
        </p:nvSpPr>
        <p:spPr>
          <a:xfrm>
            <a:off x="6906035" y="3962833"/>
            <a:ext cx="3408397"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168791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351927" y="1031437"/>
            <a:ext cx="4839012"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0" name="Text Placeholder 3"/>
          <p:cNvSpPr>
            <a:spLocks noGrp="1"/>
          </p:cNvSpPr>
          <p:nvPr>
            <p:ph type="body" sz="quarter" idx="13" hasCustomPrompt="1"/>
          </p:nvPr>
        </p:nvSpPr>
        <p:spPr>
          <a:xfrm>
            <a:off x="6939226" y="1032932"/>
            <a:ext cx="3375206"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1" name="Text Placeholder 6"/>
          <p:cNvSpPr>
            <a:spLocks noGrp="1"/>
          </p:cNvSpPr>
          <p:nvPr>
            <p:ph type="body" sz="quarter" idx="14" hasCustomPrompt="1"/>
          </p:nvPr>
        </p:nvSpPr>
        <p:spPr>
          <a:xfrm>
            <a:off x="6939226" y="2497135"/>
            <a:ext cx="3375206"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2" name="Text Placeholder 10"/>
          <p:cNvSpPr>
            <a:spLocks noGrp="1"/>
          </p:cNvSpPr>
          <p:nvPr>
            <p:ph type="body" sz="quarter" idx="15" hasCustomPrompt="1"/>
          </p:nvPr>
        </p:nvSpPr>
        <p:spPr>
          <a:xfrm>
            <a:off x="6906035" y="3962833"/>
            <a:ext cx="3408397"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6479" y="4982080"/>
            <a:ext cx="2264474" cy="1331089"/>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518841" y="624268"/>
            <a:ext cx="1087755" cy="101917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18841" y="2288674"/>
            <a:ext cx="1378875" cy="1280922"/>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21546" y="160762"/>
            <a:ext cx="844933" cy="793051"/>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4345" y="1896931"/>
            <a:ext cx="413035" cy="812747"/>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34828" y="3776471"/>
            <a:ext cx="1062888" cy="1357383"/>
          </a:xfrm>
          <a:prstGeom prst="rect">
            <a:avLst/>
          </a:prstGeom>
        </p:spPr>
      </p:pic>
    </p:spTree>
    <p:extLst>
      <p:ext uri="{BB962C8B-B14F-4D97-AF65-F5344CB8AC3E}">
        <p14:creationId xmlns:p14="http://schemas.microsoft.com/office/powerpoint/2010/main" val="1061611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Макет_вопроса">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0616" y="-416425"/>
            <a:ext cx="2105596" cy="2230872"/>
          </a:xfrm>
          <a:prstGeom prst="rect">
            <a:avLst/>
          </a:prstGeom>
        </p:spPr>
      </p:pic>
      <p:sp>
        <p:nvSpPr>
          <p:cNvPr id="6" name="Заголовок 1"/>
          <p:cNvSpPr>
            <a:spLocks noGrp="1"/>
          </p:cNvSpPr>
          <p:nvPr>
            <p:ph type="title"/>
          </p:nvPr>
        </p:nvSpPr>
        <p:spPr>
          <a:xfrm>
            <a:off x="1351927" y="1031437"/>
            <a:ext cx="4839012"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0" name="Text Placeholder 3"/>
          <p:cNvSpPr>
            <a:spLocks noGrp="1"/>
          </p:cNvSpPr>
          <p:nvPr>
            <p:ph type="body" sz="quarter" idx="13" hasCustomPrompt="1"/>
          </p:nvPr>
        </p:nvSpPr>
        <p:spPr>
          <a:xfrm>
            <a:off x="6939226" y="1032932"/>
            <a:ext cx="3375206"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1" name="Text Placeholder 6"/>
          <p:cNvSpPr>
            <a:spLocks noGrp="1"/>
          </p:cNvSpPr>
          <p:nvPr>
            <p:ph type="body" sz="quarter" idx="14" hasCustomPrompt="1"/>
          </p:nvPr>
        </p:nvSpPr>
        <p:spPr>
          <a:xfrm>
            <a:off x="6939226" y="2497135"/>
            <a:ext cx="3375206"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2" name="Text Placeholder 10"/>
          <p:cNvSpPr>
            <a:spLocks noGrp="1"/>
          </p:cNvSpPr>
          <p:nvPr>
            <p:ph type="body" sz="quarter" idx="15" hasCustomPrompt="1"/>
          </p:nvPr>
        </p:nvSpPr>
        <p:spPr>
          <a:xfrm>
            <a:off x="6906035" y="3962833"/>
            <a:ext cx="3408397"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2744" y="105247"/>
            <a:ext cx="748195" cy="702253"/>
          </a:xfrm>
          <a:prstGeom prst="rect">
            <a:avLst/>
          </a:prstGeom>
        </p:spPr>
      </p:pic>
      <p:pic>
        <p:nvPicPr>
          <p:cNvPr id="14" name="Рисунок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528" y="1617231"/>
            <a:ext cx="590550" cy="1162050"/>
          </a:xfrm>
          <a:prstGeom prst="rect">
            <a:avLst/>
          </a:prstGeom>
        </p:spPr>
      </p:pic>
      <p:pic>
        <p:nvPicPr>
          <p:cNvPr id="15" name="Рисунок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12478" y="4179048"/>
            <a:ext cx="832257" cy="1062851"/>
          </a:xfrm>
          <a:prstGeom prst="rect">
            <a:avLst/>
          </a:prstGeom>
        </p:spPr>
      </p:pic>
      <p:pic>
        <p:nvPicPr>
          <p:cNvPr id="17" name="Рисунок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70825" y="4768561"/>
            <a:ext cx="1497976" cy="946676"/>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95101" y="5605930"/>
            <a:ext cx="1359952" cy="1263343"/>
          </a:xfrm>
          <a:prstGeom prst="rect">
            <a:avLst/>
          </a:prstGeom>
        </p:spPr>
      </p:pic>
      <p:pic>
        <p:nvPicPr>
          <p:cNvPr id="16" name="Рисунок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849272" y="5631447"/>
            <a:ext cx="1384005" cy="662763"/>
          </a:xfrm>
          <a:prstGeom prst="rect">
            <a:avLst/>
          </a:prstGeom>
        </p:spPr>
      </p:pic>
    </p:spTree>
    <p:extLst>
      <p:ext uri="{BB962C8B-B14F-4D97-AF65-F5344CB8AC3E}">
        <p14:creationId xmlns:p14="http://schemas.microsoft.com/office/powerpoint/2010/main" val="2331266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Макет_вопрос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9587" y="-347322"/>
            <a:ext cx="2348721" cy="2488462"/>
          </a:xfrm>
          <a:prstGeom prst="rect">
            <a:avLst/>
          </a:prstGeom>
        </p:spPr>
      </p:pic>
      <p:sp>
        <p:nvSpPr>
          <p:cNvPr id="6" name="Заголовок 1"/>
          <p:cNvSpPr>
            <a:spLocks noGrp="1"/>
          </p:cNvSpPr>
          <p:nvPr>
            <p:ph type="title"/>
          </p:nvPr>
        </p:nvSpPr>
        <p:spPr>
          <a:xfrm>
            <a:off x="1351927" y="1031437"/>
            <a:ext cx="4839012"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0" name="Text Placeholder 3"/>
          <p:cNvSpPr>
            <a:spLocks noGrp="1"/>
          </p:cNvSpPr>
          <p:nvPr>
            <p:ph type="body" sz="quarter" idx="13" hasCustomPrompt="1"/>
          </p:nvPr>
        </p:nvSpPr>
        <p:spPr>
          <a:xfrm>
            <a:off x="6939226" y="1032932"/>
            <a:ext cx="3375206"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1" name="Text Placeholder 6"/>
          <p:cNvSpPr>
            <a:spLocks noGrp="1"/>
          </p:cNvSpPr>
          <p:nvPr>
            <p:ph type="body" sz="quarter" idx="14" hasCustomPrompt="1"/>
          </p:nvPr>
        </p:nvSpPr>
        <p:spPr>
          <a:xfrm>
            <a:off x="6939226" y="2497135"/>
            <a:ext cx="3375206"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2" name="Text Placeholder 10"/>
          <p:cNvSpPr>
            <a:spLocks noGrp="1"/>
          </p:cNvSpPr>
          <p:nvPr>
            <p:ph type="body" sz="quarter" idx="15" hasCustomPrompt="1"/>
          </p:nvPr>
        </p:nvSpPr>
        <p:spPr>
          <a:xfrm>
            <a:off x="6906035" y="3962833"/>
            <a:ext cx="3408397"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4819" y="5166360"/>
            <a:ext cx="924802" cy="868016"/>
          </a:xfrm>
          <a:prstGeom prst="rect">
            <a:avLst/>
          </a:prstGeom>
        </p:spPr>
      </p:pic>
      <p:pic>
        <p:nvPicPr>
          <p:cNvPr id="3" name="Рисунок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0878" y="2020246"/>
            <a:ext cx="456953" cy="899166"/>
          </a:xfrm>
          <a:prstGeom prst="rect">
            <a:avLst/>
          </a:prstGeom>
        </p:spPr>
      </p:pic>
      <p:pic>
        <p:nvPicPr>
          <p:cNvPr id="4" name="Рисунок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459951" flipH="1">
            <a:off x="205829" y="3358523"/>
            <a:ext cx="971850" cy="120861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35827" y="89169"/>
            <a:ext cx="920345" cy="753900"/>
          </a:xfrm>
          <a:prstGeom prst="rect">
            <a:avLst/>
          </a:prstGeom>
        </p:spPr>
      </p:pic>
    </p:spTree>
    <p:extLst>
      <p:ext uri="{BB962C8B-B14F-4D97-AF65-F5344CB8AC3E}">
        <p14:creationId xmlns:p14="http://schemas.microsoft.com/office/powerpoint/2010/main" val="132213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351927" y="1031437"/>
            <a:ext cx="4839012"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0" name="Text Placeholder 3"/>
          <p:cNvSpPr>
            <a:spLocks noGrp="1"/>
          </p:cNvSpPr>
          <p:nvPr>
            <p:ph type="body" sz="quarter" idx="13" hasCustomPrompt="1"/>
          </p:nvPr>
        </p:nvSpPr>
        <p:spPr>
          <a:xfrm>
            <a:off x="6939226" y="1032932"/>
            <a:ext cx="3375206"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1" name="Text Placeholder 6"/>
          <p:cNvSpPr>
            <a:spLocks noGrp="1"/>
          </p:cNvSpPr>
          <p:nvPr>
            <p:ph type="body" sz="quarter" idx="14" hasCustomPrompt="1"/>
          </p:nvPr>
        </p:nvSpPr>
        <p:spPr>
          <a:xfrm>
            <a:off x="6939226" y="2497135"/>
            <a:ext cx="3375206"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2" name="Text Placeholder 10"/>
          <p:cNvSpPr>
            <a:spLocks noGrp="1"/>
          </p:cNvSpPr>
          <p:nvPr>
            <p:ph type="body" sz="quarter" idx="15" hasCustomPrompt="1"/>
          </p:nvPr>
        </p:nvSpPr>
        <p:spPr>
          <a:xfrm>
            <a:off x="6906035" y="3962833"/>
            <a:ext cx="3408397" cy="864000"/>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1399" y="169358"/>
            <a:ext cx="766227" cy="719178"/>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737" y="5047487"/>
            <a:ext cx="495264" cy="974551"/>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9213" y="3233118"/>
            <a:ext cx="1383331" cy="1766611"/>
          </a:xfrm>
          <a:prstGeom prst="rect">
            <a:avLst/>
          </a:prstGeom>
        </p:spPr>
      </p:pic>
      <p:pic>
        <p:nvPicPr>
          <p:cNvPr id="5" name="Рисунок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45847" y="5688912"/>
            <a:ext cx="1750047" cy="1169088"/>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39978" y="-281815"/>
            <a:ext cx="1913925" cy="2027797"/>
          </a:xfrm>
          <a:prstGeom prst="rect">
            <a:avLst/>
          </a:prstGeom>
        </p:spPr>
      </p:pic>
    </p:spTree>
    <p:extLst>
      <p:ext uri="{BB962C8B-B14F-4D97-AF65-F5344CB8AC3E}">
        <p14:creationId xmlns:p14="http://schemas.microsoft.com/office/powerpoint/2010/main" val="178310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Результат">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2940" y="1171075"/>
            <a:ext cx="1844592" cy="1954339"/>
          </a:xfrm>
          <a:prstGeom prst="rect">
            <a:avLst/>
          </a:prstGeom>
        </p:spPr>
      </p:pic>
      <p:sp>
        <p:nvSpPr>
          <p:cNvPr id="5" name="Заголовок 1"/>
          <p:cNvSpPr>
            <a:spLocks noGrp="1"/>
          </p:cNvSpPr>
          <p:nvPr>
            <p:ph type="title"/>
          </p:nvPr>
        </p:nvSpPr>
        <p:spPr>
          <a:xfrm>
            <a:off x="2980944" y="1964368"/>
            <a:ext cx="6210373" cy="1161046"/>
          </a:xfrm>
          <a:prstGeom prst="rect">
            <a:avLst/>
          </a:prstGeom>
        </p:spPr>
        <p:txBody>
          <a:bodyPr/>
          <a:lstStyle>
            <a:lvl1pPr>
              <a:defRPr sz="5400" b="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pic>
        <p:nvPicPr>
          <p:cNvPr id="2" name="Рисунок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22240" y="-1521677"/>
            <a:ext cx="869033" cy="815671"/>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93017" y="6858000"/>
            <a:ext cx="1143002" cy="938786"/>
          </a:xfrm>
          <a:prstGeom prst="rect">
            <a:avLst/>
          </a:prstGeom>
        </p:spPr>
      </p:pic>
      <p:pic>
        <p:nvPicPr>
          <p:cNvPr id="4" name="Рисунок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21188" y="4246511"/>
            <a:ext cx="1063754" cy="1008890"/>
          </a:xfrm>
          <a:prstGeom prst="rect">
            <a:avLst/>
          </a:prstGeom>
        </p:spPr>
      </p:pic>
      <p:pic>
        <p:nvPicPr>
          <p:cNvPr id="6" name="Рисунок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263276" y="247307"/>
            <a:ext cx="1005842" cy="862586"/>
          </a:xfrm>
          <a:prstGeom prst="rect">
            <a:avLst/>
          </a:prstGeom>
        </p:spPr>
      </p:pic>
      <p:pic>
        <p:nvPicPr>
          <p:cNvPr id="9" name="Рисунок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8672" y="5255401"/>
            <a:ext cx="398728" cy="784592"/>
          </a:xfrm>
          <a:prstGeom prst="rect">
            <a:avLst/>
          </a:prstGeom>
        </p:spPr>
      </p:pic>
      <p:pic>
        <p:nvPicPr>
          <p:cNvPr id="10" name="Рисунок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2192000" y="4366661"/>
            <a:ext cx="1178004" cy="1281036"/>
          </a:xfrm>
          <a:prstGeom prst="rect">
            <a:avLst/>
          </a:prstGeom>
        </p:spPr>
      </p:pic>
    </p:spTree>
    <p:extLst>
      <p:ext uri="{BB962C8B-B14F-4D97-AF65-F5344CB8AC3E}">
        <p14:creationId xmlns:p14="http://schemas.microsoft.com/office/powerpoint/2010/main" val="11131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08333E-7 -2.59259E-6 L 0.4944 0.03982 " pathEditMode="relative" rAng="0" ptsTypes="AA">
                                      <p:cBhvr>
                                        <p:cTn id="6" dur="3250" fill="hold"/>
                                        <p:tgtEl>
                                          <p:spTgt spid="6"/>
                                        </p:tgtEl>
                                        <p:attrNameLst>
                                          <p:attrName>ppt_x</p:attrName>
                                          <p:attrName>ppt_y</p:attrName>
                                        </p:attrNameLst>
                                      </p:cBhvr>
                                      <p:rCtr x="24714" y="1991"/>
                                    </p:animMotion>
                                  </p:childTnLst>
                                </p:cTn>
                              </p:par>
                              <p:par>
                                <p:cTn id="7" presetID="63" presetClass="path" presetSubtype="0" accel="50000" decel="50000" fill="hold" nodeType="withEffect">
                                  <p:stCondLst>
                                    <p:cond delay="0"/>
                                  </p:stCondLst>
                                  <p:childTnLst>
                                    <p:animMotion origin="layout" path="M -1.66667E-6 -2.77556E-17 L 0.26823 0.75972 " pathEditMode="relative" rAng="0" ptsTypes="AA">
                                      <p:cBhvr>
                                        <p:cTn id="8" dur="3500" fill="hold"/>
                                        <p:tgtEl>
                                          <p:spTgt spid="2"/>
                                        </p:tgtEl>
                                        <p:attrNameLst>
                                          <p:attrName>ppt_x</p:attrName>
                                          <p:attrName>ppt_y</p:attrName>
                                        </p:attrNameLst>
                                      </p:cBhvr>
                                      <p:rCtr x="13411" y="37986"/>
                                    </p:animMotion>
                                  </p:childTnLst>
                                </p:cTn>
                              </p:par>
                              <p:par>
                                <p:cTn id="9" presetID="64" presetClass="path" presetSubtype="0" accel="50000" decel="50000" fill="hold" nodeType="withEffect">
                                  <p:stCondLst>
                                    <p:cond delay="0"/>
                                  </p:stCondLst>
                                  <p:childTnLst>
                                    <p:animMotion origin="layout" path="M 3.54167E-6 -2.59259E-6 L 0.74127 -0.53078 " pathEditMode="relative" rAng="0" ptsTypes="AA">
                                      <p:cBhvr>
                                        <p:cTn id="10" dur="4000" fill="hold"/>
                                        <p:tgtEl>
                                          <p:spTgt spid="4"/>
                                        </p:tgtEl>
                                        <p:attrNameLst>
                                          <p:attrName>ppt_x</p:attrName>
                                          <p:attrName>ppt_y</p:attrName>
                                        </p:attrNameLst>
                                      </p:cBhvr>
                                      <p:rCtr x="37057" y="-26551"/>
                                    </p:animMotion>
                                  </p:childTnLst>
                                </p:cTn>
                              </p:par>
                              <p:par>
                                <p:cTn id="11" presetID="35" presetClass="path" presetSubtype="0" accel="50000" decel="50000" fill="hold" nodeType="withEffect">
                                  <p:stCondLst>
                                    <p:cond delay="0"/>
                                  </p:stCondLst>
                                  <p:childTnLst>
                                    <p:animMotion origin="layout" path="M 0.19636 0.32106 L -0.23802 -0.46945 " pathEditMode="relative" rAng="0" ptsTypes="AA">
                                      <p:cBhvr>
                                        <p:cTn id="12" dur="3500" fill="hold"/>
                                        <p:tgtEl>
                                          <p:spTgt spid="3"/>
                                        </p:tgtEl>
                                        <p:attrNameLst>
                                          <p:attrName>ppt_x</p:attrName>
                                          <p:attrName>ppt_y</p:attrName>
                                        </p:attrNameLst>
                                      </p:cBhvr>
                                      <p:rCtr x="-21719" y="-39537"/>
                                    </p:animMotion>
                                  </p:childTnLst>
                                </p:cTn>
                              </p:par>
                              <p:par>
                                <p:cTn id="13" presetID="44" presetClass="path" presetSubtype="0" accel="45143" decel="45143" fill="hold" nodeType="withEffect">
                                  <p:stCondLst>
                                    <p:cond delay="0"/>
                                  </p:stCondLst>
                                  <p:childTnLst>
                                    <p:animMotion origin="layout" path="M 2.70833E-6 -2.59259E-6 C -0.06966 0.12616 -0.2306 0.11273 -0.23867 0.10695 C -0.2405 0.10533 -0.42617 0.13426 -0.50482 0.10093 C -0.58373 0.06783 -0.65964 -0.01967 -0.71185 -0.09236 C -0.76185 -0.18102 -0.79128 -0.24815 -0.81133 -0.3169 C -0.83151 -0.38588 -0.84271 -0.53379 -0.85026 -0.55416 " pathEditMode="relative" rAng="0" ptsTypes="AAAAAA">
                                      <p:cBhvr>
                                        <p:cTn id="14" dur="3500" fill="hold"/>
                                        <p:tgtEl>
                                          <p:spTgt spid="10"/>
                                        </p:tgtEl>
                                        <p:attrNameLst>
                                          <p:attrName>ppt_x</p:attrName>
                                          <p:attrName>ppt_y</p:attrName>
                                        </p:attrNameLst>
                                      </p:cBhvr>
                                      <p:rCtr x="-42513" y="-21852"/>
                                    </p:animMotion>
                                  </p:childTnLst>
                                </p:cTn>
                              </p:par>
                              <p:par>
                                <p:cTn id="15" presetID="3" presetClass="emph" presetSubtype="1" grpId="0" nodeType="withEffect">
                                  <p:stCondLst>
                                    <p:cond delay="0"/>
                                  </p:stCondLst>
                                  <p:childTnLst>
                                    <p:set>
                                      <p:cBhvr override="childStyle">
                                        <p:cTn id="16" dur="indefinite"/>
                                        <p:tgtEl>
                                          <p:spTgt spid="5"/>
                                        </p:tgtEl>
                                        <p:attrNameLst>
                                          <p:attrName>style.color</p:attrName>
                                        </p:attrNameLst>
                                      </p:cBhvr>
                                      <p:to>
                                        <p:clrVal>
                                          <a:srgbClr val="FF1F1F"/>
                                        </p:clrVal>
                                      </p:to>
                                    </p:set>
                                  </p:childTnLst>
                                  <p:subTnLst>
                                    <p:audio>
                                      <p:cMediaNode>
                                        <p:cTn display="0" masterRel="sameClick">
                                          <p:stCondLst>
                                            <p:cond evt="begin" delay="0">
                                              <p:tn val="15"/>
                                            </p:cond>
                                          </p:stCondLst>
                                          <p:endCondLst>
                                            <p:cond evt="onStopAudio" delay="0">
                                              <p:tgtEl>
                                                <p:sldTgt/>
                                              </p:tgtEl>
                                            </p:cond>
                                          </p:endCondLst>
                                        </p:cTn>
                                        <p:tgtEl>
                                          <p:sndTgt r:embed="rId1" name="chimes.wav"/>
                                        </p:tgtEl>
                                      </p:cMediaNode>
                                    </p:audio>
                                  </p:subTnLst>
                                </p:cTn>
                              </p:par>
                              <p:par>
                                <p:cTn id="17" presetID="26" presetClass="emph" presetSubtype="0" repeatCount="indefinite" fill="hold" grpId="1" nodeType="withEffect">
                                  <p:stCondLst>
                                    <p:cond delay="0"/>
                                  </p:stCondLst>
                                  <p:childTnLst>
                                    <p:animEffect transition="out" filter="fade">
                                      <p:cBhvr>
                                        <p:cTn id="18" dur="1000" tmFilter="0, 0; .2, .5; .8, .5; 1, 0"/>
                                        <p:tgtEl>
                                          <p:spTgt spid="5"/>
                                        </p:tgtEl>
                                      </p:cBhvr>
                                    </p:animEffect>
                                    <p:animScale>
                                      <p:cBhvr>
                                        <p:cTn id="19"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300884"/>
      </p:ext>
    </p:extLst>
  </p:cSld>
  <p:clrMap bg1="lt1" tx1="dk1" bg2="lt2" tx2="dk2" accent1="accent1" accent2="accent2" accent3="accent3" accent4="accent4" accent5="accent5" accent6="accent6" hlink="hlink" folHlink="folHlink"/>
  <p:sldLayoutIdLst>
    <p:sldLayoutId id="2147483680" r:id="rId1"/>
    <p:sldLayoutId id="2147483690" r:id="rId2"/>
    <p:sldLayoutId id="2147483681" r:id="rId3"/>
    <p:sldLayoutId id="2147483687" r:id="rId4"/>
    <p:sldLayoutId id="2147483688" r:id="rId5"/>
    <p:sldLayoutId id="2147483689" r:id="rId6"/>
    <p:sldLayoutId id="2147483692" r:id="rId7"/>
  </p:sldLayoutIdLst>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upercook.r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02376" y="463131"/>
            <a:ext cx="9144000" cy="3423070"/>
          </a:xfrm>
          <a:prstGeom prst="rect">
            <a:avLst/>
          </a:prstGeom>
        </p:spPr>
        <p:txBody>
          <a:bodyPr/>
          <a:lstStyle/>
          <a:p>
            <a:r>
              <a:rPr lang="ru-RU" b="1" dirty="0" smtClean="0">
                <a:solidFill>
                  <a:srgbClr val="FF3300"/>
                </a:solidFill>
                <a:effectLst>
                  <a:outerShdw blurRad="38100" dist="38100" dir="2700000" algn="tl">
                    <a:srgbClr val="000000">
                      <a:alpha val="43137"/>
                    </a:srgbClr>
                  </a:outerShdw>
                </a:effectLst>
              </a:rPr>
              <a:t>Картотека </a:t>
            </a:r>
            <a:r>
              <a:rPr lang="ru-RU" dirty="0"/>
              <a:t/>
            </a:r>
            <a:br>
              <a:rPr lang="ru-RU" dirty="0"/>
            </a:br>
            <a:r>
              <a:rPr lang="ru-RU" b="1" dirty="0">
                <a:solidFill>
                  <a:srgbClr val="FF0000"/>
                </a:solidFill>
                <a:effectLst>
                  <a:outerShdw blurRad="38100" dist="38100" dir="2700000" algn="tl">
                    <a:srgbClr val="000000">
                      <a:alpha val="43137"/>
                    </a:srgbClr>
                  </a:outerShdw>
                </a:effectLst>
              </a:rPr>
              <a:t>«Русские народные игры</a:t>
            </a:r>
            <a:r>
              <a:rPr lang="ru-RU" dirty="0">
                <a:solidFill>
                  <a:srgbClr val="FF0000"/>
                </a:solidFill>
                <a:effectLst>
                  <a:outerShdw blurRad="38100" dist="38100" dir="2700000" algn="tl">
                    <a:srgbClr val="000000">
                      <a:alpha val="43137"/>
                    </a:srgbClr>
                  </a:outerShdw>
                </a:effectLst>
              </a:rPr>
              <a:t/>
            </a:r>
            <a:br>
              <a:rPr lang="ru-RU" dirty="0">
                <a:solidFill>
                  <a:srgbClr val="FF0000"/>
                </a:solidFill>
                <a:effectLst>
                  <a:outerShdw blurRad="38100" dist="38100" dir="2700000" algn="tl">
                    <a:srgbClr val="000000">
                      <a:alpha val="43137"/>
                    </a:srgbClr>
                  </a:outerShdw>
                </a:effectLst>
              </a:rPr>
            </a:br>
            <a:r>
              <a:rPr lang="ru-RU" b="1" dirty="0" smtClean="0">
                <a:solidFill>
                  <a:srgbClr val="FF0000"/>
                </a:solidFill>
                <a:effectLst>
                  <a:outerShdw blurRad="38100" dist="38100" dir="2700000" algn="tl">
                    <a:srgbClr val="000000">
                      <a:alpha val="43137"/>
                    </a:srgbClr>
                  </a:outerShdw>
                </a:effectLst>
              </a:rPr>
              <a:t>для детей»</a:t>
            </a:r>
            <a:r>
              <a:rPr lang="ru-RU" dirty="0">
                <a:solidFill>
                  <a:srgbClr val="FF0000"/>
                </a:solidFill>
                <a:effectLst>
                  <a:outerShdw blurRad="38100" dist="38100" dir="2700000" algn="tl">
                    <a:srgbClr val="000000">
                      <a:alpha val="43137"/>
                    </a:srgbClr>
                  </a:outerShdw>
                </a:effectLst>
              </a:rPr>
              <a:t/>
            </a:r>
            <a:br>
              <a:rPr lang="ru-RU" dirty="0">
                <a:solidFill>
                  <a:srgbClr val="FF0000"/>
                </a:solidFill>
                <a:effectLst>
                  <a:outerShdw blurRad="38100" dist="38100" dir="2700000" algn="tl">
                    <a:srgbClr val="000000">
                      <a:alpha val="43137"/>
                    </a:srgbClr>
                  </a:outerShdw>
                </a:effectLst>
              </a:rPr>
            </a:br>
            <a:endParaRPr lang="ru-RU" b="1" dirty="0">
              <a:solidFill>
                <a:srgbClr val="FF0000"/>
              </a:solidFill>
              <a:effectLst>
                <a:outerShdw blurRad="38100" dist="38100" dir="2700000" algn="tl">
                  <a:srgbClr val="000000">
                    <a:alpha val="43137"/>
                  </a:srgbClr>
                </a:outerShdw>
              </a:effectLst>
            </a:endParaRPr>
          </a:p>
        </p:txBody>
      </p:sp>
      <p:sp>
        <p:nvSpPr>
          <p:cNvPr id="3" name="Прямоугольник 2"/>
          <p:cNvSpPr/>
          <p:nvPr/>
        </p:nvSpPr>
        <p:spPr>
          <a:xfrm>
            <a:off x="7439298" y="6090084"/>
            <a:ext cx="2907078" cy="369332"/>
          </a:xfrm>
          <a:prstGeom prst="rect">
            <a:avLst/>
          </a:prstGeom>
        </p:spPr>
        <p:txBody>
          <a:bodyPr wrap="none">
            <a:spAutoFit/>
          </a:bodyPr>
          <a:lstStyle/>
          <a:p>
            <a:r>
              <a:rPr lang="ru-RU" b="1" dirty="0">
                <a:solidFill>
                  <a:schemeClr val="accent1">
                    <a:lumMod val="50000"/>
                  </a:schemeClr>
                </a:solidFill>
              </a:rPr>
              <a:t>Воспитатель: Ивашина А.В</a:t>
            </a:r>
            <a:r>
              <a:rPr lang="ru-RU" dirty="0"/>
              <a:t>.</a:t>
            </a:r>
            <a:endParaRPr lang="ru-RU" dirty="0"/>
          </a:p>
        </p:txBody>
      </p:sp>
    </p:spTree>
    <p:extLst>
      <p:ext uri="{BB962C8B-B14F-4D97-AF65-F5344CB8AC3E}">
        <p14:creationId xmlns:p14="http://schemas.microsoft.com/office/powerpoint/2010/main" val="34908021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352697" y="238386"/>
            <a:ext cx="11338560" cy="6314662"/>
          </a:xfrm>
        </p:spPr>
        <p:txBody>
          <a:bodyPr numCol="1" anchor="b">
            <a:noAutofit/>
          </a:bodyPr>
          <a:lstStyle/>
          <a:p>
            <a:pPr>
              <a:lnSpc>
                <a:spcPct val="100000"/>
              </a:lnSpc>
            </a:pPr>
            <a:r>
              <a:rPr lang="ru-RU" sz="2400" dirty="0" smtClean="0">
                <a:solidFill>
                  <a:srgbClr val="C00000"/>
                </a:solidFill>
                <a:latin typeface="Times New Roman" panose="02020603050405020304" pitchFamily="18" charset="0"/>
                <a:cs typeface="Times New Roman" panose="02020603050405020304" pitchFamily="18" charset="0"/>
              </a:rPr>
              <a:t>  Игра</a:t>
            </a:r>
            <a:r>
              <a:rPr lang="ru-RU" sz="2400" dirty="0">
                <a:solidFill>
                  <a:srgbClr val="C00000"/>
                </a:solidFill>
                <a:latin typeface="Times New Roman" panose="02020603050405020304" pitchFamily="18" charset="0"/>
                <a:cs typeface="Times New Roman" panose="02020603050405020304" pitchFamily="18" charset="0"/>
              </a:rPr>
              <a:t>: «Салки» </a:t>
            </a: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t>
            </a:r>
            <a:r>
              <a:rPr lang="ru-RU" sz="2400" dirty="0">
                <a:solidFill>
                  <a:srgbClr val="002060"/>
                </a:solidFill>
                <a:latin typeface="Times New Roman" panose="02020603050405020304" pitchFamily="18" charset="0"/>
                <a:cs typeface="Times New Roman" panose="02020603050405020304" pitchFamily="18" charset="0"/>
              </a:rPr>
              <a:t>Сюжет игры очень прост: выбирается один водящий, который должен догнать и осалить разбежавшихся по площадке игроков</a:t>
            </a:r>
            <a:r>
              <a:rPr lang="ru-RU" sz="2400" dirty="0" smtClean="0">
                <a:solidFill>
                  <a:srgbClr val="002060"/>
                </a:solidFill>
                <a:latin typeface="Times New Roman" panose="02020603050405020304" pitchFamily="18" charset="0"/>
                <a:cs typeface="Times New Roman" panose="02020603050405020304" pitchFamily="18" charset="0"/>
              </a:rPr>
              <a:t>.</a:t>
            </a:r>
            <a:r>
              <a:rPr lang="ru-RU" sz="2400" dirty="0">
                <a:solidFill>
                  <a:srgbClr val="002060"/>
                </a:solidFill>
                <a:latin typeface="Times New Roman" panose="02020603050405020304" pitchFamily="18" charset="0"/>
                <a:cs typeface="Times New Roman" panose="02020603050405020304" pitchFamily="18" charset="0"/>
              </a:rPr>
              <a:t/>
            </a:r>
            <a:br>
              <a:rPr lang="ru-RU" sz="2400" dirty="0">
                <a:solidFill>
                  <a:srgbClr val="002060"/>
                </a:solidFill>
                <a:latin typeface="Times New Roman" panose="02020603050405020304" pitchFamily="18" charset="0"/>
                <a:cs typeface="Times New Roman" panose="02020603050405020304" pitchFamily="18" charset="0"/>
              </a:rPr>
            </a:br>
            <a:r>
              <a:rPr lang="ru-RU" sz="2400" dirty="0">
                <a:solidFill>
                  <a:srgbClr val="C00000"/>
                </a:solidFill>
                <a:latin typeface="Times New Roman" panose="02020603050405020304" pitchFamily="18" charset="0"/>
                <a:cs typeface="Times New Roman" panose="02020603050405020304" pitchFamily="18" charset="0"/>
              </a:rPr>
              <a:t>Игра «У медведя во бору</a:t>
            </a:r>
            <a:r>
              <a:rPr lang="ru-RU" sz="2400" dirty="0" smtClean="0">
                <a:solidFill>
                  <a:srgbClr val="C00000"/>
                </a:solidFill>
                <a:latin typeface="Times New Roman" panose="02020603050405020304" pitchFamily="18" charset="0"/>
                <a:cs typeface="Times New Roman" panose="02020603050405020304" pitchFamily="18" charset="0"/>
              </a:rPr>
              <a:t>»</a:t>
            </a: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t>
            </a:r>
            <a:r>
              <a:rPr lang="ru-RU" sz="2400" dirty="0">
                <a:solidFill>
                  <a:srgbClr val="002060"/>
                </a:solidFill>
                <a:latin typeface="Times New Roman" panose="02020603050405020304" pitchFamily="18" charset="0"/>
                <a:cs typeface="Times New Roman" panose="02020603050405020304" pitchFamily="18" charset="0"/>
              </a:rPr>
              <a:t>Выбирается "медведь", который садится в стороне. Остальные, делая вид, что собирают грибы-ягоды и кладут их в лукошко, подходят к "медведю", напевая (приговаривая</a:t>
            </a:r>
            <a:r>
              <a:rPr lang="ru-RU" sz="2400" dirty="0" smtClean="0">
                <a:solidFill>
                  <a:srgbClr val="002060"/>
                </a:solidFill>
                <a:latin typeface="Times New Roman" panose="02020603050405020304" pitchFamily="18" charset="0"/>
                <a:cs typeface="Times New Roman" panose="02020603050405020304" pitchFamily="18" charset="0"/>
              </a:rPr>
              <a:t>):</a:t>
            </a:r>
            <a:r>
              <a:rPr lang="ru-RU" sz="2400" dirty="0">
                <a:solidFill>
                  <a:srgbClr val="002060"/>
                </a:solidFill>
                <a:latin typeface="Times New Roman" panose="02020603050405020304" pitchFamily="18" charset="0"/>
                <a:cs typeface="Times New Roman" panose="02020603050405020304" pitchFamily="18" charset="0"/>
              </a:rPr>
              <a:t/>
            </a:r>
            <a:br>
              <a:rPr lang="ru-RU" sz="2400" dirty="0">
                <a:solidFill>
                  <a:srgbClr val="002060"/>
                </a:solidFill>
                <a:latin typeface="Times New Roman" panose="02020603050405020304" pitchFamily="18" charset="0"/>
                <a:cs typeface="Times New Roman" panose="02020603050405020304" pitchFamily="18" charset="0"/>
              </a:rPr>
            </a:br>
            <a:r>
              <a:rPr lang="ru-RU" sz="2400" dirty="0">
                <a:solidFill>
                  <a:srgbClr val="002060"/>
                </a:solidFill>
                <a:latin typeface="Times New Roman" panose="02020603050405020304" pitchFamily="18" charset="0"/>
                <a:cs typeface="Times New Roman" panose="02020603050405020304" pitchFamily="18" charset="0"/>
              </a:rPr>
              <a:t>У медведя во </a:t>
            </a:r>
            <a:r>
              <a:rPr lang="ru-RU" sz="2400" dirty="0" smtClean="0">
                <a:solidFill>
                  <a:srgbClr val="002060"/>
                </a:solidFill>
                <a:latin typeface="Times New Roman" panose="02020603050405020304" pitchFamily="18" charset="0"/>
                <a:cs typeface="Times New Roman" panose="02020603050405020304" pitchFamily="18" charset="0"/>
              </a:rPr>
              <a:t>бору</a:t>
            </a:r>
            <a:r>
              <a:rPr lang="ru-RU" sz="2400" dirty="0">
                <a:solidFill>
                  <a:srgbClr val="002060"/>
                </a:solidFill>
                <a:latin typeface="Times New Roman" panose="02020603050405020304" pitchFamily="18" charset="0"/>
                <a:cs typeface="Times New Roman" panose="02020603050405020304" pitchFamily="18" charset="0"/>
              </a:rPr>
              <a:t/>
            </a:r>
            <a:br>
              <a:rPr lang="ru-RU" sz="2400" dirty="0">
                <a:solidFill>
                  <a:srgbClr val="002060"/>
                </a:solidFill>
                <a:latin typeface="Times New Roman" panose="02020603050405020304" pitchFamily="18" charset="0"/>
                <a:cs typeface="Times New Roman" panose="02020603050405020304" pitchFamily="18" charset="0"/>
              </a:rPr>
            </a:br>
            <a:r>
              <a:rPr lang="ru-RU" sz="2400" dirty="0" smtClean="0">
                <a:solidFill>
                  <a:srgbClr val="002060"/>
                </a:solidFill>
                <a:latin typeface="Times New Roman" panose="02020603050405020304" pitchFamily="18" charset="0"/>
                <a:cs typeface="Times New Roman" panose="02020603050405020304" pitchFamily="18" charset="0"/>
              </a:rPr>
              <a:t>Грибы</a:t>
            </a:r>
            <a:r>
              <a:rPr lang="ru-RU" sz="2400" dirty="0">
                <a:solidFill>
                  <a:srgbClr val="002060"/>
                </a:solidFill>
                <a:latin typeface="Times New Roman" panose="02020603050405020304" pitchFamily="18" charset="0"/>
                <a:cs typeface="Times New Roman" panose="02020603050405020304" pitchFamily="18" charset="0"/>
              </a:rPr>
              <a:t>, ягоды беру</a:t>
            </a:r>
            <a:r>
              <a:rPr lang="ru-RU" sz="2400" dirty="0" smtClean="0">
                <a:solidFill>
                  <a:srgbClr val="002060"/>
                </a:solidFill>
                <a:latin typeface="Times New Roman" panose="02020603050405020304" pitchFamily="18" charset="0"/>
                <a:cs typeface="Times New Roman" panose="02020603050405020304" pitchFamily="18" charset="0"/>
              </a:rPr>
              <a:t>.</a:t>
            </a:r>
            <a:r>
              <a:rPr lang="ru-RU" sz="2400" dirty="0">
                <a:solidFill>
                  <a:srgbClr val="002060"/>
                </a:solidFill>
                <a:latin typeface="Times New Roman" panose="02020603050405020304" pitchFamily="18" charset="0"/>
                <a:cs typeface="Times New Roman" panose="02020603050405020304" pitchFamily="18" charset="0"/>
              </a:rPr>
              <a:t/>
            </a:r>
            <a:br>
              <a:rPr lang="ru-RU" sz="2400" dirty="0">
                <a:solidFill>
                  <a:srgbClr val="002060"/>
                </a:solidFill>
                <a:latin typeface="Times New Roman" panose="02020603050405020304" pitchFamily="18" charset="0"/>
                <a:cs typeface="Times New Roman" panose="02020603050405020304" pitchFamily="18" charset="0"/>
              </a:rPr>
            </a:br>
            <a:r>
              <a:rPr lang="ru-RU" sz="2400" dirty="0">
                <a:solidFill>
                  <a:srgbClr val="002060"/>
                </a:solidFill>
                <a:latin typeface="Times New Roman" panose="02020603050405020304" pitchFamily="18" charset="0"/>
                <a:cs typeface="Times New Roman" panose="02020603050405020304" pitchFamily="18" charset="0"/>
              </a:rPr>
              <a:t>Медведь сидит</a:t>
            </a:r>
            <a:r>
              <a:rPr lang="ru-RU" sz="2400" dirty="0" smtClean="0">
                <a:solidFill>
                  <a:srgbClr val="002060"/>
                </a:solidFill>
                <a:latin typeface="Times New Roman" panose="02020603050405020304" pitchFamily="18" charset="0"/>
                <a:cs typeface="Times New Roman" panose="02020603050405020304" pitchFamily="18" charset="0"/>
              </a:rPr>
              <a:t>,</a:t>
            </a:r>
            <a:r>
              <a:rPr lang="ru-RU" sz="2400" dirty="0">
                <a:solidFill>
                  <a:srgbClr val="002060"/>
                </a:solidFill>
                <a:latin typeface="Times New Roman" panose="02020603050405020304" pitchFamily="18" charset="0"/>
                <a:cs typeface="Times New Roman" panose="02020603050405020304" pitchFamily="18" charset="0"/>
              </a:rPr>
              <a:t/>
            </a:r>
            <a:br>
              <a:rPr lang="ru-RU" sz="2400" dirty="0">
                <a:solidFill>
                  <a:srgbClr val="002060"/>
                </a:solidFill>
                <a:latin typeface="Times New Roman" panose="02020603050405020304" pitchFamily="18" charset="0"/>
                <a:cs typeface="Times New Roman" panose="02020603050405020304" pitchFamily="18" charset="0"/>
              </a:rPr>
            </a:br>
            <a:r>
              <a:rPr lang="ru-RU" sz="2400" dirty="0">
                <a:solidFill>
                  <a:srgbClr val="002060"/>
                </a:solidFill>
                <a:latin typeface="Times New Roman" panose="02020603050405020304" pitchFamily="18" charset="0"/>
                <a:cs typeface="Times New Roman" panose="02020603050405020304" pitchFamily="18" charset="0"/>
              </a:rPr>
              <a:t>На нас глядит</a:t>
            </a:r>
            <a:r>
              <a:rPr lang="ru-RU" sz="2400" dirty="0" smtClean="0">
                <a:solidFill>
                  <a:srgbClr val="002060"/>
                </a:solidFill>
                <a:latin typeface="Times New Roman" panose="02020603050405020304" pitchFamily="18" charset="0"/>
                <a:cs typeface="Times New Roman" panose="02020603050405020304" pitchFamily="18" charset="0"/>
              </a:rPr>
              <a:t>.</a:t>
            </a:r>
            <a:r>
              <a:rPr lang="ru-RU" sz="2400" dirty="0">
                <a:solidFill>
                  <a:srgbClr val="002060"/>
                </a:solidFill>
                <a:latin typeface="Times New Roman" panose="02020603050405020304" pitchFamily="18" charset="0"/>
                <a:cs typeface="Times New Roman" panose="02020603050405020304" pitchFamily="18" charset="0"/>
              </a:rPr>
              <a:t/>
            </a:r>
            <a:br>
              <a:rPr lang="ru-RU" sz="2400" dirty="0">
                <a:solidFill>
                  <a:srgbClr val="002060"/>
                </a:solidFill>
                <a:latin typeface="Times New Roman" panose="02020603050405020304" pitchFamily="18" charset="0"/>
                <a:cs typeface="Times New Roman" panose="02020603050405020304" pitchFamily="18" charset="0"/>
              </a:rPr>
            </a:br>
            <a:r>
              <a:rPr lang="ru-RU" sz="2400" dirty="0">
                <a:solidFill>
                  <a:srgbClr val="002060"/>
                </a:solidFill>
                <a:latin typeface="Times New Roman" panose="02020603050405020304" pitchFamily="18" charset="0"/>
                <a:cs typeface="Times New Roman" panose="02020603050405020304" pitchFamily="18" charset="0"/>
              </a:rPr>
              <a:t>Медведь не </a:t>
            </a:r>
            <a:r>
              <a:rPr lang="ru-RU" sz="2400" dirty="0" smtClean="0">
                <a:solidFill>
                  <a:srgbClr val="002060"/>
                </a:solidFill>
                <a:latin typeface="Times New Roman" panose="02020603050405020304" pitchFamily="18" charset="0"/>
                <a:cs typeface="Times New Roman" panose="02020603050405020304" pitchFamily="18" charset="0"/>
              </a:rPr>
              <a:t>спит</a:t>
            </a:r>
            <a:r>
              <a:rPr lang="ru-RU" sz="2400" dirty="0">
                <a:solidFill>
                  <a:srgbClr val="002060"/>
                </a:solidFill>
                <a:latin typeface="Times New Roman" panose="02020603050405020304" pitchFamily="18" charset="0"/>
                <a:cs typeface="Times New Roman" panose="02020603050405020304" pitchFamily="18" charset="0"/>
              </a:rPr>
              <a:t/>
            </a:r>
            <a:br>
              <a:rPr lang="ru-RU" sz="2400" dirty="0">
                <a:solidFill>
                  <a:srgbClr val="002060"/>
                </a:solidFill>
                <a:latin typeface="Times New Roman" panose="02020603050405020304" pitchFamily="18" charset="0"/>
                <a:cs typeface="Times New Roman" panose="02020603050405020304" pitchFamily="18" charset="0"/>
              </a:rPr>
            </a:br>
            <a:r>
              <a:rPr lang="ru-RU" sz="2400" dirty="0">
                <a:solidFill>
                  <a:srgbClr val="002060"/>
                </a:solidFill>
                <a:latin typeface="Times New Roman" panose="02020603050405020304" pitchFamily="18" charset="0"/>
                <a:cs typeface="Times New Roman" panose="02020603050405020304" pitchFamily="18" charset="0"/>
              </a:rPr>
              <a:t>И на нас рычит</a:t>
            </a:r>
            <a:r>
              <a:rPr lang="ru-RU" sz="2400" dirty="0" smtClean="0">
                <a:solidFill>
                  <a:srgbClr val="002060"/>
                </a:solidFill>
                <a:latin typeface="Times New Roman" panose="02020603050405020304" pitchFamily="18" charset="0"/>
                <a:cs typeface="Times New Roman" panose="02020603050405020304" pitchFamily="18" charset="0"/>
              </a:rPr>
              <a:t>!</a:t>
            </a:r>
            <a:r>
              <a:rPr lang="ru-RU" sz="2400" dirty="0">
                <a:solidFill>
                  <a:srgbClr val="002060"/>
                </a:solidFill>
                <a:latin typeface="Times New Roman" panose="02020603050405020304" pitchFamily="18" charset="0"/>
                <a:cs typeface="Times New Roman" panose="02020603050405020304" pitchFamily="18" charset="0"/>
              </a:rPr>
              <a:t/>
            </a:r>
            <a:br>
              <a:rPr lang="ru-RU" sz="2400" dirty="0">
                <a:solidFill>
                  <a:srgbClr val="002060"/>
                </a:solidFill>
                <a:latin typeface="Times New Roman" panose="02020603050405020304" pitchFamily="18" charset="0"/>
                <a:cs typeface="Times New Roman" panose="02020603050405020304" pitchFamily="18" charset="0"/>
              </a:rPr>
            </a:br>
            <a:r>
              <a:rPr lang="ru-RU" sz="2400" dirty="0">
                <a:solidFill>
                  <a:srgbClr val="002060"/>
                </a:solidFill>
                <a:latin typeface="Times New Roman" panose="02020603050405020304" pitchFamily="18" charset="0"/>
                <a:cs typeface="Times New Roman" panose="02020603050405020304" pitchFamily="18" charset="0"/>
              </a:rPr>
              <a:t>Лукошко опрокинулось (дети жестом показывают, как опрокинулось лукошко</a:t>
            </a:r>
            <a:r>
              <a:rPr lang="ru-RU" sz="2400" dirty="0" smtClean="0">
                <a:solidFill>
                  <a:srgbClr val="002060"/>
                </a:solidFill>
                <a:latin typeface="Times New Roman" panose="02020603050405020304" pitchFamily="18" charset="0"/>
                <a:cs typeface="Times New Roman" panose="02020603050405020304" pitchFamily="18" charset="0"/>
              </a:rPr>
              <a:t>),</a:t>
            </a:r>
            <a:r>
              <a:rPr lang="ru-RU" sz="2400" dirty="0">
                <a:solidFill>
                  <a:srgbClr val="002060"/>
                </a:solidFill>
                <a:latin typeface="Times New Roman" panose="02020603050405020304" pitchFamily="18" charset="0"/>
                <a:cs typeface="Times New Roman" panose="02020603050405020304" pitchFamily="18" charset="0"/>
              </a:rPr>
              <a:t/>
            </a:r>
            <a:br>
              <a:rPr lang="ru-RU" sz="2400" dirty="0">
                <a:solidFill>
                  <a:srgbClr val="002060"/>
                </a:solidFill>
                <a:latin typeface="Times New Roman" panose="02020603050405020304" pitchFamily="18" charset="0"/>
                <a:cs typeface="Times New Roman" panose="02020603050405020304" pitchFamily="18" charset="0"/>
              </a:rPr>
            </a:br>
            <a:r>
              <a:rPr lang="ru-RU" sz="2400" dirty="0">
                <a:solidFill>
                  <a:srgbClr val="002060"/>
                </a:solidFill>
                <a:latin typeface="Times New Roman" panose="02020603050405020304" pitchFamily="18" charset="0"/>
                <a:cs typeface="Times New Roman" panose="02020603050405020304" pitchFamily="18" charset="0"/>
              </a:rPr>
              <a:t>Медведь за нами кинулся</a:t>
            </a:r>
            <a:r>
              <a:rPr lang="ru-RU" sz="2400" dirty="0" smtClean="0">
                <a:solidFill>
                  <a:srgbClr val="002060"/>
                </a:solidFill>
                <a:latin typeface="Times New Roman" panose="02020603050405020304" pitchFamily="18" charset="0"/>
                <a:cs typeface="Times New Roman" panose="02020603050405020304" pitchFamily="18" charset="0"/>
              </a:rPr>
              <a:t>!</a:t>
            </a:r>
            <a:r>
              <a:rPr lang="ru-RU" sz="2400" dirty="0">
                <a:solidFill>
                  <a:srgbClr val="002060"/>
                </a:solidFill>
                <a:latin typeface="Times New Roman" panose="02020603050405020304" pitchFamily="18" charset="0"/>
                <a:cs typeface="Times New Roman" panose="02020603050405020304" pitchFamily="18" charset="0"/>
              </a:rPr>
              <a:t/>
            </a:r>
            <a:br>
              <a:rPr lang="ru-RU" sz="2400" dirty="0">
                <a:solidFill>
                  <a:srgbClr val="002060"/>
                </a:solidFill>
                <a:latin typeface="Times New Roman" panose="02020603050405020304" pitchFamily="18" charset="0"/>
                <a:cs typeface="Times New Roman" panose="02020603050405020304" pitchFamily="18" charset="0"/>
              </a:rPr>
            </a:br>
            <a:r>
              <a:rPr lang="ru-RU" sz="2400" dirty="0">
                <a:solidFill>
                  <a:srgbClr val="002060"/>
                </a:solidFill>
                <a:latin typeface="Times New Roman" panose="02020603050405020304" pitchFamily="18" charset="0"/>
                <a:cs typeface="Times New Roman" panose="02020603050405020304" pitchFamily="18" charset="0"/>
              </a:rPr>
              <a:t>Дети разбегаются, "медведь" их ловит. Первый пойманный становится "медведем".</a:t>
            </a:r>
            <a:endParaRPr lang="ru-RU" sz="3600" dirty="0">
              <a:solidFill>
                <a:srgbClr val="002060"/>
              </a:solidFill>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752" y="6991855"/>
            <a:ext cx="2264474" cy="1331089"/>
          </a:xfrm>
          <a:prstGeom prst="rect">
            <a:avLst/>
          </a:prstGeom>
        </p:spPr>
      </p:pic>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099991" y="-1019175"/>
            <a:ext cx="1087755" cy="1019175"/>
          </a:xfrm>
          <a:prstGeom prst="rect">
            <a:avLst/>
          </a:prstGeom>
        </p:spPr>
      </p:pic>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658" y="238386"/>
            <a:ext cx="844933" cy="793051"/>
          </a:xfrm>
          <a:prstGeom prst="rect">
            <a:avLst/>
          </a:prstGeom>
        </p:spPr>
      </p:pic>
      <p:pic>
        <p:nvPicPr>
          <p:cNvPr id="16" name="Рисунок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8841" y="3120540"/>
            <a:ext cx="386141" cy="606027"/>
          </a:xfrm>
          <a:prstGeom prst="rect">
            <a:avLst/>
          </a:prstGeom>
        </p:spPr>
      </p:pic>
    </p:spTree>
    <p:extLst>
      <p:ext uri="{BB962C8B-B14F-4D97-AF65-F5344CB8AC3E}">
        <p14:creationId xmlns:p14="http://schemas.microsoft.com/office/powerpoint/2010/main" val="3260632188"/>
      </p:ext>
    </p:extLst>
  </p:cSld>
  <p:clrMapOvr>
    <a:masterClrMapping/>
  </p:clrMapOvr>
  <mc:AlternateContent xmlns:mc="http://schemas.openxmlformats.org/markup-compatibility/2006" xmlns:p14="http://schemas.microsoft.com/office/powerpoint/2010/main">
    <mc:Choice Requires="p14">
      <p:transition spd="slow" p14:dur="2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00521 -0.0037 L 0.52227 -0.00208 " pathEditMode="relative" rAng="0" ptsTypes="AA">
                                      <p:cBhvr>
                                        <p:cTn id="6" dur="2000" fill="hold"/>
                                        <p:tgtEl>
                                          <p:spTgt spid="13"/>
                                        </p:tgtEl>
                                        <p:attrNameLst>
                                          <p:attrName>ppt_x</p:attrName>
                                          <p:attrName>ppt_y</p:attrName>
                                        </p:attrNameLst>
                                      </p:cBhvr>
                                      <p:rCtr x="26367" y="69"/>
                                    </p:animMotion>
                                  </p:childTnLst>
                                </p:cTn>
                              </p:par>
                              <p:par>
                                <p:cTn id="7" presetID="42" presetClass="path" presetSubtype="0" accel="50000" decel="50000" fill="hold" nodeType="withEffect">
                                  <p:stCondLst>
                                    <p:cond delay="0"/>
                                  </p:stCondLst>
                                  <p:childTnLst>
                                    <p:animMotion origin="layout" path="M 8.33333E-7 -4.44444E-6 L -0.13229 0.28542 " pathEditMode="relative" rAng="0" ptsTypes="AA">
                                      <p:cBhvr>
                                        <p:cTn id="8" dur="2000" fill="hold"/>
                                        <p:tgtEl>
                                          <p:spTgt spid="11"/>
                                        </p:tgtEl>
                                        <p:attrNameLst>
                                          <p:attrName>ppt_x</p:attrName>
                                          <p:attrName>ppt_y</p:attrName>
                                        </p:attrNameLst>
                                      </p:cBhvr>
                                      <p:rCtr x="-6615" y="14259"/>
                                    </p:animMotion>
                                  </p:childTnLst>
                                </p:cTn>
                              </p:par>
                              <p:par>
                                <p:cTn id="9" presetID="64" presetClass="path" presetSubtype="0" accel="50000" decel="50000" fill="hold" nodeType="withEffect">
                                  <p:stCondLst>
                                    <p:cond delay="0"/>
                                  </p:stCondLst>
                                  <p:childTnLst>
                                    <p:animMotion origin="layout" path="M 0.0086 0.01527 L 0.22279 -0.2845 " pathEditMode="relative" rAng="0" ptsTypes="AA">
                                      <p:cBhvr>
                                        <p:cTn id="10" dur="2000" fill="hold"/>
                                        <p:tgtEl>
                                          <p:spTgt spid="10"/>
                                        </p:tgtEl>
                                        <p:attrNameLst>
                                          <p:attrName>ppt_x</p:attrName>
                                          <p:attrName>ppt_y</p:attrName>
                                        </p:attrNameLst>
                                      </p:cBhvr>
                                      <p:rCtr x="10703" y="-15000"/>
                                    </p:animMotion>
                                  </p:childTnLst>
                                </p:cTn>
                              </p:par>
                              <p:par>
                                <p:cTn id="11" presetID="6" presetClass="entr" presetSubtype="16" repeatCount="indefinite"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0616" y="-416425"/>
            <a:ext cx="2105596" cy="2230872"/>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20" y="-3242"/>
            <a:ext cx="748195" cy="702253"/>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528" y="1617231"/>
            <a:ext cx="590550" cy="1162050"/>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2478" y="4179048"/>
            <a:ext cx="832257" cy="1062851"/>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06212" y="-991538"/>
            <a:ext cx="1497976" cy="946676"/>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5101" y="5605930"/>
            <a:ext cx="1359952" cy="1263343"/>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49272" y="5631447"/>
            <a:ext cx="1384005" cy="662763"/>
          </a:xfrm>
          <a:prstGeom prst="rect">
            <a:avLst/>
          </a:prstGeom>
        </p:spPr>
      </p:pic>
      <p:sp>
        <p:nvSpPr>
          <p:cNvPr id="13" name="Заголовок 1"/>
          <p:cNvSpPr>
            <a:spLocks noGrp="1"/>
          </p:cNvSpPr>
          <p:nvPr>
            <p:ph type="title"/>
          </p:nvPr>
        </p:nvSpPr>
        <p:spPr>
          <a:xfrm>
            <a:off x="394856" y="231415"/>
            <a:ext cx="11211356" cy="6276109"/>
          </a:xfrm>
        </p:spPr>
        <p:txBody>
          <a:bodyPr>
            <a:noAutofit/>
          </a:bodyPr>
          <a:lstStyle/>
          <a:p>
            <a:r>
              <a:rPr lang="ru-RU" sz="2800" b="1" dirty="0">
                <a:solidFill>
                  <a:srgbClr val="C00000"/>
                </a:solidFill>
                <a:latin typeface="Times New Roman" panose="02020603050405020304" pitchFamily="18" charset="0"/>
              </a:rPr>
              <a:t>Игра «Гуси-лебеди»</a:t>
            </a:r>
            <a:r>
              <a:rPr lang="ru-RU" sz="1400" dirty="0">
                <a:solidFill>
                  <a:srgbClr val="000000"/>
                </a:solidFill>
                <a:latin typeface="Calibri" panose="020F0502020204030204" pitchFamily="34" charset="0"/>
              </a:rPr>
              <a:t/>
            </a:r>
            <a:br>
              <a:rPr lang="ru-RU" sz="1400" dirty="0">
                <a:solidFill>
                  <a:srgbClr val="000000"/>
                </a:solidFill>
                <a:latin typeface="Calibri" panose="020F0502020204030204" pitchFamily="34" charset="0"/>
              </a:rPr>
            </a:br>
            <a:r>
              <a:rPr lang="ru-RU" sz="2000" dirty="0">
                <a:solidFill>
                  <a:srgbClr val="000000"/>
                </a:solidFill>
                <a:latin typeface="Times New Roman" panose="02020603050405020304" pitchFamily="18" charset="0"/>
              </a:rPr>
              <a:t>  </a:t>
            </a:r>
            <a:r>
              <a:rPr lang="ru-RU" sz="2000" dirty="0">
                <a:solidFill>
                  <a:srgbClr val="002060"/>
                </a:solidFill>
                <a:latin typeface="Times New Roman" panose="02020603050405020304" pitchFamily="18" charset="0"/>
              </a:rPr>
              <a:t>  Участники игры выбирают волка и хозяина, остальные – гуси-лебеди. На одной стороне площадки чертят дом, где живут хозяин и гуси, на другой – живет волк под горой. Хозяин выпускает гусей в поле погулять, зеленой травки пощипать. Гуси уходят от дома довольно далеко. Через некоторое время хозяин зовет гусей. Идет перекличка между хозяином и гусями:</a:t>
            </a:r>
            <a:r>
              <a:rPr lang="ru-RU" sz="1400" dirty="0">
                <a:solidFill>
                  <a:srgbClr val="002060"/>
                </a:solidFill>
                <a:latin typeface="Calibri" panose="020F0502020204030204" pitchFamily="34" charset="0"/>
              </a:rPr>
              <a:t/>
            </a:r>
            <a:br>
              <a:rPr lang="ru-RU" sz="1400" dirty="0">
                <a:solidFill>
                  <a:srgbClr val="002060"/>
                </a:solidFill>
                <a:latin typeface="Calibri" panose="020F0502020204030204" pitchFamily="34" charset="0"/>
              </a:rPr>
            </a:br>
            <a:r>
              <a:rPr lang="ru-RU" sz="2000" b="1" dirty="0">
                <a:solidFill>
                  <a:srgbClr val="002060"/>
                </a:solidFill>
                <a:latin typeface="Times New Roman" panose="02020603050405020304" pitchFamily="18" charset="0"/>
              </a:rPr>
              <a:t>Гуси-гуси! Га-га-га.</a:t>
            </a:r>
            <a:r>
              <a:rPr lang="ru-RU" sz="1400" dirty="0">
                <a:solidFill>
                  <a:srgbClr val="002060"/>
                </a:solidFill>
                <a:latin typeface="Calibri" panose="020F0502020204030204" pitchFamily="34" charset="0"/>
              </a:rPr>
              <a:t/>
            </a:r>
            <a:br>
              <a:rPr lang="ru-RU" sz="1400" dirty="0">
                <a:solidFill>
                  <a:srgbClr val="002060"/>
                </a:solidFill>
                <a:latin typeface="Calibri" panose="020F0502020204030204" pitchFamily="34" charset="0"/>
              </a:rPr>
            </a:br>
            <a:r>
              <a:rPr lang="ru-RU" sz="2000" b="1" dirty="0">
                <a:solidFill>
                  <a:srgbClr val="002060"/>
                </a:solidFill>
                <a:latin typeface="Times New Roman" panose="02020603050405020304" pitchFamily="18" charset="0"/>
              </a:rPr>
              <a:t>Есть хотите? Да, да, да.</a:t>
            </a:r>
            <a:r>
              <a:rPr lang="ru-RU" sz="1400" dirty="0">
                <a:solidFill>
                  <a:srgbClr val="002060"/>
                </a:solidFill>
                <a:latin typeface="Calibri" panose="020F0502020204030204" pitchFamily="34" charset="0"/>
              </a:rPr>
              <a:t/>
            </a:r>
            <a:br>
              <a:rPr lang="ru-RU" sz="1400" dirty="0">
                <a:solidFill>
                  <a:srgbClr val="002060"/>
                </a:solidFill>
                <a:latin typeface="Calibri" panose="020F0502020204030204" pitchFamily="34" charset="0"/>
              </a:rPr>
            </a:br>
            <a:r>
              <a:rPr lang="ru-RU" sz="2000" b="1" dirty="0">
                <a:solidFill>
                  <a:srgbClr val="002060"/>
                </a:solidFill>
                <a:latin typeface="Times New Roman" panose="02020603050405020304" pitchFamily="18" charset="0"/>
              </a:rPr>
              <a:t>Гуси-лебеди! Домой!</a:t>
            </a:r>
            <a:r>
              <a:rPr lang="ru-RU" sz="1400" dirty="0">
                <a:solidFill>
                  <a:srgbClr val="002060"/>
                </a:solidFill>
                <a:latin typeface="Calibri" panose="020F0502020204030204" pitchFamily="34" charset="0"/>
              </a:rPr>
              <a:t/>
            </a:r>
            <a:br>
              <a:rPr lang="ru-RU" sz="1400" dirty="0">
                <a:solidFill>
                  <a:srgbClr val="002060"/>
                </a:solidFill>
                <a:latin typeface="Calibri" panose="020F0502020204030204" pitchFamily="34" charset="0"/>
              </a:rPr>
            </a:br>
            <a:r>
              <a:rPr lang="ru-RU" sz="2000" b="1" dirty="0">
                <a:solidFill>
                  <a:srgbClr val="002060"/>
                </a:solidFill>
                <a:latin typeface="Times New Roman" panose="02020603050405020304" pitchFamily="18" charset="0"/>
              </a:rPr>
              <a:t>Серый волк под горой!</a:t>
            </a:r>
            <a:r>
              <a:rPr lang="ru-RU" sz="1400" dirty="0">
                <a:solidFill>
                  <a:srgbClr val="002060"/>
                </a:solidFill>
                <a:latin typeface="Calibri" panose="020F0502020204030204" pitchFamily="34" charset="0"/>
              </a:rPr>
              <a:t/>
            </a:r>
            <a:br>
              <a:rPr lang="ru-RU" sz="1400" dirty="0">
                <a:solidFill>
                  <a:srgbClr val="002060"/>
                </a:solidFill>
                <a:latin typeface="Calibri" panose="020F0502020204030204" pitchFamily="34" charset="0"/>
              </a:rPr>
            </a:br>
            <a:r>
              <a:rPr lang="ru-RU" sz="2000" b="1" dirty="0">
                <a:solidFill>
                  <a:srgbClr val="002060"/>
                </a:solidFill>
                <a:latin typeface="Times New Roman" panose="02020603050405020304" pitchFamily="18" charset="0"/>
              </a:rPr>
              <a:t>Что он там делает?</a:t>
            </a:r>
            <a:r>
              <a:rPr lang="ru-RU" sz="1400" dirty="0">
                <a:solidFill>
                  <a:srgbClr val="002060"/>
                </a:solidFill>
                <a:latin typeface="Calibri" panose="020F0502020204030204" pitchFamily="34" charset="0"/>
              </a:rPr>
              <a:t/>
            </a:r>
            <a:br>
              <a:rPr lang="ru-RU" sz="1400" dirty="0">
                <a:solidFill>
                  <a:srgbClr val="002060"/>
                </a:solidFill>
                <a:latin typeface="Calibri" panose="020F0502020204030204" pitchFamily="34" charset="0"/>
              </a:rPr>
            </a:br>
            <a:r>
              <a:rPr lang="ru-RU" sz="2000" b="1" dirty="0">
                <a:solidFill>
                  <a:srgbClr val="002060"/>
                </a:solidFill>
                <a:latin typeface="Times New Roman" panose="02020603050405020304" pitchFamily="18" charset="0"/>
              </a:rPr>
              <a:t>Рябчиков щиплет.</a:t>
            </a:r>
            <a:r>
              <a:rPr lang="ru-RU" sz="1400" dirty="0">
                <a:solidFill>
                  <a:srgbClr val="002060"/>
                </a:solidFill>
                <a:latin typeface="Calibri" panose="020F0502020204030204" pitchFamily="34" charset="0"/>
              </a:rPr>
              <a:t/>
            </a:r>
            <a:br>
              <a:rPr lang="ru-RU" sz="1400" dirty="0">
                <a:solidFill>
                  <a:srgbClr val="002060"/>
                </a:solidFill>
                <a:latin typeface="Calibri" panose="020F0502020204030204" pitchFamily="34" charset="0"/>
              </a:rPr>
            </a:br>
            <a:r>
              <a:rPr lang="ru-RU" sz="2000" b="1" dirty="0">
                <a:solidFill>
                  <a:srgbClr val="002060"/>
                </a:solidFill>
                <a:latin typeface="Times New Roman" panose="02020603050405020304" pitchFamily="18" charset="0"/>
              </a:rPr>
              <a:t>Ну, бегите же домой!</a:t>
            </a:r>
            <a:r>
              <a:rPr lang="ru-RU" sz="1400" dirty="0">
                <a:solidFill>
                  <a:srgbClr val="002060"/>
                </a:solidFill>
                <a:latin typeface="Calibri" panose="020F0502020204030204" pitchFamily="34" charset="0"/>
              </a:rPr>
              <a:t/>
            </a:r>
            <a:br>
              <a:rPr lang="ru-RU" sz="1400" dirty="0">
                <a:solidFill>
                  <a:srgbClr val="002060"/>
                </a:solidFill>
                <a:latin typeface="Calibri" panose="020F0502020204030204" pitchFamily="34" charset="0"/>
              </a:rPr>
            </a:br>
            <a:r>
              <a:rPr lang="ru-RU" sz="2000" dirty="0">
                <a:solidFill>
                  <a:srgbClr val="002060"/>
                </a:solidFill>
                <a:latin typeface="Times New Roman" panose="02020603050405020304" pitchFamily="18" charset="0"/>
              </a:rPr>
              <a:t>Гуси бегут в дом, волк пытается их поймать. Пойманные выходят из игры. Игра заканчивается, когда почти все гуси пойманы. Последний оставшийся гусь, самый ловкий и быстрый, становится волком.</a:t>
            </a:r>
            <a:r>
              <a:rPr lang="ru-RU" sz="1400" dirty="0">
                <a:solidFill>
                  <a:srgbClr val="002060"/>
                </a:solidFill>
                <a:latin typeface="Calibri" panose="020F0502020204030204" pitchFamily="34" charset="0"/>
              </a:rPr>
              <a:t/>
            </a:r>
            <a:br>
              <a:rPr lang="ru-RU" sz="1400" dirty="0">
                <a:solidFill>
                  <a:srgbClr val="002060"/>
                </a:solidFill>
                <a:latin typeface="Calibri" panose="020F0502020204030204" pitchFamily="34" charset="0"/>
              </a:rPr>
            </a:br>
            <a:r>
              <a:rPr lang="ru-RU" sz="2000" b="1" dirty="0">
                <a:solidFill>
                  <a:srgbClr val="002060"/>
                </a:solidFill>
                <a:latin typeface="Times New Roman" panose="02020603050405020304" pitchFamily="18" charset="0"/>
              </a:rPr>
              <a:t>Правила игры</a:t>
            </a:r>
            <a:r>
              <a:rPr lang="ru-RU" sz="2000" dirty="0">
                <a:solidFill>
                  <a:srgbClr val="002060"/>
                </a:solidFill>
                <a:latin typeface="Times New Roman" panose="02020603050405020304" pitchFamily="18" charset="0"/>
              </a:rPr>
              <a:t>. Гуси должны «лететь» по всей площадке. Волк может ловить их только после слов: «Ну, бегите же домой!»</a:t>
            </a:r>
            <a:r>
              <a:rPr lang="ru-RU" sz="1400" dirty="0">
                <a:solidFill>
                  <a:srgbClr val="002060"/>
                </a:solidFill>
                <a:latin typeface="Calibri" panose="020F0502020204030204" pitchFamily="34" charset="0"/>
              </a:rPr>
              <a:t/>
            </a:r>
            <a:br>
              <a:rPr lang="ru-RU" sz="1400" dirty="0">
                <a:solidFill>
                  <a:srgbClr val="002060"/>
                </a:solidFill>
                <a:latin typeface="Calibri" panose="020F0502020204030204" pitchFamily="34" charset="0"/>
              </a:rPr>
            </a:br>
            <a:endParaRPr lang="ru-RU" sz="1400" b="0" i="0" dirty="0">
              <a:solidFill>
                <a:srgbClr val="002060"/>
              </a:solidFill>
              <a:effectLst/>
              <a:latin typeface="Calibri" panose="020F0502020204030204" pitchFamily="34" charset="0"/>
            </a:endParaRPr>
          </a:p>
        </p:txBody>
      </p:sp>
      <p:pic>
        <p:nvPicPr>
          <p:cNvPr id="17" name="Рисунок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80484" y="3369470"/>
            <a:ext cx="386141" cy="606027"/>
          </a:xfrm>
          <a:prstGeom prst="rect">
            <a:avLst/>
          </a:prstGeom>
        </p:spPr>
      </p:pic>
    </p:spTree>
    <p:extLst>
      <p:ext uri="{BB962C8B-B14F-4D97-AF65-F5344CB8AC3E}">
        <p14:creationId xmlns:p14="http://schemas.microsoft.com/office/powerpoint/2010/main" val="4085510037"/>
      </p:ext>
    </p:extLst>
  </p:cSld>
  <p:clrMapOvr>
    <a:masterClrMapping/>
  </p:clrMapOvr>
  <mc:AlternateContent xmlns:mc="http://schemas.openxmlformats.org/markup-compatibility/2006" xmlns:p14="http://schemas.microsoft.com/office/powerpoint/2010/main">
    <mc:Choice Requires="p14">
      <p:transition spd="slow" p14:dur="2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79167E-6 -4.44444E-6 L 0.50092 -4.44444E-6 " pathEditMode="relative" rAng="0" ptsTypes="AA">
                                      <p:cBhvr>
                                        <p:cTn id="6" dur="2000" fill="hold"/>
                                        <p:tgtEl>
                                          <p:spTgt spid="7"/>
                                        </p:tgtEl>
                                        <p:attrNameLst>
                                          <p:attrName>ppt_x</p:attrName>
                                          <p:attrName>ppt_y</p:attrName>
                                        </p:attrNameLst>
                                      </p:cBhvr>
                                      <p:rCtr x="25039" y="0"/>
                                    </p:animMotion>
                                  </p:childTnLst>
                                </p:cTn>
                              </p:par>
                              <p:par>
                                <p:cTn id="7" presetID="63" presetClass="path" presetSubtype="0" accel="50000" decel="50000" fill="hold" nodeType="withEffect">
                                  <p:stCondLst>
                                    <p:cond delay="0"/>
                                  </p:stCondLst>
                                  <p:childTnLst>
                                    <p:animMotion origin="layout" path="M -1.45833E-6 2.96296E-6 L -0.43476 0.85046 " pathEditMode="relative" rAng="0" ptsTypes="AA">
                                      <p:cBhvr>
                                        <p:cTn id="8" dur="2000" fill="hold"/>
                                        <p:tgtEl>
                                          <p:spTgt spid="10"/>
                                        </p:tgtEl>
                                        <p:attrNameLst>
                                          <p:attrName>ppt_x</p:attrName>
                                          <p:attrName>ppt_y</p:attrName>
                                        </p:attrNameLst>
                                      </p:cBhvr>
                                      <p:rCtr x="-21745" y="42523"/>
                                    </p:animMotion>
                                  </p:childTnLst>
                                </p:cTn>
                              </p:par>
                              <p:par>
                                <p:cTn id="9" presetID="6" presetClass="entr" presetSubtype="16" repeatCount="indefinite"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circle(in)">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9587" y="-347322"/>
            <a:ext cx="2348721" cy="2488462"/>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78" y="2020246"/>
            <a:ext cx="456953" cy="899166"/>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59951" flipH="1">
            <a:off x="205829" y="3358523"/>
            <a:ext cx="971850" cy="1208618"/>
          </a:xfrm>
          <a:prstGeom prst="rect">
            <a:avLst/>
          </a:prstGeom>
        </p:spPr>
      </p:pic>
      <p:sp>
        <p:nvSpPr>
          <p:cNvPr id="11" name="Заголовок 1"/>
          <p:cNvSpPr>
            <a:spLocks noGrp="1"/>
          </p:cNvSpPr>
          <p:nvPr>
            <p:ph type="title"/>
          </p:nvPr>
        </p:nvSpPr>
        <p:spPr>
          <a:xfrm>
            <a:off x="474925" y="229032"/>
            <a:ext cx="11425842" cy="6234545"/>
          </a:xfrm>
        </p:spPr>
        <p:txBody>
          <a:bodyPr>
            <a:normAutofit/>
          </a:bodyPr>
          <a:lstStyle/>
          <a:p>
            <a:endParaRPr lang="ru-RU" sz="1600" dirty="0">
              <a:latin typeface="Segoe UI Light" panose="020B0502040204020203" pitchFamily="34" charset="0"/>
              <a:cs typeface="Segoe UI Light" panose="020B0502040204020203" pitchFamily="34" charset="0"/>
            </a:endParaRPr>
          </a:p>
        </p:txBody>
      </p:sp>
      <p:sp>
        <p:nvSpPr>
          <p:cNvPr id="2" name="Прямоугольник 1"/>
          <p:cNvSpPr/>
          <p:nvPr/>
        </p:nvSpPr>
        <p:spPr>
          <a:xfrm>
            <a:off x="173973" y="633222"/>
            <a:ext cx="11539253" cy="5139869"/>
          </a:xfrm>
          <a:prstGeom prst="rect">
            <a:avLst/>
          </a:prstGeom>
        </p:spPr>
        <p:txBody>
          <a:bodyPr wrap="square">
            <a:spAutoFit/>
          </a:bodyPr>
          <a:lstStyle/>
          <a:p>
            <a:pPr algn="ctr"/>
            <a:r>
              <a:rPr lang="ru-RU" sz="2800" b="1" dirty="0">
                <a:solidFill>
                  <a:srgbClr val="C00000"/>
                </a:solidFill>
                <a:latin typeface="Times New Roman" panose="02020603050405020304" pitchFamily="18" charset="0"/>
              </a:rPr>
              <a:t>Игра «Почта»</a:t>
            </a:r>
            <a:endParaRPr lang="ru-RU" sz="1400" dirty="0">
              <a:solidFill>
                <a:srgbClr val="C00000"/>
              </a:solidFill>
              <a:latin typeface="Calibri" panose="020F0502020204030204" pitchFamily="34" charset="0"/>
            </a:endParaRPr>
          </a:p>
          <a:p>
            <a:pPr algn="ctr"/>
            <a:r>
              <a:rPr lang="ru-RU" sz="2000" b="1" dirty="0">
                <a:solidFill>
                  <a:srgbClr val="002060"/>
                </a:solidFill>
                <a:latin typeface="Times New Roman" panose="02020603050405020304" pitchFamily="18" charset="0"/>
              </a:rPr>
              <a:t>Цель: </a:t>
            </a:r>
            <a:r>
              <a:rPr lang="ru-RU" sz="2000" dirty="0">
                <a:solidFill>
                  <a:srgbClr val="002060"/>
                </a:solidFill>
                <a:latin typeface="Times New Roman" panose="02020603050405020304" pitchFamily="18" charset="0"/>
              </a:rPr>
              <a:t>Ознакомление с особенностями различных видов деятельности. Развитие навыков общения.</a:t>
            </a:r>
            <a:endParaRPr lang="ru-RU" sz="1400" dirty="0">
              <a:solidFill>
                <a:srgbClr val="002060"/>
              </a:solidFill>
              <a:latin typeface="Calibri" panose="020F0502020204030204" pitchFamily="34" charset="0"/>
            </a:endParaRPr>
          </a:p>
          <a:p>
            <a:pPr algn="ctr"/>
            <a:r>
              <a:rPr lang="ru-RU" sz="2000" dirty="0">
                <a:solidFill>
                  <a:srgbClr val="002060"/>
                </a:solidFill>
                <a:latin typeface="Times New Roman" panose="02020603050405020304" pitchFamily="18" charset="0"/>
              </a:rPr>
              <a:t>Игра начинается с переклички водящего с игроками:</a:t>
            </a:r>
            <a:endParaRPr lang="ru-RU" sz="1400" dirty="0">
              <a:solidFill>
                <a:srgbClr val="002060"/>
              </a:solidFill>
              <a:latin typeface="Calibri" panose="020F0502020204030204" pitchFamily="34" charset="0"/>
            </a:endParaRPr>
          </a:p>
          <a:p>
            <a:pPr algn="ctr"/>
            <a:r>
              <a:rPr lang="ru-RU" sz="2000" i="1" dirty="0">
                <a:solidFill>
                  <a:srgbClr val="002060"/>
                </a:solidFill>
                <a:latin typeface="Times New Roman" panose="02020603050405020304" pitchFamily="18" charset="0"/>
              </a:rPr>
              <a:t>«Дынь, дынь, дынь!» </a:t>
            </a:r>
            <a:r>
              <a:rPr lang="ru-RU" sz="2000" dirty="0">
                <a:solidFill>
                  <a:srgbClr val="002060"/>
                </a:solidFill>
                <a:latin typeface="Times New Roman" panose="02020603050405020304" pitchFamily="18" charset="0"/>
              </a:rPr>
              <a:t>—</a:t>
            </a:r>
            <a:endParaRPr lang="ru-RU" sz="1400" dirty="0">
              <a:solidFill>
                <a:srgbClr val="002060"/>
              </a:solidFill>
              <a:latin typeface="Calibri" panose="020F0502020204030204" pitchFamily="34" charset="0"/>
            </a:endParaRPr>
          </a:p>
          <a:p>
            <a:pPr algn="ctr"/>
            <a:r>
              <a:rPr lang="ru-RU" sz="2000" i="1" dirty="0">
                <a:solidFill>
                  <a:srgbClr val="002060"/>
                </a:solidFill>
                <a:latin typeface="Times New Roman" panose="02020603050405020304" pitchFamily="18" charset="0"/>
              </a:rPr>
              <a:t>«Кто там?» —</a:t>
            </a:r>
            <a:endParaRPr lang="ru-RU" sz="1400" dirty="0">
              <a:solidFill>
                <a:srgbClr val="002060"/>
              </a:solidFill>
              <a:latin typeface="Calibri" panose="020F0502020204030204" pitchFamily="34" charset="0"/>
            </a:endParaRPr>
          </a:p>
          <a:p>
            <a:pPr algn="ctr"/>
            <a:r>
              <a:rPr lang="ru-RU" sz="2000" i="1" dirty="0">
                <a:solidFill>
                  <a:srgbClr val="002060"/>
                </a:solidFill>
                <a:latin typeface="Times New Roman" panose="02020603050405020304" pitchFamily="18" charset="0"/>
              </a:rPr>
              <a:t>«Почта!» —</a:t>
            </a:r>
            <a:endParaRPr lang="ru-RU" sz="1400" dirty="0">
              <a:solidFill>
                <a:srgbClr val="002060"/>
              </a:solidFill>
              <a:latin typeface="Calibri" panose="020F0502020204030204" pitchFamily="34" charset="0"/>
            </a:endParaRPr>
          </a:p>
          <a:p>
            <a:pPr algn="ctr"/>
            <a:r>
              <a:rPr lang="ru-RU" sz="2000" i="1" dirty="0">
                <a:solidFill>
                  <a:srgbClr val="002060"/>
                </a:solidFill>
                <a:latin typeface="Times New Roman" panose="02020603050405020304" pitchFamily="18" charset="0"/>
              </a:rPr>
              <a:t>«Откуда?»</a:t>
            </a:r>
            <a:br>
              <a:rPr lang="ru-RU" sz="2000" i="1" dirty="0">
                <a:solidFill>
                  <a:srgbClr val="002060"/>
                </a:solidFill>
                <a:latin typeface="Times New Roman" panose="02020603050405020304" pitchFamily="18" charset="0"/>
              </a:rPr>
            </a:br>
            <a:r>
              <a:rPr lang="ru-RU" sz="2000" dirty="0">
                <a:solidFill>
                  <a:srgbClr val="002060"/>
                </a:solidFill>
                <a:latin typeface="Times New Roman" panose="02020603050405020304" pitchFamily="18" charset="0"/>
              </a:rPr>
              <a:t>—</a:t>
            </a:r>
            <a:endParaRPr lang="ru-RU" sz="1400" dirty="0">
              <a:solidFill>
                <a:srgbClr val="002060"/>
              </a:solidFill>
              <a:latin typeface="Calibri" panose="020F0502020204030204" pitchFamily="34" charset="0"/>
            </a:endParaRPr>
          </a:p>
          <a:p>
            <a:pPr algn="ctr"/>
            <a:r>
              <a:rPr lang="ru-RU" sz="2000" i="1" dirty="0">
                <a:solidFill>
                  <a:srgbClr val="002060"/>
                </a:solidFill>
                <a:latin typeface="Times New Roman" panose="02020603050405020304" pitchFamily="18" charset="0"/>
              </a:rPr>
              <a:t>«Из города.,.» —</a:t>
            </a:r>
            <a:endParaRPr lang="ru-RU" sz="1400" dirty="0">
              <a:solidFill>
                <a:srgbClr val="002060"/>
              </a:solidFill>
              <a:latin typeface="Calibri" panose="020F0502020204030204" pitchFamily="34" charset="0"/>
            </a:endParaRPr>
          </a:p>
          <a:p>
            <a:pPr algn="ctr"/>
            <a:r>
              <a:rPr lang="ru-RU" sz="2000" i="1" dirty="0">
                <a:solidFill>
                  <a:srgbClr val="002060"/>
                </a:solidFill>
                <a:latin typeface="Times New Roman" panose="02020603050405020304" pitchFamily="18" charset="0"/>
              </a:rPr>
              <a:t>«А что в городе делают?»</a:t>
            </a:r>
            <a:endParaRPr lang="ru-RU" sz="1400" dirty="0">
              <a:solidFill>
                <a:srgbClr val="002060"/>
              </a:solidFill>
              <a:latin typeface="Calibri" panose="020F0502020204030204" pitchFamily="34" charset="0"/>
            </a:endParaRPr>
          </a:p>
          <a:p>
            <a:pPr algn="ctr"/>
            <a:r>
              <a:rPr lang="ru-RU" sz="2000" dirty="0">
                <a:solidFill>
                  <a:srgbClr val="002060"/>
                </a:solidFill>
                <a:latin typeface="Times New Roman" panose="02020603050405020304" pitchFamily="18" charset="0"/>
              </a:rPr>
              <a:t>Водящий может сказать, что в городе танцуют, поют, прыгают и т. д. Все играющие должны делать то, что сказал водящий. А тот, кто плохо выполняет задание, отдает фант. Игра заканчивается, как только водящий наберет пять фантов. Играющие, чьи фанты у водящего, должны их выкупить. Водящий придумывает для них интересные задания. Дети читают стихи, рассказывают смешные истории, вспоминают загадки, имитируют движения животных. Затем выбирают нового водящего и игра повторяется</a:t>
            </a:r>
            <a:r>
              <a:rPr lang="ru-RU" sz="2000" dirty="0" smtClean="0">
                <a:solidFill>
                  <a:srgbClr val="002060"/>
                </a:solidFill>
                <a:latin typeface="Times New Roman" panose="02020603050405020304" pitchFamily="18" charset="0"/>
              </a:rPr>
              <a:t>.</a:t>
            </a:r>
            <a:endParaRPr lang="ru-RU" sz="14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191439413"/>
      </p:ext>
    </p:extLst>
  </p:cSld>
  <p:clrMapOvr>
    <a:masterClrMapping/>
  </p:clrMapOvr>
  <mc:AlternateContent xmlns:mc="http://schemas.openxmlformats.org/markup-compatibility/2006" xmlns:p14="http://schemas.microsoft.com/office/powerpoint/2010/main">
    <mc:Choice Requires="p14">
      <p:transition spd="slow" p14:dur="2400" advClick="0">
        <p14:doors dir="vert"/>
      </p:transition>
    </mc:Choice>
    <mc:Fallback xmlns="">
      <p:transition spd="slow"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737" y="5047487"/>
            <a:ext cx="495264" cy="974551"/>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365" y="3306270"/>
            <a:ext cx="1383331" cy="1766611"/>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154" y="5677896"/>
            <a:ext cx="1766534" cy="1180103"/>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9978" y="-281815"/>
            <a:ext cx="1913925" cy="2027797"/>
          </a:xfrm>
          <a:prstGeom prst="rect">
            <a:avLst/>
          </a:prstGeom>
        </p:spPr>
      </p:pic>
      <p:pic>
        <p:nvPicPr>
          <p:cNvPr id="15" name="Рисунок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71141" y="2314576"/>
            <a:ext cx="471359" cy="739772"/>
          </a:xfrm>
          <a:prstGeom prst="rect">
            <a:avLst/>
          </a:prstGeom>
        </p:spPr>
      </p:pic>
      <p:pic>
        <p:nvPicPr>
          <p:cNvPr id="6" name="Рисунок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677" y="12905"/>
            <a:ext cx="766227" cy="719178"/>
          </a:xfrm>
          <a:prstGeom prst="rect">
            <a:avLst/>
          </a:prstGeom>
        </p:spPr>
      </p:pic>
      <p:sp>
        <p:nvSpPr>
          <p:cNvPr id="4" name="Заголовок 3"/>
          <p:cNvSpPr>
            <a:spLocks noGrp="1"/>
          </p:cNvSpPr>
          <p:nvPr>
            <p:ph type="title"/>
          </p:nvPr>
        </p:nvSpPr>
        <p:spPr>
          <a:xfrm>
            <a:off x="276285" y="313914"/>
            <a:ext cx="11616258" cy="6130636"/>
          </a:xfrm>
        </p:spPr>
        <p:txBody>
          <a:bodyPr>
            <a:normAutofit/>
          </a:bodyPr>
          <a:lstStyle/>
          <a:p>
            <a:r>
              <a:rPr lang="ru-RU" sz="2400" b="1" dirty="0">
                <a:solidFill>
                  <a:srgbClr val="C00000"/>
                </a:solidFill>
                <a:latin typeface="Times New Roman" panose="02020603050405020304" pitchFamily="18" charset="0"/>
              </a:rPr>
              <a:t>Игра: «Зайка беленький сидит и ушами шевелит… »</a:t>
            </a:r>
            <a:r>
              <a:rPr lang="ru-RU" sz="1200" dirty="0">
                <a:solidFill>
                  <a:srgbClr val="002060"/>
                </a:solidFill>
                <a:latin typeface="Calibri" panose="020F0502020204030204" pitchFamily="34" charset="0"/>
              </a:rPr>
              <a:t/>
            </a:r>
            <a:br>
              <a:rPr lang="ru-RU" sz="1200" dirty="0">
                <a:solidFill>
                  <a:srgbClr val="002060"/>
                </a:solidFill>
                <a:latin typeface="Calibri" panose="020F0502020204030204" pitchFamily="34" charset="0"/>
              </a:rPr>
            </a:br>
            <a:r>
              <a:rPr lang="ru-RU" sz="1800" dirty="0">
                <a:solidFill>
                  <a:srgbClr val="002060"/>
                </a:solidFill>
                <a:latin typeface="Times New Roman" panose="02020603050405020304" pitchFamily="18" charset="0"/>
              </a:rPr>
              <a:t>Цель:- развивать у детей умение согласовывать движения со словами,</a:t>
            </a:r>
            <a:r>
              <a:rPr lang="ru-RU" sz="1200" dirty="0">
                <a:solidFill>
                  <a:srgbClr val="002060"/>
                </a:solidFill>
                <a:latin typeface="Calibri" panose="020F0502020204030204" pitchFamily="34" charset="0"/>
              </a:rPr>
              <a:t/>
            </a:r>
            <a:br>
              <a:rPr lang="ru-RU" sz="1200" dirty="0">
                <a:solidFill>
                  <a:srgbClr val="002060"/>
                </a:solidFill>
                <a:latin typeface="Calibri" panose="020F0502020204030204" pitchFamily="34" charset="0"/>
              </a:rPr>
            </a:br>
            <a:r>
              <a:rPr lang="ru-RU" sz="1800" dirty="0">
                <a:solidFill>
                  <a:srgbClr val="002060"/>
                </a:solidFill>
                <a:latin typeface="Times New Roman" panose="02020603050405020304" pitchFamily="18" charset="0"/>
              </a:rPr>
              <a:t>-бегать, подпрыгивать на двух ногах;</a:t>
            </a:r>
            <a:r>
              <a:rPr lang="ru-RU" sz="1200" dirty="0">
                <a:solidFill>
                  <a:srgbClr val="002060"/>
                </a:solidFill>
                <a:latin typeface="Calibri" panose="020F0502020204030204" pitchFamily="34" charset="0"/>
              </a:rPr>
              <a:t/>
            </a:r>
            <a:br>
              <a:rPr lang="ru-RU" sz="1200" dirty="0">
                <a:solidFill>
                  <a:srgbClr val="002060"/>
                </a:solidFill>
                <a:latin typeface="Calibri" panose="020F0502020204030204" pitchFamily="34" charset="0"/>
              </a:rPr>
            </a:br>
            <a:r>
              <a:rPr lang="ru-RU" sz="1800" dirty="0">
                <a:solidFill>
                  <a:srgbClr val="002060"/>
                </a:solidFill>
                <a:latin typeface="Times New Roman" panose="02020603050405020304" pitchFamily="18" charset="0"/>
              </a:rPr>
              <a:t>-игра способствует развитию речи.</a:t>
            </a:r>
            <a:r>
              <a:rPr lang="ru-RU" sz="1200" dirty="0">
                <a:solidFill>
                  <a:srgbClr val="002060"/>
                </a:solidFill>
                <a:latin typeface="Calibri" panose="020F0502020204030204" pitchFamily="34" charset="0"/>
              </a:rPr>
              <a:t/>
            </a:r>
            <a:br>
              <a:rPr lang="ru-RU" sz="1200" dirty="0">
                <a:solidFill>
                  <a:srgbClr val="002060"/>
                </a:solidFill>
                <a:latin typeface="Calibri" panose="020F0502020204030204" pitchFamily="34" charset="0"/>
              </a:rPr>
            </a:br>
            <a:r>
              <a:rPr lang="ru-RU" sz="1800" b="1" dirty="0">
                <a:solidFill>
                  <a:srgbClr val="002060"/>
                </a:solidFill>
                <a:latin typeface="Times New Roman" panose="02020603050405020304" pitchFamily="18" charset="0"/>
              </a:rPr>
              <a:t>Зайка беленький сидит,</a:t>
            </a:r>
            <a:r>
              <a:rPr lang="ru-RU" sz="1200" dirty="0">
                <a:solidFill>
                  <a:srgbClr val="002060"/>
                </a:solidFill>
                <a:latin typeface="Calibri" panose="020F0502020204030204" pitchFamily="34" charset="0"/>
              </a:rPr>
              <a:t/>
            </a:r>
            <a:br>
              <a:rPr lang="ru-RU" sz="1200" dirty="0">
                <a:solidFill>
                  <a:srgbClr val="002060"/>
                </a:solidFill>
                <a:latin typeface="Calibri" panose="020F0502020204030204" pitchFamily="34" charset="0"/>
              </a:rPr>
            </a:br>
            <a:r>
              <a:rPr lang="ru-RU" sz="1800" b="1" dirty="0">
                <a:solidFill>
                  <a:srgbClr val="002060"/>
                </a:solidFill>
                <a:latin typeface="Times New Roman" panose="02020603050405020304" pitchFamily="18" charset="0"/>
              </a:rPr>
              <a:t>Он ушами шевелит,</a:t>
            </a:r>
            <a:r>
              <a:rPr lang="ru-RU" sz="1200" dirty="0">
                <a:solidFill>
                  <a:srgbClr val="002060"/>
                </a:solidFill>
                <a:latin typeface="Calibri" panose="020F0502020204030204" pitchFamily="34" charset="0"/>
              </a:rPr>
              <a:t/>
            </a:r>
            <a:br>
              <a:rPr lang="ru-RU" sz="1200" dirty="0">
                <a:solidFill>
                  <a:srgbClr val="002060"/>
                </a:solidFill>
                <a:latin typeface="Calibri" panose="020F0502020204030204" pitchFamily="34" charset="0"/>
              </a:rPr>
            </a:br>
            <a:r>
              <a:rPr lang="ru-RU" sz="1800" b="1" dirty="0">
                <a:solidFill>
                  <a:srgbClr val="002060"/>
                </a:solidFill>
                <a:latin typeface="Times New Roman" panose="02020603050405020304" pitchFamily="18" charset="0"/>
              </a:rPr>
              <a:t>Вот так, вот так</a:t>
            </a:r>
            <a:r>
              <a:rPr lang="ru-RU" sz="1200" dirty="0">
                <a:solidFill>
                  <a:srgbClr val="002060"/>
                </a:solidFill>
                <a:latin typeface="Calibri" panose="020F0502020204030204" pitchFamily="34" charset="0"/>
              </a:rPr>
              <a:t/>
            </a:r>
            <a:br>
              <a:rPr lang="ru-RU" sz="1200" dirty="0">
                <a:solidFill>
                  <a:srgbClr val="002060"/>
                </a:solidFill>
                <a:latin typeface="Calibri" panose="020F0502020204030204" pitchFamily="34" charset="0"/>
              </a:rPr>
            </a:br>
            <a:r>
              <a:rPr lang="ru-RU" sz="1800" b="1" dirty="0">
                <a:solidFill>
                  <a:srgbClr val="002060"/>
                </a:solidFill>
                <a:latin typeface="Times New Roman" panose="02020603050405020304" pitchFamily="18" charset="0"/>
              </a:rPr>
              <a:t>Он ушами шевелит</a:t>
            </a:r>
            <a:r>
              <a:rPr lang="ru-RU" sz="1200" dirty="0">
                <a:solidFill>
                  <a:srgbClr val="002060"/>
                </a:solidFill>
                <a:latin typeface="Calibri" panose="020F0502020204030204" pitchFamily="34" charset="0"/>
              </a:rPr>
              <a:t/>
            </a:r>
            <a:br>
              <a:rPr lang="ru-RU" sz="1200" dirty="0">
                <a:solidFill>
                  <a:srgbClr val="002060"/>
                </a:solidFill>
                <a:latin typeface="Calibri" panose="020F0502020204030204" pitchFamily="34" charset="0"/>
              </a:rPr>
            </a:br>
            <a:r>
              <a:rPr lang="ru-RU" sz="1800" dirty="0">
                <a:solidFill>
                  <a:srgbClr val="002060"/>
                </a:solidFill>
                <a:latin typeface="Times New Roman" panose="02020603050405020304" pitchFamily="18" charset="0"/>
              </a:rPr>
              <a:t>(Малыши поднимают руки к голове и шевелят ими как ушами.)</a:t>
            </a:r>
            <a:r>
              <a:rPr lang="ru-RU" sz="1200" dirty="0">
                <a:solidFill>
                  <a:srgbClr val="002060"/>
                </a:solidFill>
                <a:latin typeface="Calibri" panose="020F0502020204030204" pitchFamily="34" charset="0"/>
              </a:rPr>
              <a:t/>
            </a:r>
            <a:br>
              <a:rPr lang="ru-RU" sz="1200" dirty="0">
                <a:solidFill>
                  <a:srgbClr val="002060"/>
                </a:solidFill>
                <a:latin typeface="Calibri" panose="020F0502020204030204" pitchFamily="34" charset="0"/>
              </a:rPr>
            </a:br>
            <a:r>
              <a:rPr lang="ru-RU" sz="1800" b="1" dirty="0">
                <a:solidFill>
                  <a:srgbClr val="002060"/>
                </a:solidFill>
                <a:latin typeface="Times New Roman" panose="02020603050405020304" pitchFamily="18" charset="0"/>
              </a:rPr>
              <a:t>Зайке холодно сидеть,</a:t>
            </a:r>
            <a:r>
              <a:rPr lang="ru-RU" sz="1200" dirty="0">
                <a:solidFill>
                  <a:srgbClr val="002060"/>
                </a:solidFill>
                <a:latin typeface="Calibri" panose="020F0502020204030204" pitchFamily="34" charset="0"/>
              </a:rPr>
              <a:t/>
            </a:r>
            <a:br>
              <a:rPr lang="ru-RU" sz="1200" dirty="0">
                <a:solidFill>
                  <a:srgbClr val="002060"/>
                </a:solidFill>
                <a:latin typeface="Calibri" panose="020F0502020204030204" pitchFamily="34" charset="0"/>
              </a:rPr>
            </a:br>
            <a:r>
              <a:rPr lang="ru-RU" sz="1800" b="1" dirty="0">
                <a:solidFill>
                  <a:srgbClr val="002060"/>
                </a:solidFill>
                <a:latin typeface="Times New Roman" panose="02020603050405020304" pitchFamily="18" charset="0"/>
              </a:rPr>
              <a:t>Надо лапочки погреть.</a:t>
            </a:r>
            <a:r>
              <a:rPr lang="ru-RU" sz="1200" dirty="0">
                <a:solidFill>
                  <a:srgbClr val="002060"/>
                </a:solidFill>
                <a:latin typeface="Calibri" panose="020F0502020204030204" pitchFamily="34" charset="0"/>
              </a:rPr>
              <a:t/>
            </a:r>
            <a:br>
              <a:rPr lang="ru-RU" sz="1200" dirty="0">
                <a:solidFill>
                  <a:srgbClr val="002060"/>
                </a:solidFill>
                <a:latin typeface="Calibri" panose="020F0502020204030204" pitchFamily="34" charset="0"/>
              </a:rPr>
            </a:br>
            <a:r>
              <a:rPr lang="ru-RU" sz="1800" b="1" dirty="0">
                <a:solidFill>
                  <a:srgbClr val="002060"/>
                </a:solidFill>
                <a:latin typeface="Times New Roman" panose="02020603050405020304" pitchFamily="18" charset="0"/>
              </a:rPr>
              <a:t>Хлоп, хлоп, хлоп, хлоп,</a:t>
            </a:r>
            <a:r>
              <a:rPr lang="ru-RU" sz="1200" dirty="0">
                <a:solidFill>
                  <a:srgbClr val="002060"/>
                </a:solidFill>
                <a:latin typeface="Calibri" panose="020F0502020204030204" pitchFamily="34" charset="0"/>
              </a:rPr>
              <a:t/>
            </a:r>
            <a:br>
              <a:rPr lang="ru-RU" sz="1200" dirty="0">
                <a:solidFill>
                  <a:srgbClr val="002060"/>
                </a:solidFill>
                <a:latin typeface="Calibri" panose="020F0502020204030204" pitchFamily="34" charset="0"/>
              </a:rPr>
            </a:br>
            <a:r>
              <a:rPr lang="ru-RU" sz="1800" b="1" dirty="0">
                <a:solidFill>
                  <a:srgbClr val="002060"/>
                </a:solidFill>
                <a:latin typeface="Times New Roman" panose="02020603050405020304" pitchFamily="18" charset="0"/>
              </a:rPr>
              <a:t>Надо лапочки погреть.</a:t>
            </a:r>
            <a:r>
              <a:rPr lang="ru-RU" sz="1800" dirty="0">
                <a:solidFill>
                  <a:srgbClr val="002060"/>
                </a:solidFill>
                <a:latin typeface="Times New Roman" panose="02020603050405020304" pitchFamily="18" charset="0"/>
              </a:rPr>
              <a:t> </a:t>
            </a:r>
            <a:r>
              <a:rPr lang="ru-RU" sz="1200" dirty="0">
                <a:solidFill>
                  <a:srgbClr val="002060"/>
                </a:solidFill>
                <a:latin typeface="Calibri" panose="020F0502020204030204" pitchFamily="34" charset="0"/>
              </a:rPr>
              <a:t/>
            </a:r>
            <a:br>
              <a:rPr lang="ru-RU" sz="1200" dirty="0">
                <a:solidFill>
                  <a:srgbClr val="002060"/>
                </a:solidFill>
                <a:latin typeface="Calibri" panose="020F0502020204030204" pitchFamily="34" charset="0"/>
              </a:rPr>
            </a:br>
            <a:r>
              <a:rPr lang="ru-RU" sz="1800" dirty="0">
                <a:solidFill>
                  <a:srgbClr val="002060"/>
                </a:solidFill>
                <a:latin typeface="Times New Roman" panose="02020603050405020304" pitchFamily="18" charset="0"/>
              </a:rPr>
              <a:t>(Дети на последних словах встают, начинают тереть и хлопать в ладошки, и по плечам, как будто греются.)</a:t>
            </a:r>
            <a:r>
              <a:rPr lang="ru-RU" sz="1200" dirty="0">
                <a:solidFill>
                  <a:srgbClr val="002060"/>
                </a:solidFill>
                <a:latin typeface="Calibri" panose="020F0502020204030204" pitchFamily="34" charset="0"/>
              </a:rPr>
              <a:t/>
            </a:r>
            <a:br>
              <a:rPr lang="ru-RU" sz="1200" dirty="0">
                <a:solidFill>
                  <a:srgbClr val="002060"/>
                </a:solidFill>
                <a:latin typeface="Calibri" panose="020F0502020204030204" pitchFamily="34" charset="0"/>
              </a:rPr>
            </a:br>
            <a:r>
              <a:rPr lang="ru-RU" sz="1800" b="1" dirty="0">
                <a:solidFill>
                  <a:srgbClr val="002060"/>
                </a:solidFill>
                <a:latin typeface="Times New Roman" panose="02020603050405020304" pitchFamily="18" charset="0"/>
              </a:rPr>
              <a:t>Зайке холодно стоять,</a:t>
            </a:r>
            <a:r>
              <a:rPr lang="ru-RU" sz="1200" dirty="0">
                <a:solidFill>
                  <a:srgbClr val="002060"/>
                </a:solidFill>
                <a:latin typeface="Calibri" panose="020F0502020204030204" pitchFamily="34" charset="0"/>
              </a:rPr>
              <a:t/>
            </a:r>
            <a:br>
              <a:rPr lang="ru-RU" sz="1200" dirty="0">
                <a:solidFill>
                  <a:srgbClr val="002060"/>
                </a:solidFill>
                <a:latin typeface="Calibri" panose="020F0502020204030204" pitchFamily="34" charset="0"/>
              </a:rPr>
            </a:br>
            <a:r>
              <a:rPr lang="ru-RU" sz="1800" b="1" dirty="0">
                <a:solidFill>
                  <a:srgbClr val="002060"/>
                </a:solidFill>
                <a:latin typeface="Times New Roman" panose="02020603050405020304" pitchFamily="18" charset="0"/>
              </a:rPr>
              <a:t>Надо зайке поскакать, .</a:t>
            </a:r>
            <a:r>
              <a:rPr lang="ru-RU" sz="1200" dirty="0">
                <a:solidFill>
                  <a:srgbClr val="002060"/>
                </a:solidFill>
                <a:latin typeface="Calibri" panose="020F0502020204030204" pitchFamily="34" charset="0"/>
              </a:rPr>
              <a:t/>
            </a:r>
            <a:br>
              <a:rPr lang="ru-RU" sz="1200" dirty="0">
                <a:solidFill>
                  <a:srgbClr val="002060"/>
                </a:solidFill>
                <a:latin typeface="Calibri" panose="020F0502020204030204" pitchFamily="34" charset="0"/>
              </a:rPr>
            </a:br>
            <a:r>
              <a:rPr lang="ru-RU" sz="1800" b="1" dirty="0">
                <a:solidFill>
                  <a:srgbClr val="002060"/>
                </a:solidFill>
                <a:latin typeface="Times New Roman" panose="02020603050405020304" pitchFamily="18" charset="0"/>
              </a:rPr>
              <a:t>Скок, скок, скок, скок,</a:t>
            </a:r>
            <a:r>
              <a:rPr lang="ru-RU" sz="1200" dirty="0">
                <a:solidFill>
                  <a:srgbClr val="002060"/>
                </a:solidFill>
                <a:latin typeface="Calibri" panose="020F0502020204030204" pitchFamily="34" charset="0"/>
              </a:rPr>
              <a:t/>
            </a:r>
            <a:br>
              <a:rPr lang="ru-RU" sz="1200" dirty="0">
                <a:solidFill>
                  <a:srgbClr val="002060"/>
                </a:solidFill>
                <a:latin typeface="Calibri" panose="020F0502020204030204" pitchFamily="34" charset="0"/>
              </a:rPr>
            </a:br>
            <a:r>
              <a:rPr lang="ru-RU" sz="1800" b="1" dirty="0">
                <a:solidFill>
                  <a:srgbClr val="002060"/>
                </a:solidFill>
                <a:latin typeface="Times New Roman" panose="02020603050405020304" pitchFamily="18" charset="0"/>
              </a:rPr>
              <a:t>Надо зайке поскакать.</a:t>
            </a:r>
            <a:r>
              <a:rPr lang="ru-RU" sz="1200" dirty="0">
                <a:solidFill>
                  <a:srgbClr val="002060"/>
                </a:solidFill>
                <a:latin typeface="Calibri" panose="020F0502020204030204" pitchFamily="34" charset="0"/>
              </a:rPr>
              <a:t/>
            </a:r>
            <a:br>
              <a:rPr lang="ru-RU" sz="1200" dirty="0">
                <a:solidFill>
                  <a:srgbClr val="002060"/>
                </a:solidFill>
                <a:latin typeface="Calibri" panose="020F0502020204030204" pitchFamily="34" charset="0"/>
              </a:rPr>
            </a:br>
            <a:r>
              <a:rPr lang="ru-RU" sz="1800" dirty="0">
                <a:solidFill>
                  <a:srgbClr val="002060"/>
                </a:solidFill>
                <a:latin typeface="Times New Roman" panose="02020603050405020304" pitchFamily="18" charset="0"/>
              </a:rPr>
              <a:t>(На последних словах игроки начинают прыгать на одном месте.)</a:t>
            </a:r>
            <a:r>
              <a:rPr lang="ru-RU" sz="1200" dirty="0">
                <a:solidFill>
                  <a:srgbClr val="002060"/>
                </a:solidFill>
                <a:latin typeface="Calibri" panose="020F0502020204030204" pitchFamily="34" charset="0"/>
              </a:rPr>
              <a:t/>
            </a:r>
            <a:br>
              <a:rPr lang="ru-RU" sz="1200" dirty="0">
                <a:solidFill>
                  <a:srgbClr val="002060"/>
                </a:solidFill>
                <a:latin typeface="Calibri" panose="020F0502020204030204" pitchFamily="34" charset="0"/>
              </a:rPr>
            </a:br>
            <a:r>
              <a:rPr lang="ru-RU" sz="1800" b="1" dirty="0">
                <a:solidFill>
                  <a:srgbClr val="002060"/>
                </a:solidFill>
                <a:latin typeface="Times New Roman" panose="02020603050405020304" pitchFamily="18" charset="0"/>
              </a:rPr>
              <a:t>Кто-то зайку испугал,</a:t>
            </a:r>
            <a:r>
              <a:rPr lang="ru-RU" sz="1200" dirty="0">
                <a:solidFill>
                  <a:srgbClr val="002060"/>
                </a:solidFill>
                <a:latin typeface="Calibri" panose="020F0502020204030204" pitchFamily="34" charset="0"/>
              </a:rPr>
              <a:t/>
            </a:r>
            <a:br>
              <a:rPr lang="ru-RU" sz="1200" dirty="0">
                <a:solidFill>
                  <a:srgbClr val="002060"/>
                </a:solidFill>
                <a:latin typeface="Calibri" panose="020F0502020204030204" pitchFamily="34" charset="0"/>
              </a:rPr>
            </a:br>
            <a:r>
              <a:rPr lang="ru-RU" sz="1800" b="1" dirty="0">
                <a:solidFill>
                  <a:srgbClr val="002060"/>
                </a:solidFill>
                <a:latin typeface="Times New Roman" panose="02020603050405020304" pitchFamily="18" charset="0"/>
              </a:rPr>
              <a:t>Зайка прыг… и убежал</a:t>
            </a:r>
            <a:r>
              <a:rPr lang="ru-RU" sz="1800" dirty="0">
                <a:solidFill>
                  <a:srgbClr val="002060"/>
                </a:solidFill>
                <a:latin typeface="Times New Roman" panose="02020603050405020304" pitchFamily="18" charset="0"/>
              </a:rPr>
              <a:t>.</a:t>
            </a:r>
            <a:r>
              <a:rPr lang="ru-RU" sz="1200" dirty="0">
                <a:solidFill>
                  <a:srgbClr val="002060"/>
                </a:solidFill>
                <a:latin typeface="Calibri" panose="020F0502020204030204" pitchFamily="34" charset="0"/>
              </a:rPr>
              <a:t/>
            </a:r>
            <a:br>
              <a:rPr lang="ru-RU" sz="1200" dirty="0">
                <a:solidFill>
                  <a:srgbClr val="002060"/>
                </a:solidFill>
                <a:latin typeface="Calibri" panose="020F0502020204030204" pitchFamily="34" charset="0"/>
              </a:rPr>
            </a:br>
            <a:r>
              <a:rPr lang="ru-RU" sz="1800" dirty="0">
                <a:solidFill>
                  <a:srgbClr val="002060"/>
                </a:solidFill>
                <a:latin typeface="Times New Roman" panose="02020603050405020304" pitchFamily="18" charset="0"/>
              </a:rPr>
              <a:t>(Воспитатель хлопает в ладошки и ребята разбегаются) .</a:t>
            </a:r>
            <a:endParaRPr lang="ru-RU" sz="12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390556520"/>
      </p:ext>
    </p:extLst>
  </p:cSld>
  <p:clrMapOvr>
    <a:masterClrMapping/>
  </p:clrMapOvr>
  <mc:AlternateContent xmlns:mc="http://schemas.openxmlformats.org/markup-compatibility/2006" xmlns:p14="http://schemas.microsoft.com/office/powerpoint/2010/main">
    <mc:Choice Requires="p14">
      <p:transition spd="slow" p14:dur="2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01302 0.20046 L 0.45338 0.01782 " pathEditMode="relative" rAng="0" ptsTypes="AA">
                                      <p:cBhvr>
                                        <p:cTn id="6" dur="1700" fill="hold"/>
                                        <p:tgtEl>
                                          <p:spTgt spid="6"/>
                                        </p:tgtEl>
                                        <p:attrNameLst>
                                          <p:attrName>ppt_x</p:attrName>
                                          <p:attrName>ppt_y</p:attrName>
                                        </p:attrNameLst>
                                      </p:cBhvr>
                                      <p:rCtr x="23320" y="-9144"/>
                                    </p:animMotion>
                                  </p:childTnLst>
                                </p:cTn>
                              </p:par>
                              <p:par>
                                <p:cTn id="7" presetID="6" presetClass="entr" presetSubtype="16" repeatCount="indefinite"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circle(in)">
                                      <p:cBhvr>
                                        <p:cTn id="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70164" y="270164"/>
            <a:ext cx="11596254" cy="6213763"/>
          </a:xfrm>
        </p:spPr>
        <p:txBody>
          <a:bodyPr>
            <a:normAutofit fontScale="90000"/>
          </a:bodyPr>
          <a:lstStyle/>
          <a:p>
            <a:r>
              <a:rPr lang="ru-RU" sz="2700" b="1" dirty="0">
                <a:solidFill>
                  <a:srgbClr val="C00000"/>
                </a:solidFill>
                <a:latin typeface="Times New Roman" panose="02020603050405020304" pitchFamily="18" charset="0"/>
                <a:cs typeface="Times New Roman" panose="02020603050405020304" pitchFamily="18" charset="0"/>
              </a:rPr>
              <a:t>Игра: «Угадай чей голосок»</a:t>
            </a:r>
            <a:r>
              <a:rPr lang="ru-RU" sz="2700" dirty="0">
                <a:solidFill>
                  <a:srgbClr val="C00000"/>
                </a:solidFill>
                <a:latin typeface="Times New Roman" panose="02020603050405020304" pitchFamily="18" charset="0"/>
                <a:cs typeface="Times New Roman" panose="02020603050405020304" pitchFamily="18" charset="0"/>
              </a:rPr>
              <a:t/>
            </a:r>
            <a:br>
              <a:rPr lang="ru-RU" sz="2700" dirty="0">
                <a:solidFill>
                  <a:srgbClr val="C00000"/>
                </a:solidFill>
                <a:latin typeface="Times New Roman" panose="02020603050405020304" pitchFamily="18" charset="0"/>
                <a:cs typeface="Times New Roman" panose="02020603050405020304" pitchFamily="18" charset="0"/>
              </a:rPr>
            </a:br>
            <a:r>
              <a:rPr lang="ru-RU" sz="2200" b="1" dirty="0">
                <a:solidFill>
                  <a:srgbClr val="002060"/>
                </a:solidFill>
                <a:latin typeface="Times New Roman" panose="02020603050405020304" pitchFamily="18" charset="0"/>
                <a:cs typeface="Times New Roman" panose="02020603050405020304" pitchFamily="18" charset="0"/>
              </a:rPr>
              <a:t>Цель:</a:t>
            </a:r>
            <a:r>
              <a:rPr lang="ru-RU" sz="2200" dirty="0">
                <a:solidFill>
                  <a:srgbClr val="002060"/>
                </a:solidFill>
                <a:latin typeface="Times New Roman" panose="02020603050405020304" pitchFamily="18" charset="0"/>
                <a:cs typeface="Times New Roman" panose="02020603050405020304" pitchFamily="18" charset="0"/>
              </a:rPr>
              <a:t> Развитие слухового внимания</a:t>
            </a:r>
            <a:br>
              <a:rPr lang="ru-RU" sz="2200" dirty="0">
                <a:solidFill>
                  <a:srgbClr val="002060"/>
                </a:solidFill>
                <a:latin typeface="Times New Roman" panose="02020603050405020304" pitchFamily="18" charset="0"/>
                <a:cs typeface="Times New Roman" panose="02020603050405020304" pitchFamily="18" charset="0"/>
              </a:rPr>
            </a:br>
            <a:r>
              <a:rPr lang="ru-RU" sz="2200" dirty="0">
                <a:solidFill>
                  <a:srgbClr val="002060"/>
                </a:solidFill>
                <a:latin typeface="Times New Roman" panose="02020603050405020304" pitchFamily="18" charset="0"/>
                <a:cs typeface="Times New Roman" panose="02020603050405020304" pitchFamily="18" charset="0"/>
              </a:rPr>
              <a:t>Один участник игры становится в круг и закрывает глаза. Дети идут по кругу, не держась за руки, и говорят:</a:t>
            </a:r>
            <a:br>
              <a:rPr lang="ru-RU" sz="2200" dirty="0">
                <a:solidFill>
                  <a:srgbClr val="002060"/>
                </a:solidFill>
                <a:latin typeface="Times New Roman" panose="02020603050405020304" pitchFamily="18" charset="0"/>
                <a:cs typeface="Times New Roman" panose="02020603050405020304" pitchFamily="18" charset="0"/>
              </a:rPr>
            </a:br>
            <a:r>
              <a:rPr lang="ru-RU" sz="2200" b="1" dirty="0">
                <a:solidFill>
                  <a:srgbClr val="002060"/>
                </a:solidFill>
                <a:latin typeface="Times New Roman" panose="02020603050405020304" pitchFamily="18" charset="0"/>
                <a:cs typeface="Times New Roman" panose="02020603050405020304" pitchFamily="18" charset="0"/>
              </a:rPr>
              <a:t>Мы собрались в ровный круг,</a:t>
            </a:r>
            <a:r>
              <a:rPr lang="ru-RU" sz="2200" dirty="0">
                <a:solidFill>
                  <a:srgbClr val="002060"/>
                </a:solidFill>
                <a:latin typeface="Times New Roman" panose="02020603050405020304" pitchFamily="18" charset="0"/>
                <a:cs typeface="Times New Roman" panose="02020603050405020304" pitchFamily="18" charset="0"/>
              </a:rPr>
              <a:t/>
            </a:r>
            <a:br>
              <a:rPr lang="ru-RU" sz="2200" dirty="0">
                <a:solidFill>
                  <a:srgbClr val="002060"/>
                </a:solidFill>
                <a:latin typeface="Times New Roman" panose="02020603050405020304" pitchFamily="18" charset="0"/>
                <a:cs typeface="Times New Roman" panose="02020603050405020304" pitchFamily="18" charset="0"/>
              </a:rPr>
            </a:br>
            <a:r>
              <a:rPr lang="ru-RU" sz="2200" b="1" dirty="0">
                <a:solidFill>
                  <a:srgbClr val="002060"/>
                </a:solidFill>
                <a:latin typeface="Times New Roman" panose="02020603050405020304" pitchFamily="18" charset="0"/>
                <a:cs typeface="Times New Roman" panose="02020603050405020304" pitchFamily="18" charset="0"/>
              </a:rPr>
              <a:t>Повернемся разом вдруг,</a:t>
            </a:r>
            <a:r>
              <a:rPr lang="ru-RU" sz="2200" dirty="0">
                <a:solidFill>
                  <a:srgbClr val="002060"/>
                </a:solidFill>
                <a:latin typeface="Times New Roman" panose="02020603050405020304" pitchFamily="18" charset="0"/>
                <a:cs typeface="Times New Roman" panose="02020603050405020304" pitchFamily="18" charset="0"/>
              </a:rPr>
              <a:t/>
            </a:r>
            <a:br>
              <a:rPr lang="ru-RU" sz="2200" dirty="0">
                <a:solidFill>
                  <a:srgbClr val="002060"/>
                </a:solidFill>
                <a:latin typeface="Times New Roman" panose="02020603050405020304" pitchFamily="18" charset="0"/>
                <a:cs typeface="Times New Roman" panose="02020603050405020304" pitchFamily="18" charset="0"/>
              </a:rPr>
            </a:br>
            <a:r>
              <a:rPr lang="ru-RU" sz="2200" b="1" dirty="0">
                <a:solidFill>
                  <a:srgbClr val="002060"/>
                </a:solidFill>
                <a:latin typeface="Times New Roman" panose="02020603050405020304" pitchFamily="18" charset="0"/>
                <a:cs typeface="Times New Roman" panose="02020603050405020304" pitchFamily="18" charset="0"/>
              </a:rPr>
              <a:t>И как скажем скок - скок - скок! -</a:t>
            </a:r>
            <a:r>
              <a:rPr lang="ru-RU" sz="2200" dirty="0">
                <a:solidFill>
                  <a:srgbClr val="002060"/>
                </a:solidFill>
                <a:latin typeface="Times New Roman" panose="02020603050405020304" pitchFamily="18" charset="0"/>
                <a:cs typeface="Times New Roman" panose="02020603050405020304" pitchFamily="18" charset="0"/>
              </a:rPr>
              <a:t/>
            </a:r>
            <a:br>
              <a:rPr lang="ru-RU" sz="2200" dirty="0">
                <a:solidFill>
                  <a:srgbClr val="002060"/>
                </a:solidFill>
                <a:latin typeface="Times New Roman" panose="02020603050405020304" pitchFamily="18" charset="0"/>
                <a:cs typeface="Times New Roman" panose="02020603050405020304" pitchFamily="18" charset="0"/>
              </a:rPr>
            </a:br>
            <a:r>
              <a:rPr lang="ru-RU" sz="2200" b="1" dirty="0">
                <a:solidFill>
                  <a:srgbClr val="002060"/>
                </a:solidFill>
                <a:latin typeface="Times New Roman" panose="02020603050405020304" pitchFamily="18" charset="0"/>
                <a:cs typeface="Times New Roman" panose="02020603050405020304" pitchFamily="18" charset="0"/>
              </a:rPr>
              <a:t>Угадай чей голосок?</a:t>
            </a:r>
            <a:r>
              <a:rPr lang="ru-RU" sz="2200" dirty="0">
                <a:solidFill>
                  <a:srgbClr val="002060"/>
                </a:solidFill>
                <a:latin typeface="Times New Roman" panose="02020603050405020304" pitchFamily="18" charset="0"/>
                <a:cs typeface="Times New Roman" panose="02020603050405020304" pitchFamily="18" charset="0"/>
              </a:rPr>
              <a:t/>
            </a:r>
            <a:br>
              <a:rPr lang="ru-RU" sz="2200" dirty="0">
                <a:solidFill>
                  <a:srgbClr val="002060"/>
                </a:solidFill>
                <a:latin typeface="Times New Roman" panose="02020603050405020304" pitchFamily="18" charset="0"/>
                <a:cs typeface="Times New Roman" panose="02020603050405020304" pitchFamily="18" charset="0"/>
              </a:rPr>
            </a:br>
            <a:r>
              <a:rPr lang="ru-RU" sz="2200" dirty="0">
                <a:solidFill>
                  <a:srgbClr val="002060"/>
                </a:solidFill>
                <a:latin typeface="Times New Roman" panose="02020603050405020304" pitchFamily="18" charset="0"/>
                <a:cs typeface="Times New Roman" panose="02020603050405020304" pitchFamily="18" charset="0"/>
              </a:rPr>
              <a:t>Слова </a:t>
            </a:r>
            <a:r>
              <a:rPr lang="ru-RU" sz="2200" b="1" dirty="0">
                <a:solidFill>
                  <a:srgbClr val="002060"/>
                </a:solidFill>
                <a:latin typeface="Times New Roman" panose="02020603050405020304" pitchFamily="18" charset="0"/>
                <a:cs typeface="Times New Roman" panose="02020603050405020304" pitchFamily="18" charset="0"/>
              </a:rPr>
              <a:t>"Скок - скок - скок!"</a:t>
            </a:r>
            <a:r>
              <a:rPr lang="ru-RU" sz="2200" dirty="0">
                <a:solidFill>
                  <a:srgbClr val="002060"/>
                </a:solidFill>
                <a:latin typeface="Times New Roman" panose="02020603050405020304" pitchFamily="18" charset="0"/>
                <a:cs typeface="Times New Roman" panose="02020603050405020304" pitchFamily="18" charset="0"/>
              </a:rPr>
              <a:t> произносит один ребенок по указанию воспитателя. Стоящий в центре должен узнать его. Тот, кого узнали, становится на место водящего.</a:t>
            </a:r>
            <a:r>
              <a:rPr lang="ru-RU" sz="3200" dirty="0">
                <a:solidFill>
                  <a:srgbClr val="002060"/>
                </a:solidFill>
                <a:latin typeface="Times New Roman" panose="02020603050405020304" pitchFamily="18" charset="0"/>
                <a:cs typeface="Times New Roman" panose="02020603050405020304" pitchFamily="18" charset="0"/>
              </a:rPr>
              <a:t/>
            </a:r>
            <a:br>
              <a:rPr lang="ru-RU" sz="3200" dirty="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
            </a:r>
            <a:br>
              <a:rPr lang="ru-RU" sz="2000" dirty="0">
                <a:solidFill>
                  <a:srgbClr val="002060"/>
                </a:solidFill>
                <a:latin typeface="Times New Roman" panose="02020603050405020304" pitchFamily="18" charset="0"/>
                <a:cs typeface="Times New Roman" panose="02020603050405020304" pitchFamily="18" charset="0"/>
              </a:rPr>
            </a:br>
            <a:r>
              <a:rPr lang="ru-RU" sz="2700" b="1" dirty="0">
                <a:solidFill>
                  <a:srgbClr val="C00000"/>
                </a:solidFill>
                <a:latin typeface="Times New Roman" panose="02020603050405020304" pitchFamily="18" charset="0"/>
              </a:rPr>
              <a:t>Игра «Снег, снег  кружится…»</a:t>
            </a:r>
            <a:r>
              <a:rPr lang="ru-RU" sz="1600" dirty="0">
                <a:solidFill>
                  <a:srgbClr val="000000"/>
                </a:solidFill>
                <a:latin typeface="Calibri" panose="020F0502020204030204" pitchFamily="34" charset="0"/>
              </a:rPr>
              <a:t/>
            </a:r>
            <a:br>
              <a:rPr lang="ru-RU" sz="1600" dirty="0">
                <a:solidFill>
                  <a:srgbClr val="000000"/>
                </a:solidFill>
                <a:latin typeface="Calibri" panose="020F0502020204030204" pitchFamily="34" charset="0"/>
              </a:rPr>
            </a:br>
            <a:r>
              <a:rPr lang="ru-RU" sz="1600" dirty="0">
                <a:solidFill>
                  <a:srgbClr val="000000"/>
                </a:solidFill>
                <a:latin typeface="Times New Roman" panose="02020603050405020304" pitchFamily="18" charset="0"/>
              </a:rPr>
              <a:t>(по стихотворению А. </a:t>
            </a:r>
            <a:r>
              <a:rPr lang="ru-RU" sz="1600" dirty="0" err="1">
                <a:solidFill>
                  <a:srgbClr val="000000"/>
                </a:solidFill>
                <a:latin typeface="Times New Roman" panose="02020603050405020304" pitchFamily="18" charset="0"/>
              </a:rPr>
              <a:t>Барто</a:t>
            </a:r>
            <a:r>
              <a:rPr lang="ru-RU" sz="1600" dirty="0">
                <a:solidFill>
                  <a:srgbClr val="000000"/>
                </a:solidFill>
                <a:latin typeface="Times New Roman" panose="02020603050405020304" pitchFamily="18" charset="0"/>
              </a:rPr>
              <a:t>)</a:t>
            </a:r>
            <a:r>
              <a:rPr lang="ru-RU" sz="1600" dirty="0">
                <a:solidFill>
                  <a:srgbClr val="000000"/>
                </a:solidFill>
                <a:latin typeface="Calibri" panose="020F0502020204030204" pitchFamily="34" charset="0"/>
              </a:rPr>
              <a:t/>
            </a:r>
            <a:br>
              <a:rPr lang="ru-RU" sz="1600" dirty="0">
                <a:solidFill>
                  <a:srgbClr val="000000"/>
                </a:solidFill>
                <a:latin typeface="Calibri" panose="020F0502020204030204" pitchFamily="34" charset="0"/>
              </a:rPr>
            </a:br>
            <a:r>
              <a:rPr lang="ru-RU" sz="2000" b="1" dirty="0">
                <a:solidFill>
                  <a:srgbClr val="002060"/>
                </a:solidFill>
                <a:latin typeface="Times New Roman" panose="02020603050405020304" pitchFamily="18" charset="0"/>
              </a:rPr>
              <a:t>Цель: </a:t>
            </a:r>
            <a:r>
              <a:rPr lang="ru-RU" sz="2000" dirty="0">
                <a:solidFill>
                  <a:srgbClr val="002060"/>
                </a:solidFill>
                <a:latin typeface="Times New Roman" panose="02020603050405020304" pitchFamily="18" charset="0"/>
              </a:rPr>
              <a:t>научить соотносить собственные действия с действиями участников игры.</a:t>
            </a:r>
            <a:r>
              <a:rPr lang="ru-RU" sz="1600" dirty="0">
                <a:solidFill>
                  <a:srgbClr val="002060"/>
                </a:solidFill>
                <a:latin typeface="Calibri" panose="020F0502020204030204" pitchFamily="34" charset="0"/>
              </a:rPr>
              <a:t/>
            </a:r>
            <a:br>
              <a:rPr lang="ru-RU" sz="1600" dirty="0">
                <a:solidFill>
                  <a:srgbClr val="002060"/>
                </a:solidFill>
                <a:latin typeface="Calibri" panose="020F0502020204030204" pitchFamily="34" charset="0"/>
              </a:rPr>
            </a:br>
            <a:r>
              <a:rPr lang="ru-RU" sz="2000" b="1" dirty="0">
                <a:solidFill>
                  <a:srgbClr val="002060"/>
                </a:solidFill>
                <a:latin typeface="Times New Roman" panose="02020603050405020304" pitchFamily="18" charset="0"/>
              </a:rPr>
              <a:t>Ход игры</a:t>
            </a:r>
            <a:r>
              <a:rPr lang="ru-RU" sz="1600" dirty="0">
                <a:solidFill>
                  <a:srgbClr val="002060"/>
                </a:solidFill>
                <a:latin typeface="Calibri" panose="020F0502020204030204" pitchFamily="34" charset="0"/>
              </a:rPr>
              <a:t/>
            </a:r>
            <a:br>
              <a:rPr lang="ru-RU" sz="1600" dirty="0">
                <a:solidFill>
                  <a:srgbClr val="002060"/>
                </a:solidFill>
                <a:latin typeface="Calibri" panose="020F0502020204030204" pitchFamily="34" charset="0"/>
              </a:rPr>
            </a:br>
            <a:r>
              <a:rPr lang="ru-RU" sz="2000" dirty="0">
                <a:solidFill>
                  <a:srgbClr val="002060"/>
                </a:solidFill>
                <a:latin typeface="Times New Roman" panose="02020603050405020304" pitchFamily="18" charset="0"/>
              </a:rPr>
              <a:t>Воспитатель напоминает детям, что снег легкий, он медленно падает на землю, кружится когда подует ветерок.</a:t>
            </a:r>
            <a:r>
              <a:rPr lang="ru-RU" sz="1600" dirty="0">
                <a:solidFill>
                  <a:srgbClr val="002060"/>
                </a:solidFill>
                <a:latin typeface="Calibri" panose="020F0502020204030204" pitchFamily="34" charset="0"/>
              </a:rPr>
              <a:t/>
            </a:r>
            <a:br>
              <a:rPr lang="ru-RU" sz="1600" dirty="0">
                <a:solidFill>
                  <a:srgbClr val="002060"/>
                </a:solidFill>
                <a:latin typeface="Calibri" panose="020F0502020204030204" pitchFamily="34" charset="0"/>
              </a:rPr>
            </a:br>
            <a:r>
              <a:rPr lang="ru-RU" sz="2000" dirty="0">
                <a:solidFill>
                  <a:srgbClr val="002060"/>
                </a:solidFill>
                <a:latin typeface="Times New Roman" panose="02020603050405020304" pitchFamily="18" charset="0"/>
              </a:rPr>
              <a:t>Воспитатель, предлагает покружиться, произнося: «Снег, снег кружится, белая вся улица!»</a:t>
            </a:r>
            <a:r>
              <a:rPr lang="ru-RU" sz="1600" dirty="0">
                <a:solidFill>
                  <a:srgbClr val="002060"/>
                </a:solidFill>
                <a:latin typeface="Calibri" panose="020F0502020204030204" pitchFamily="34" charset="0"/>
              </a:rPr>
              <a:t/>
            </a:r>
            <a:br>
              <a:rPr lang="ru-RU" sz="1600" dirty="0">
                <a:solidFill>
                  <a:srgbClr val="002060"/>
                </a:solidFill>
                <a:latin typeface="Calibri" panose="020F0502020204030204" pitchFamily="34" charset="0"/>
              </a:rPr>
            </a:br>
            <a:r>
              <a:rPr lang="ru-RU" sz="2000" dirty="0">
                <a:solidFill>
                  <a:srgbClr val="002060"/>
                </a:solidFill>
                <a:latin typeface="Times New Roman" panose="02020603050405020304" pitchFamily="18" charset="0"/>
              </a:rPr>
              <a:t>Затем жестом приглашая детей приблизиться, произносит: «Собрались мы все в кружок! вертелись, как снежок».</a:t>
            </a:r>
            <a:r>
              <a:rPr lang="ru-RU" sz="1600" dirty="0">
                <a:solidFill>
                  <a:srgbClr val="002060"/>
                </a:solidFill>
                <a:latin typeface="Calibri" panose="020F0502020204030204" pitchFamily="34" charset="0"/>
              </a:rPr>
              <a:t/>
            </a:r>
            <a:br>
              <a:rPr lang="ru-RU" sz="1600" dirty="0">
                <a:solidFill>
                  <a:srgbClr val="002060"/>
                </a:solidFill>
                <a:latin typeface="Calibri" panose="020F0502020204030204" pitchFamily="34" charset="0"/>
              </a:rPr>
            </a:br>
            <a:r>
              <a:rPr lang="ru-RU" sz="2000" dirty="0">
                <a:solidFill>
                  <a:srgbClr val="002060"/>
                </a:solidFill>
                <a:latin typeface="Times New Roman" panose="02020603050405020304" pitchFamily="18" charset="0"/>
              </a:rPr>
              <a:t>Дети выполняют действия произвольно и в конце медленно приседают. Воспитатель произносит: «Подул холодный ветер. Как? В-в-в-в! </a:t>
            </a:r>
            <a:r>
              <a:rPr lang="ru-RU" sz="2000" i="1" dirty="0">
                <a:solidFill>
                  <a:srgbClr val="002060"/>
                </a:solidFill>
                <a:latin typeface="Times New Roman" panose="02020603050405020304" pitchFamily="18" charset="0"/>
              </a:rPr>
              <a:t>(«В-в-в!» </a:t>
            </a:r>
            <a:r>
              <a:rPr lang="ru-RU" sz="2000" dirty="0">
                <a:solidFill>
                  <a:srgbClr val="002060"/>
                </a:solidFill>
                <a:latin typeface="Times New Roman" panose="02020603050405020304" pitchFamily="18" charset="0"/>
              </a:rPr>
              <a:t>-</a:t>
            </a:r>
            <a:r>
              <a:rPr lang="ru-RU" sz="2000" i="1" dirty="0">
                <a:solidFill>
                  <a:srgbClr val="002060"/>
                </a:solidFill>
                <a:latin typeface="Times New Roman" panose="02020603050405020304" pitchFamily="18" charset="0"/>
              </a:rPr>
              <a:t>произносят дети.) </a:t>
            </a:r>
            <a:r>
              <a:rPr lang="ru-RU" sz="2000" dirty="0">
                <a:solidFill>
                  <a:srgbClr val="002060"/>
                </a:solidFill>
                <a:latin typeface="Times New Roman" panose="02020603050405020304" pitchFamily="18" charset="0"/>
              </a:rPr>
              <a:t>Разлетелись, разлетелись снежинки в разные стороны».</a:t>
            </a:r>
            <a:r>
              <a:rPr lang="ru-RU" sz="1600" dirty="0">
                <a:solidFill>
                  <a:srgbClr val="002060"/>
                </a:solidFill>
                <a:latin typeface="Calibri" panose="020F0502020204030204" pitchFamily="34" charset="0"/>
              </a:rPr>
              <a:t/>
            </a:r>
            <a:br>
              <a:rPr lang="ru-RU" sz="1600" dirty="0">
                <a:solidFill>
                  <a:srgbClr val="002060"/>
                </a:solidFill>
                <a:latin typeface="Calibri" panose="020F0502020204030204" pitchFamily="34" charset="0"/>
              </a:rPr>
            </a:br>
            <a:r>
              <a:rPr lang="ru-RU" sz="2000" dirty="0">
                <a:solidFill>
                  <a:srgbClr val="002060"/>
                </a:solidFill>
                <a:latin typeface="Times New Roman" panose="02020603050405020304" pitchFamily="18" charset="0"/>
              </a:rPr>
              <a:t>Дети разбегаются по площадке.</a:t>
            </a:r>
            <a:r>
              <a:rPr lang="ru-RU" sz="1600" dirty="0">
                <a:solidFill>
                  <a:srgbClr val="002060"/>
                </a:solidFill>
                <a:latin typeface="Calibri" panose="020F0502020204030204" pitchFamily="34" charset="0"/>
              </a:rPr>
              <a:t/>
            </a:r>
            <a:br>
              <a:rPr lang="ru-RU" sz="1600" dirty="0">
                <a:solidFill>
                  <a:srgbClr val="002060"/>
                </a:solidFill>
                <a:latin typeface="Calibri" panose="020F0502020204030204" pitchFamily="34" charset="0"/>
              </a:rPr>
            </a:br>
            <a:r>
              <a:rPr lang="ru-RU" sz="2000" dirty="0">
                <a:solidFill>
                  <a:srgbClr val="002060"/>
                </a:solidFill>
                <a:latin typeface="Times New Roman" panose="02020603050405020304" pitchFamily="18" charset="0"/>
              </a:rPr>
              <a:t>Игра по желанию детей повторяется 3-4 раза.</a:t>
            </a: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22195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4"/>
          <p:cNvSpPr>
            <a:spLocks noGrp="1"/>
          </p:cNvSpPr>
          <p:nvPr>
            <p:ph type="title"/>
          </p:nvPr>
        </p:nvSpPr>
        <p:spPr>
          <a:xfrm>
            <a:off x="319813" y="248739"/>
            <a:ext cx="11593512" cy="6230938"/>
          </a:xfrm>
        </p:spPr>
        <p:txBody>
          <a:bodyPr>
            <a:normAutofit fontScale="90000"/>
          </a:bodyPr>
          <a:lstStyle/>
          <a:p>
            <a:pPr>
              <a:lnSpc>
                <a:spcPct val="115000"/>
              </a:lnSpc>
              <a:spcAft>
                <a:spcPts val="0"/>
              </a:spcAft>
            </a:pPr>
            <a:r>
              <a:rPr lang="ru-RU" sz="18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hlinkClick r:id="rId2"/>
              </a:rPr>
              <a:t>Кошки-мышки </a:t>
            </a:r>
            <a:r>
              <a:rPr lang="ru-RU" sz="18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
            </a:r>
            <a:br>
              <a:rPr lang="ru-RU" sz="18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br>
            <a:r>
              <a:rPr lang="ru-RU" sz="1800" dirty="0">
                <a:latin typeface="Calibri" panose="020F0502020204030204" pitchFamily="34" charset="0"/>
                <a:ea typeface="Calibri" panose="020F0502020204030204" pitchFamily="34" charset="0"/>
                <a:cs typeface="Times New Roman" panose="02020603050405020304" pitchFamily="18" charset="0"/>
              </a:rPr>
              <a:t>Для игры выбираются два человека: один – «кошка», другой – «мышка». В некоторых случаях количество «кошек» и «мышек» бывает и больше. Это делается для того, чтобы оживить игру. </a:t>
            </a:r>
            <a:br>
              <a:rPr lang="ru-RU" sz="1800" dirty="0">
                <a:latin typeface="Calibri" panose="020F0502020204030204" pitchFamily="34" charset="0"/>
                <a:ea typeface="Calibri" panose="020F0502020204030204" pitchFamily="34" charset="0"/>
                <a:cs typeface="Times New Roman" panose="02020603050405020304" pitchFamily="18" charset="0"/>
              </a:rPr>
            </a:br>
            <a:r>
              <a:rPr lang="ru-RU" sz="1800" dirty="0">
                <a:latin typeface="Calibri" panose="020F0502020204030204" pitchFamily="34" charset="0"/>
                <a:ea typeface="Calibri" panose="020F0502020204030204" pitchFamily="34" charset="0"/>
                <a:cs typeface="Times New Roman" panose="02020603050405020304" pitchFamily="18" charset="0"/>
              </a:rPr>
              <a:t>Все остальные играющие встают в круг, взявшись за руки, и образуют «ворота». </a:t>
            </a:r>
            <a:br>
              <a:rPr lang="ru-RU" sz="1800" dirty="0">
                <a:latin typeface="Calibri" panose="020F0502020204030204" pitchFamily="34" charset="0"/>
                <a:ea typeface="Calibri" panose="020F0502020204030204" pitchFamily="34" charset="0"/>
                <a:cs typeface="Times New Roman" panose="02020603050405020304" pitchFamily="18" charset="0"/>
              </a:rPr>
            </a:br>
            <a:r>
              <a:rPr lang="ru-RU" sz="1800" dirty="0">
                <a:latin typeface="Calibri" panose="020F0502020204030204" pitchFamily="34" charset="0"/>
                <a:ea typeface="Calibri" panose="020F0502020204030204" pitchFamily="34" charset="0"/>
                <a:cs typeface="Times New Roman" panose="02020603050405020304" pitchFamily="18" charset="0"/>
              </a:rPr>
              <a:t>Задача «кошки» – догнать «мышку» (то есть дотронуться до нее рукой). При этом «мышка» и «кошка» могут бегать внутри круга и снаружи. </a:t>
            </a:r>
            <a:br>
              <a:rPr lang="ru-RU" sz="1800" dirty="0">
                <a:latin typeface="Calibri" panose="020F0502020204030204" pitchFamily="34" charset="0"/>
                <a:ea typeface="Calibri" panose="020F0502020204030204" pitchFamily="34" charset="0"/>
                <a:cs typeface="Times New Roman" panose="02020603050405020304" pitchFamily="18" charset="0"/>
              </a:rPr>
            </a:br>
            <a:r>
              <a:rPr lang="ru-RU" sz="1800" dirty="0">
                <a:latin typeface="Calibri" panose="020F0502020204030204" pitchFamily="34" charset="0"/>
                <a:ea typeface="Calibri" panose="020F0502020204030204" pitchFamily="34" charset="0"/>
                <a:cs typeface="Times New Roman" panose="02020603050405020304" pitchFamily="18" charset="0"/>
              </a:rPr>
              <a:t>Стоящие в кругу сочувствуют «мышке» и, чем могут, помогают ей. Например: пропустив через «ворота» «мышку» в круг, они могут закрыть их для «кошки». Или, если «мышка» выбегает из «дома», «кошку» можно там запереть, то есть опустить руки, закрыв все «ворота». </a:t>
            </a:r>
            <a:br>
              <a:rPr lang="ru-RU" sz="1800" dirty="0">
                <a:latin typeface="Calibri" panose="020F0502020204030204" pitchFamily="34" charset="0"/>
                <a:ea typeface="Calibri" panose="020F0502020204030204" pitchFamily="34" charset="0"/>
                <a:cs typeface="Times New Roman" panose="02020603050405020304" pitchFamily="18" charset="0"/>
              </a:rPr>
            </a:br>
            <a:r>
              <a:rPr lang="ru-RU" sz="1800" dirty="0">
                <a:latin typeface="Calibri" panose="020F0502020204030204" pitchFamily="34" charset="0"/>
                <a:ea typeface="Calibri" panose="020F0502020204030204" pitchFamily="34" charset="0"/>
                <a:cs typeface="Times New Roman" panose="02020603050405020304" pitchFamily="18" charset="0"/>
              </a:rPr>
              <a:t>Игра эта не проста, особенно для «кошки». Пусть «кошка» проявит и умение бегать, и свою хитрость, и сноровку. </a:t>
            </a:r>
            <a:br>
              <a:rPr lang="ru-RU" sz="1800" dirty="0">
                <a:latin typeface="Calibri" panose="020F0502020204030204" pitchFamily="34" charset="0"/>
                <a:ea typeface="Calibri" panose="020F0502020204030204" pitchFamily="34" charset="0"/>
                <a:cs typeface="Times New Roman" panose="02020603050405020304" pitchFamily="18" charset="0"/>
              </a:rPr>
            </a:br>
            <a:r>
              <a:rPr lang="ru-RU" sz="1800" dirty="0">
                <a:latin typeface="Calibri" panose="020F0502020204030204" pitchFamily="34" charset="0"/>
                <a:ea typeface="Calibri" panose="020F0502020204030204" pitchFamily="34" charset="0"/>
                <a:cs typeface="Times New Roman" panose="02020603050405020304" pitchFamily="18" charset="0"/>
              </a:rPr>
              <a:t>Когда «кошка» поймает «мышку», из числа играющих выбирается новая пара.</a:t>
            </a:r>
            <a:r>
              <a:rPr lang="ru-RU" sz="1400" dirty="0">
                <a:latin typeface="Calibri" panose="020F0502020204030204" pitchFamily="34" charset="0"/>
                <a:ea typeface="Calibri" panose="020F0502020204030204" pitchFamily="34" charset="0"/>
                <a:cs typeface="Times New Roman" panose="02020603050405020304" pitchFamily="18" charset="0"/>
              </a:rPr>
              <a:t/>
            </a:r>
            <a:br>
              <a:rPr lang="ru-RU" sz="1400" dirty="0">
                <a:latin typeface="Calibri" panose="020F0502020204030204" pitchFamily="34" charset="0"/>
                <a:ea typeface="Calibri" panose="020F0502020204030204" pitchFamily="34" charset="0"/>
                <a:cs typeface="Times New Roman" panose="02020603050405020304" pitchFamily="18" charset="0"/>
              </a:rPr>
            </a:br>
            <a:r>
              <a:rPr lang="ru-RU" sz="1800" b="1" dirty="0">
                <a:solidFill>
                  <a:srgbClr val="C00000"/>
                </a:solidFill>
                <a:latin typeface="Calibri" panose="020F0502020204030204" pitchFamily="34" charset="0"/>
                <a:ea typeface="Calibri" panose="020F0502020204030204" pitchFamily="34" charset="0"/>
                <a:cs typeface="Times New Roman" panose="02020603050405020304" pitchFamily="18" charset="0"/>
                <a:hlinkClick r:id="rId2"/>
              </a:rPr>
              <a:t>Тише едешь </a:t>
            </a:r>
            <a:r>
              <a:rPr lang="ru-RU" sz="18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
            </a:r>
            <a:br>
              <a:rPr lang="ru-RU" sz="18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br>
            <a:r>
              <a:rPr lang="ru-RU" sz="1800" dirty="0">
                <a:latin typeface="Calibri" panose="020F0502020204030204" pitchFamily="34" charset="0"/>
                <a:ea typeface="Calibri" panose="020F0502020204030204" pitchFamily="34" charset="0"/>
                <a:cs typeface="Times New Roman" panose="02020603050405020304" pitchFamily="18" charset="0"/>
              </a:rPr>
              <a:t>Водящий и играющие находятся по разные стороны двух линий, которые прочерчены на расстоянии 5–6 метров друг от друга. </a:t>
            </a:r>
            <a:br>
              <a:rPr lang="ru-RU" sz="1800" dirty="0">
                <a:latin typeface="Calibri" panose="020F0502020204030204" pitchFamily="34" charset="0"/>
                <a:ea typeface="Calibri" panose="020F0502020204030204" pitchFamily="34" charset="0"/>
                <a:cs typeface="Times New Roman" panose="02020603050405020304" pitchFamily="18" charset="0"/>
              </a:rPr>
            </a:br>
            <a:r>
              <a:rPr lang="ru-RU" sz="1800" dirty="0">
                <a:latin typeface="Calibri" panose="020F0502020204030204" pitchFamily="34" charset="0"/>
                <a:ea typeface="Calibri" panose="020F0502020204030204" pitchFamily="34" charset="0"/>
                <a:cs typeface="Times New Roman" panose="02020603050405020304" pitchFamily="18" charset="0"/>
              </a:rPr>
              <a:t>Задача играющих – как можно быстрее дойти до водящего и дотронуться до него. Тот, кто это сделал, становится водящим. </a:t>
            </a:r>
            <a:br>
              <a:rPr lang="ru-RU" sz="1800" dirty="0">
                <a:latin typeface="Calibri" panose="020F0502020204030204" pitchFamily="34" charset="0"/>
                <a:ea typeface="Calibri" panose="020F0502020204030204" pitchFamily="34" charset="0"/>
                <a:cs typeface="Times New Roman" panose="02020603050405020304" pitchFamily="18" charset="0"/>
              </a:rPr>
            </a:br>
            <a:r>
              <a:rPr lang="ru-RU" sz="1800" dirty="0">
                <a:latin typeface="Calibri" panose="020F0502020204030204" pitchFamily="34" charset="0"/>
                <a:ea typeface="Calibri" panose="020F0502020204030204" pitchFamily="34" charset="0"/>
                <a:cs typeface="Times New Roman" panose="02020603050405020304" pitchFamily="18" charset="0"/>
              </a:rPr>
              <a:t>Но дойти до водящего непросто. </a:t>
            </a:r>
            <a:br>
              <a:rPr lang="ru-RU" sz="1800" dirty="0">
                <a:latin typeface="Calibri" panose="020F0502020204030204" pitchFamily="34" charset="0"/>
                <a:ea typeface="Calibri" panose="020F0502020204030204" pitchFamily="34" charset="0"/>
                <a:cs typeface="Times New Roman" panose="02020603050405020304" pitchFamily="18" charset="0"/>
              </a:rPr>
            </a:br>
            <a:r>
              <a:rPr lang="ru-RU" sz="1800" dirty="0">
                <a:latin typeface="Calibri" panose="020F0502020204030204" pitchFamily="34" charset="0"/>
                <a:ea typeface="Calibri" panose="020F0502020204030204" pitchFamily="34" charset="0"/>
                <a:cs typeface="Times New Roman" panose="02020603050405020304" pitchFamily="18" charset="0"/>
              </a:rPr>
              <a:t>Играющие двигаются только под слова водящего: «Тише едешь, дальше будешь. Стоп!» На слово «стоп» все играющие замирают. </a:t>
            </a:r>
            <a:br>
              <a:rPr lang="ru-RU" sz="1800" dirty="0">
                <a:latin typeface="Calibri" panose="020F0502020204030204" pitchFamily="34" charset="0"/>
                <a:ea typeface="Calibri" panose="020F0502020204030204" pitchFamily="34" charset="0"/>
                <a:cs typeface="Times New Roman" panose="02020603050405020304" pitchFamily="18" charset="0"/>
              </a:rPr>
            </a:br>
            <a:r>
              <a:rPr lang="ru-RU" sz="1800" dirty="0">
                <a:latin typeface="Calibri" panose="020F0502020204030204" pitchFamily="34" charset="0"/>
                <a:ea typeface="Calibri" panose="020F0502020204030204" pitchFamily="34" charset="0"/>
                <a:cs typeface="Times New Roman" panose="02020603050405020304" pitchFamily="18" charset="0"/>
              </a:rPr>
              <a:t>Водящий, который стоял до этого спиной к играющим, поворачивается и смотрит. </a:t>
            </a:r>
            <a:br>
              <a:rPr lang="ru-RU" sz="1800" dirty="0">
                <a:latin typeface="Calibri" panose="020F0502020204030204" pitchFamily="34" charset="0"/>
                <a:ea typeface="Calibri" panose="020F0502020204030204" pitchFamily="34" charset="0"/>
                <a:cs typeface="Times New Roman" panose="02020603050405020304" pitchFamily="18" charset="0"/>
              </a:rPr>
            </a:br>
            <a:r>
              <a:rPr lang="ru-RU" sz="1800" dirty="0">
                <a:latin typeface="Calibri" panose="020F0502020204030204" pitchFamily="34" charset="0"/>
                <a:ea typeface="Calibri" panose="020F0502020204030204" pitchFamily="34" charset="0"/>
                <a:cs typeface="Times New Roman" panose="02020603050405020304" pitchFamily="18" charset="0"/>
              </a:rPr>
              <a:t>Если в этот момент кто-то из играющих пошевелится, а водящий это заметит, то этому игроку придется уходить назад, за черту. </a:t>
            </a:r>
            <a:br>
              <a:rPr lang="ru-RU" sz="1800" dirty="0">
                <a:latin typeface="Calibri" panose="020F0502020204030204" pitchFamily="34" charset="0"/>
                <a:ea typeface="Calibri" panose="020F0502020204030204" pitchFamily="34" charset="0"/>
                <a:cs typeface="Times New Roman" panose="02020603050405020304" pitchFamily="18" charset="0"/>
              </a:rPr>
            </a:br>
            <a:r>
              <a:rPr lang="ru-RU" sz="1800" dirty="0">
                <a:latin typeface="Calibri" panose="020F0502020204030204" pitchFamily="34" charset="0"/>
                <a:ea typeface="Calibri" panose="020F0502020204030204" pitchFamily="34" charset="0"/>
                <a:cs typeface="Times New Roman" panose="02020603050405020304" pitchFamily="18" charset="0"/>
              </a:rPr>
              <a:t>Водящий может смешить замерших ребят. Кто рассмеется, также возвращается за черту. А затем игра продолжается.</a:t>
            </a:r>
            <a:r>
              <a:rPr lang="ru-RU" sz="1000" dirty="0">
                <a:latin typeface="Calibri" panose="020F0502020204030204" pitchFamily="34" charset="0"/>
                <a:ea typeface="Calibri" panose="020F0502020204030204" pitchFamily="34" charset="0"/>
                <a:cs typeface="Times New Roman" panose="02020603050405020304" pitchFamily="18" charset="0"/>
              </a:rPr>
              <a:t/>
            </a:r>
            <a:br>
              <a:rPr lang="ru-RU" sz="1000" dirty="0">
                <a:latin typeface="Calibri" panose="020F0502020204030204" pitchFamily="34" charset="0"/>
                <a:ea typeface="Calibri" panose="020F0502020204030204" pitchFamily="34" charset="0"/>
                <a:cs typeface="Times New Roman" panose="02020603050405020304" pitchFamily="18" charset="0"/>
              </a:rPr>
            </a:br>
            <a:endParaRPr lang="ru-RU" sz="1100" dirty="0"/>
          </a:p>
        </p:txBody>
      </p:sp>
    </p:spTree>
    <p:extLst>
      <p:ext uri="{BB962C8B-B14F-4D97-AF65-F5344CB8AC3E}">
        <p14:creationId xmlns:p14="http://schemas.microsoft.com/office/powerpoint/2010/main" val="2891578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2697" y="222069"/>
            <a:ext cx="11403874" cy="5995851"/>
          </a:xfrm>
        </p:spPr>
        <p:txBody>
          <a:bodyPr>
            <a:normAutofit/>
          </a:bodyPr>
          <a:lstStyle/>
          <a:p>
            <a:r>
              <a:rPr lang="ru-RU" sz="2400" b="1" dirty="0">
                <a:solidFill>
                  <a:srgbClr val="C00000"/>
                </a:solidFill>
                <a:latin typeface="Times New Roman" panose="02020603050405020304" pitchFamily="18" charset="0"/>
                <a:cs typeface="Times New Roman" panose="02020603050405020304" pitchFamily="18" charset="0"/>
              </a:rPr>
              <a:t>Пол, нос, потолок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Эта игра также является хорошей проверкой внимательности. Она очень проста, ее правила легко объяснить.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Правой рукой покажите на пол и назовите: «Пол».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Затем покажите на нос (лучше будет, если вы его коснетесь), скажите: «Нос», а потом поднимите руку вверх и произнесите: «Потолок».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Делайте это не торопясь.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Пусть ребята показывают с вами, а называть будете вы.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Ваша цель запутать ребят. Скажите: «Нос», а сами покажите в это время на потолок. Ребята должны внимательно слушать и показывать правильно.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Хорошо, если вы весело прокомментируете происходящее: «Я вижу, у кого-то нос упал на пол и там лежит. Давайте поможем найти отвалившийся нос».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Игра может повторяться много раз с убыстрением темпа.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В конце игры можно торжественно пригласить на сцену обладателя «самого высокого в мире носа».</a:t>
            </a:r>
            <a:r>
              <a:rPr lang="ru-RU" sz="1600" dirty="0"/>
              <a:t/>
            </a:r>
            <a:br>
              <a:rPr lang="ru-RU" sz="1600" dirty="0"/>
            </a:br>
            <a:r>
              <a:rPr lang="ru-RU" sz="1600" dirty="0"/>
              <a:t> </a:t>
            </a:r>
            <a:br>
              <a:rPr lang="ru-RU" sz="1600" dirty="0"/>
            </a:br>
            <a:endParaRPr lang="ru-RU" sz="1600" dirty="0"/>
          </a:p>
        </p:txBody>
      </p:sp>
    </p:spTree>
    <p:extLst>
      <p:ext uri="{BB962C8B-B14F-4D97-AF65-F5344CB8AC3E}">
        <p14:creationId xmlns:p14="http://schemas.microsoft.com/office/powerpoint/2010/main" val="3599157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theme/theme1.xml><?xml version="1.0" encoding="utf-8"?>
<a:theme xmlns:a="http://schemas.openxmlformats.org/drawingml/2006/main" name="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ия1" id="{AD300A45-241B-484A-8AB7-E4E106A9140C}" vid="{035C38CC-2C83-46D0-869F-FABCD5E447C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AC5EAA778EFE4AB81F53BA0C48C9BB" ma:contentTypeVersion="" ma:contentTypeDescription="Create a new document." ma:contentTypeScope="" ma:versionID="84a7b908d236d3feec5cdc52fe85ba7c">
  <xsd:schema xmlns:xsd="http://www.w3.org/2001/XMLSchema" xmlns:xs="http://www.w3.org/2001/XMLSchema" xmlns:p="http://schemas.microsoft.com/office/2006/metadata/properties" xmlns:ns1="http://schemas.microsoft.com/sharepoint/v3" xmlns:ns2="6ee78bd2-4339-4042-adc0-bcc646419980" xmlns:ns3="2547570a-e5f4-4946-a4c3-82580e42479e" targetNamespace="http://schemas.microsoft.com/office/2006/metadata/properties" ma:root="true" ma:fieldsID="af74c33d54415a86935cc44ad597ec52" ns1:_="" ns2:_="" ns3:_="">
    <xsd:import namespace="http://schemas.microsoft.com/sharepoint/v3"/>
    <xsd:import namespace="6ee78bd2-4339-4042-adc0-bcc646419980"/>
    <xsd:import namespace="2547570a-e5f4-4946-a4c3-82580e42479e"/>
    <xsd:element name="properties">
      <xsd:complexType>
        <xsd:sequence>
          <xsd:element name="documentManagement">
            <xsd:complexType>
              <xsd:all>
                <xsd:element ref="ns2:SharedWithUsers" minOccurs="0"/>
                <xsd:element ref="ns2:SharingHintHash"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e78bd2-4339-4042-adc0-bcc6464199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7570a-e5f4-4946-a4c3-82580e42479e"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3FA65F-4361-4E04-8BDA-4F8256B2EBC3}">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40AAC4FE-6AA2-4812-A805-2E0A445923BA}">
  <ds:schemaRefs>
    <ds:schemaRef ds:uri="http://schemas.microsoft.com/sharepoint/v3/contenttype/forms"/>
  </ds:schemaRefs>
</ds:datastoreItem>
</file>

<file path=customXml/itemProps3.xml><?xml version="1.0" encoding="utf-8"?>
<ds:datastoreItem xmlns:ds="http://schemas.openxmlformats.org/officeDocument/2006/customXml" ds:itemID="{D7DA39ED-743A-42D6-9416-1284B80FBA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ee78bd2-4339-4042-adc0-bcc646419980"/>
    <ds:schemaRef ds:uri="2547570a-e5f4-4946-a4c3-82580e4247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Шаблон теста на тему Природа и мир вокруг нас с птичками</Template>
  <TotalTime>0</TotalTime>
  <Words>46</Words>
  <Application>Microsoft Office PowerPoint</Application>
  <PresentationFormat>Широкоэкранный</PresentationFormat>
  <Paragraphs>18</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Arial</vt:lpstr>
      <vt:lpstr>Calibri</vt:lpstr>
      <vt:lpstr>Segoe UI</vt:lpstr>
      <vt:lpstr>Segoe UI Light</vt:lpstr>
      <vt:lpstr>Times New Roman</vt:lpstr>
      <vt:lpstr>Тема1</vt:lpstr>
      <vt:lpstr>Картотека  «Русские народные игры для детей» </vt:lpstr>
      <vt:lpstr>  Игра: «Салки»     Сюжет игры очень прост: выбирается один водящий, который должен догнать и осалить разбежавшихся по площадке игроков. Игра «У медведя во бору»     Выбирается "медведь", который садится в стороне. Остальные, делая вид, что собирают грибы-ягоды и кладут их в лукошко, подходят к "медведю", напевая (приговаривая): У медведя во бору Грибы, ягоды беру. Медведь сидит, На нас глядит. Медведь не спит И на нас рычит! Лукошко опрокинулось (дети жестом показывают, как опрокинулось лукошко), Медведь за нами кинулся! Дети разбегаются, "медведь" их ловит. Первый пойманный становится "медведем".</vt:lpstr>
      <vt:lpstr>Игра «Гуси-лебеди»     Участники игры выбирают волка и хозяина, остальные – гуси-лебеди. На одной стороне площадки чертят дом, где живут хозяин и гуси, на другой – живет волк под горой. Хозяин выпускает гусей в поле погулять, зеленой травки пощипать. Гуси уходят от дома довольно далеко. Через некоторое время хозяин зовет гусей. Идет перекличка между хозяином и гусями: Гуси-гуси! Га-га-га. Есть хотите? Да, да, да. Гуси-лебеди! Домой! Серый волк под горой! Что он там делает? Рябчиков щиплет. Ну, бегите же домой! Гуси бегут в дом, волк пытается их поймать. Пойманные выходят из игры. Игра заканчивается, когда почти все гуси пойманы. Последний оставшийся гусь, самый ловкий и быстрый, становится волком. Правила игры. Гуси должны «лететь» по всей площадке. Волк может ловить их только после слов: «Ну, бегите же домой!» </vt:lpstr>
      <vt:lpstr>Презентация PowerPoint</vt:lpstr>
      <vt:lpstr>Игра: «Зайка беленький сидит и ушами шевелит… » Цель:- развивать у детей умение согласовывать движения со словами, -бегать, подпрыгивать на двух ногах; -игра способствует развитию речи. Зайка беленький сидит, Он ушами шевелит, Вот так, вот так Он ушами шевелит (Малыши поднимают руки к голове и шевелят ими как ушами.) Зайке холодно сидеть, Надо лапочки погреть. Хлоп, хлоп, хлоп, хлоп, Надо лапочки погреть.  (Дети на последних словах встают, начинают тереть и хлопать в ладошки, и по плечам, как будто греются.) Зайке холодно стоять, Надо зайке поскакать, . Скок, скок, скок, скок, Надо зайке поскакать. (На последних словах игроки начинают прыгать на одном месте.) Кто-то зайку испугал, Зайка прыг… и убежал. (Воспитатель хлопает в ладошки и ребята разбегаются) .</vt:lpstr>
      <vt:lpstr>Игра: «Угадай чей голосок» Цель: Развитие слухового внимания Один участник игры становится в круг и закрывает глаза. Дети идут по кругу, не держась за руки, и говорят: Мы собрались в ровный круг, Повернемся разом вдруг, И как скажем скок - скок - скок! - Угадай чей голосок? Слова "Скок - скок - скок!" произносит один ребенок по указанию воспитателя. Стоящий в центре должен узнать его. Тот, кого узнали, становится на место водящего.  Игра «Снег, снег  кружится…» (по стихотворению А. Барто) Цель: научить соотносить собственные действия с действиями участников игры. Ход игры Воспитатель напоминает детям, что снег легкий, он медленно падает на землю, кружится когда подует ветерок. Воспитатель, предлагает покружиться, произнося: «Снег, снег кружится, белая вся улица!» Затем жестом приглашая детей приблизиться, произносит: «Собрались мы все в кружок! вертелись, как снежок». Дети выполняют действия произвольно и в конце медленно приседают. Воспитатель произносит: «Подул холодный ветер. Как? В-в-в-в! («В-в-в!» -произносят дети.) Разлетелись, разлетелись снежинки в разные стороны». Дети разбегаются по площадке. Игра по желанию детей повторяется 3-4 раза.</vt:lpstr>
      <vt:lpstr>Кошки-мышки  Для игры выбираются два человека: один – «кошка», другой – «мышка». В некоторых случаях количество «кошек» и «мышек» бывает и больше. Это делается для того, чтобы оживить игру.  Все остальные играющие встают в круг, взявшись за руки, и образуют «ворота».  Задача «кошки» – догнать «мышку» (то есть дотронуться до нее рукой). При этом «мышка» и «кошка» могут бегать внутри круга и снаружи.  Стоящие в кругу сочувствуют «мышке» и, чем могут, помогают ей. Например: пропустив через «ворота» «мышку» в круг, они могут закрыть их для «кошки». Или, если «мышка» выбегает из «дома», «кошку» можно там запереть, то есть опустить руки, закрыв все «ворота».  Игра эта не проста, особенно для «кошки». Пусть «кошка» проявит и умение бегать, и свою хитрость, и сноровку.  Когда «кошка» поймает «мышку», из числа играющих выбирается новая пара. Тише едешь  Водящий и играющие находятся по разные стороны двух линий, которые прочерчены на расстоянии 5–6 метров друг от друга.  Задача играющих – как можно быстрее дойти до водящего и дотронуться до него. Тот, кто это сделал, становится водящим.  Но дойти до водящего непросто.  Играющие двигаются только под слова водящего: «Тише едешь, дальше будешь. Стоп!» На слово «стоп» все играющие замирают.  Водящий, который стоял до этого спиной к играющим, поворачивается и смотрит.  Если в этот момент кто-то из играющих пошевелится, а водящий это заметит, то этому игроку придется уходить назад, за черту.  Водящий может смешить замерших ребят. Кто рассмеется, также возвращается за черту. А затем игра продолжается. </vt:lpstr>
      <vt:lpstr>Пол, нос, потолок  Эта игра также является хорошей проверкой внимательности. Она очень проста, ее правила легко объяснить.  Правой рукой покажите на пол и назовите: «Пол».  Затем покажите на нос (лучше будет, если вы его коснетесь), скажите: «Нос», а потом поднимите руку вверх и произнесите: «Потолок».  Делайте это не торопясь.  Пусть ребята показывают с вами, а называть будете вы.  Ваша цель запутать ребят. Скажите: «Нос», а сами покажите в это время на потолок. Ребята должны внимательно слушать и показывать правильно.  Хорошо, если вы весело прокомментируете происходящее: «Я вижу, у кого-то нос упал на пол и там лежит. Давайте поможем найти отвалившийся нос».  Игра может повторяться много раз с убыстрением темпа.  В конце игры можно торжественно пригласить на сцену обладателя «самого высокого в мире носа».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2018-09-09T07:36:14Z</dcterms:created>
  <dcterms:modified xsi:type="dcterms:W3CDTF">2018-09-12T15:05:02Z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0x01010019AC5EAA778EFE4AB81F53BA0C48C9BB</vt:lpwstr>
  </property>
</Properties>
</file>