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9" r:id="rId5"/>
    <p:sldId id="261" r:id="rId6"/>
    <p:sldId id="262" r:id="rId7"/>
    <p:sldId id="258" r:id="rId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2" d="100"/>
          <a:sy n="72" d="100"/>
        </p:scale>
        <p:origin x="-1096" y="2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false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ctrTitle"/>
          </p:nvPr>
        </p:nvSpPr>
        <p:spPr>
          <a:xfrm>
            <a:off x="2402006" y="508214"/>
            <a:ext cx="6291618" cy="2603476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true"/>
          </p:cNvSpPr>
          <p:nvPr>
            <p:ph type="subTitle" idx="1"/>
          </p:nvPr>
        </p:nvSpPr>
        <p:spPr>
          <a:xfrm>
            <a:off x="2402006" y="3220872"/>
            <a:ext cx="6291618" cy="92804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true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93A86-AF32-4AE7-90BC-D3340F6E1C53}" type="datetimeFigureOut">
              <a:rPr lang="ru-RU"/>
            </a:fld>
            <a:endParaRPr lang="ru-RU"/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AEC3D-488E-40D7-BB23-645E1B72FC1D}" type="slidenum">
              <a:rPr lang="ru-RU"/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true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true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CDEF4-D3CF-42D3-BD37-59924D3F3F7F}" type="datetimeFigureOut">
              <a:rPr lang="ru-RU"/>
            </a:fld>
            <a:endParaRPr lang="ru-RU"/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496C4-DF04-48B2-83A7-7DFA680D9805}" type="slidenum">
              <a:rPr lang="ru-RU"/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true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true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true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5B478-54A2-4B41-8760-0D6913443710}" type="datetimeFigureOut">
              <a:rPr lang="ru-RU"/>
            </a:fld>
            <a:endParaRPr lang="ru-RU"/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CEB79-8A1F-476C-992A-E7C5D215F716}" type="slidenum">
              <a:rPr lang="ru-RU"/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true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767B4-E828-4592-AA5F-897BAE44330B}" type="datetimeFigureOut">
              <a:rPr lang="ru-RU"/>
            </a:fld>
            <a:endParaRPr lang="ru-RU"/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522F9-70AF-4A08-9534-686FF0222018}" type="slidenum">
              <a:rPr lang="ru-RU"/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false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501059" y="576263"/>
            <a:ext cx="6554834" cy="2726495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true"/>
          </p:cNvSpPr>
          <p:nvPr>
            <p:ph type="body" idx="1"/>
          </p:nvPr>
        </p:nvSpPr>
        <p:spPr>
          <a:xfrm>
            <a:off x="501059" y="3455988"/>
            <a:ext cx="6554834" cy="802113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Date Placeholder 3"/>
          <p:cNvSpPr>
            <a:spLocks noGrp="true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74A90-2829-4E21-80AC-2FEB708A6C26}" type="datetimeFigureOut">
              <a:rPr lang="ru-RU"/>
            </a:fld>
            <a:endParaRPr lang="ru-RU"/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12047-39CD-40D6-9AF0-148008C1322F}" type="slidenum">
              <a:rPr lang="ru-RU"/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true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true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true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78971-35C5-4636-A4ED-4545A23F4D82}" type="datetimeFigureOut">
              <a:rPr lang="ru-RU"/>
            </a:fld>
            <a:endParaRPr lang="ru-RU"/>
          </a:p>
        </p:txBody>
      </p:sp>
      <p:sp>
        <p:nvSpPr>
          <p:cNvPr id="6" name="Footer Placeholder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13E55-B3C3-4A2B-B85A-ECA20E872C3F}" type="slidenum">
              <a:rPr lang="ru-RU"/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true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Content Placeholder 3"/>
          <p:cNvSpPr>
            <a:spLocks noGrp="true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true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6" name="Content Placeholder 5"/>
          <p:cNvSpPr>
            <a:spLocks noGrp="true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true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C5A1C-E183-4073-B51E-38B26502B38A}" type="datetimeFigureOut">
              <a:rPr lang="ru-RU"/>
            </a:fld>
            <a:endParaRPr lang="ru-RU"/>
          </a:p>
        </p:txBody>
      </p:sp>
      <p:sp>
        <p:nvSpPr>
          <p:cNvPr id="8" name="Footer Placeholder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CD03B-D335-4E97-98BE-C29A183B5CF2}" type="slidenum">
              <a:rPr lang="ru-RU"/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true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282BA-667C-4847-BF4C-E700FB32015E}" type="datetimeFigureOut">
              <a:rPr lang="ru-RU"/>
            </a:fld>
            <a:endParaRPr lang="ru-RU"/>
          </a:p>
        </p:txBody>
      </p:sp>
      <p:sp>
        <p:nvSpPr>
          <p:cNvPr id="4" name="Footer Placeholder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4D115-2FB8-4D25-AD76-2D53406841B7}" type="slidenum">
              <a:rPr lang="ru-RU"/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true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188AF-F686-4965-A498-4AC8721A701D}" type="datetimeFigureOut">
              <a:rPr lang="ru-RU"/>
            </a:fld>
            <a:endParaRPr lang="ru-RU"/>
          </a:p>
        </p:txBody>
      </p:sp>
      <p:sp>
        <p:nvSpPr>
          <p:cNvPr id="3" name="Footer Placeholder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B016-76D2-49E5-A2B6-ED195896B155}" type="slidenum">
              <a:rPr lang="ru-RU"/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true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5" name="Date Placeholder 3"/>
          <p:cNvSpPr>
            <a:spLocks noGrp="true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5CD34-ABC5-481B-AD68-CC55DF72B019}" type="datetimeFigureOut">
              <a:rPr lang="ru-RU"/>
            </a:fld>
            <a:endParaRPr lang="ru-RU"/>
          </a:p>
        </p:txBody>
      </p:sp>
      <p:sp>
        <p:nvSpPr>
          <p:cNvPr id="6" name="Footer Placeholder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996D4-C875-448B-9470-8D2D3F3685C9}" type="slidenum">
              <a:rPr lang="ru-RU"/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true" noChangeAspect="true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true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5" name="Date Placeholder 3"/>
          <p:cNvSpPr>
            <a:spLocks noGrp="true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A553A-E3F1-4518-A77D-4F61FA199E02}" type="datetimeFigureOut">
              <a:rPr lang="ru-RU"/>
            </a:fld>
            <a:endParaRPr lang="ru-RU"/>
          </a:p>
        </p:txBody>
      </p:sp>
      <p:sp>
        <p:nvSpPr>
          <p:cNvPr id="6" name="Footer Placeholder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8EE17-FB90-45E8-8AED-F92C87EC7A6B}" type="slidenum">
              <a:rPr lang="ru-RU"/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3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false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true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unset" dir="t"/>
            </a:scene3d>
            <a:sp3d extrusionH="57150" contourW="12700" prstMaterial="matte">
              <a:bevelT w="38100" h="38100"/>
              <a:contourClr>
                <a:srgbClr val="FFFF00"/>
              </a:contourClr>
            </a:sp3d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27" name="Text Placeholder 2"/>
          <p:cNvSpPr>
            <a:spLocks noGrp="true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false" compatLnSpc="true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true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479E7F0-CBD1-46CC-A5CF-B3763FAAF31A}" type="datetimeFigureOut">
              <a:rPr lang="ru-RU"/>
            </a:fld>
            <a:endParaRPr lang="ru-RU"/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DD6CC4E-3DD3-4243-97B5-825BF500F3FB}" type="slidenum">
              <a:rPr lang="ru-RU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4000" b="1" kern="1200">
          <a:ln>
            <a:solidFill>
              <a:srgbClr val="FFFF00"/>
            </a:solidFill>
          </a:ln>
          <a:solidFill>
            <a:srgbClr val="B80000"/>
          </a:solidFill>
          <a:latin typeface="Intro" panose="02000000000000000000" pitchFamily="50" charset="0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B80000"/>
          </a:solidFill>
          <a:latin typeface="Intro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B80000"/>
          </a:solidFill>
          <a:latin typeface="Intro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B80000"/>
          </a:solidFill>
          <a:latin typeface="Intro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B80000"/>
          </a:solidFill>
          <a:latin typeface="Intro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B80000"/>
          </a:solidFill>
          <a:latin typeface="Intro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B80000"/>
          </a:solidFill>
          <a:latin typeface="Intro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B80000"/>
          </a:solidFill>
          <a:latin typeface="Intro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B80000"/>
          </a:solidFill>
          <a:latin typeface="Intro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Прямоугольник 4"/>
          <p:cNvSpPr>
            <a:spLocks noChangeArrowheads="true"/>
          </p:cNvSpPr>
          <p:nvPr/>
        </p:nvSpPr>
        <p:spPr bwMode="auto">
          <a:xfrm>
            <a:off x="2549525" y="2001838"/>
            <a:ext cx="6013450" cy="9540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7030A0"/>
                </a:solidFill>
                <a:latin typeface="Calibri" panose="020F0502020204030204" pitchFamily="34" charset="0"/>
              </a:rPr>
              <a:t>«Обучение дошкольников правилам дорожного движения»</a:t>
            </a:r>
            <a:endParaRPr lang="ru-RU" sz="2800" b="1">
              <a:solidFill>
                <a:srgbClr val="7030A0"/>
              </a:solidFill>
              <a:latin typeface="Calibri" panose="020F0502020204030204" pitchFamily="34" charset="0"/>
            </a:endParaRPr>
          </a:p>
        </p:txBody>
      </p:sp>
      <p:sp>
        <p:nvSpPr>
          <p:cNvPr id="13314" name="TextBox 1"/>
          <p:cNvSpPr txBox="true">
            <a:spLocks noChangeArrowheads="true"/>
          </p:cNvSpPr>
          <p:nvPr/>
        </p:nvSpPr>
        <p:spPr bwMode="auto">
          <a:xfrm>
            <a:off x="4149725" y="5556250"/>
            <a:ext cx="1468438" cy="369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ru-RU">
                <a:latin typeface="Calibri" panose="020F0502020204030204" pitchFamily="34" charset="0"/>
              </a:rPr>
              <a:t>2020 год</a:t>
            </a:r>
            <a:endParaRPr lang="ru-RU">
              <a:latin typeface="Calibri" panose="020F0502020204030204" pitchFamily="34" charset="0"/>
            </a:endParaRPr>
          </a:p>
        </p:txBody>
      </p:sp>
      <p:sp>
        <p:nvSpPr>
          <p:cNvPr id="13315" name="TextBox 2"/>
          <p:cNvSpPr txBox="true">
            <a:spLocks noChangeArrowheads="true"/>
          </p:cNvSpPr>
          <p:nvPr/>
        </p:nvSpPr>
        <p:spPr bwMode="auto">
          <a:xfrm>
            <a:off x="2681288" y="658813"/>
            <a:ext cx="6015037" cy="369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ru-RU">
                <a:latin typeface="Calibri" panose="020F0502020204030204" pitchFamily="34" charset="0"/>
              </a:rPr>
              <a:t>О важности ПДД для детей (информация для родителей)</a:t>
            </a:r>
            <a:endParaRPr lang="ru-RU">
              <a:latin typeface="Calibri" panose="020F0502020204030204" pitchFamily="34" charset="0"/>
            </a:endParaRPr>
          </a:p>
        </p:txBody>
      </p:sp>
      <p:sp>
        <p:nvSpPr>
          <p:cNvPr id="13317" name="Text Box 5"/>
          <p:cNvSpPr txBox="true">
            <a:spLocks noChangeArrowheads="true"/>
          </p:cNvSpPr>
          <p:nvPr/>
        </p:nvSpPr>
        <p:spPr bwMode="auto">
          <a:xfrm>
            <a:off x="914400" y="6016625"/>
            <a:ext cx="5448300" cy="366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ru-RU" b="1" dirty="0"/>
              <a:t>Составитель Воспитатель Ивашина А.В.</a:t>
            </a:r>
            <a:endParaRPr lang="ru-RU" b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Текст 4"/>
          <p:cNvSpPr>
            <a:spLocks noGrp="true"/>
          </p:cNvSpPr>
          <p:nvPr>
            <p:ph type="body" idx="1"/>
          </p:nvPr>
        </p:nvSpPr>
        <p:spPr>
          <a:xfrm>
            <a:off x="387350" y="360363"/>
            <a:ext cx="6554788" cy="4221162"/>
          </a:xfrm>
        </p:spPr>
        <p:txBody>
          <a:bodyPr/>
          <a:lstStyle/>
          <a:p>
            <a:r>
              <a:rPr lang="ru-RU" sz="1400" smtClean="0"/>
              <a:t>Самое ценное что есть у нас в жизни – это жизнь и здоровье наших детей. Часто, втягиваясь в круговорот повседневной жизни, мы забываем о том, сколько неожиданных опасностей подстерегает маленького человека на жизненном пути. Беспечность и равнодушие взрослых приводят к трагедии. А ведь человек может предотвратить беду, уберечь себя и своих близких от опасности, если будет владеть элементарными знаниями безопасности жизнедеятельности, в том числе и безопасности дорожного движения.</a:t>
            </a:r>
            <a:endParaRPr lang="ru-RU" sz="1400" smtClean="0"/>
          </a:p>
          <a:p>
            <a:r>
              <a:rPr lang="ru-RU" sz="1400" smtClean="0"/>
              <a:t>Проблема в том, что у детей дошкольного возраста отсутствует защитная психологическая реакция на дорожную обстановку, которая свойственна взрослым.</a:t>
            </a:r>
            <a:endParaRPr lang="ru-RU" sz="1400" smtClean="0"/>
          </a:p>
          <a:p>
            <a:r>
              <a:rPr lang="ru-RU" sz="1400" smtClean="0"/>
              <a:t>Проблема детского дорожно – транспортного травматизма с каждым годом становиться всё более значимой и актуальной. Несмотря на все усилия педагогов и родителей, число ДТП с участием детей дошкольного возраста, к глубокому сожалению, растёт.</a:t>
            </a:r>
            <a:endParaRPr lang="ru-RU" sz="1400" smtClean="0"/>
          </a:p>
          <a:p>
            <a:r>
              <a:rPr lang="ru-RU" sz="1400" smtClean="0"/>
              <a:t>А любопытство, желание постоянно открывать что-то новое, детская непосредственность – часто ставят их один на один перед реальными опасностями, и на улицах города тоже. Поэтому, просто необходимо учить детей правилам ДД, через активное участие самих детей во всех видах деятельности.</a:t>
            </a:r>
            <a:endParaRPr lang="ru-RU" sz="1400" smtClean="0"/>
          </a:p>
          <a:p>
            <a:endParaRPr lang="ru-RU" sz="140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Подзаголовок 2"/>
          <p:cNvSpPr>
            <a:spLocks noGrp="true"/>
          </p:cNvSpPr>
          <p:nvPr>
            <p:ph type="subTitle" idx="1"/>
          </p:nvPr>
        </p:nvSpPr>
        <p:spPr>
          <a:xfrm>
            <a:off x="2471738" y="460375"/>
            <a:ext cx="6242050" cy="1420813"/>
          </a:xfrm>
        </p:spPr>
        <p:txBody>
          <a:bodyPr/>
          <a:lstStyle/>
          <a:p>
            <a:r>
              <a:rPr lang="ru-RU" sz="1800" dirty="0" smtClean="0"/>
              <a:t>Поэтому, просто необходимо учить детей правилам ДД, через активное участие самих детей во всех видах деятельности.</a:t>
            </a:r>
            <a:endParaRPr lang="ru-RU" sz="1800" dirty="0" smtClean="0"/>
          </a:p>
          <a:p>
            <a:endParaRPr lang="ru-RU" dirty="0" smtClean="0"/>
          </a:p>
        </p:txBody>
      </p:sp>
      <p:pic>
        <p:nvPicPr>
          <p:cNvPr id="1026" name="Picture 2"/>
          <p:cNvPicPr>
            <a:picLocks noChangeAspect="true" noChangeArrowheads="true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820009" y="7060222"/>
            <a:ext cx="4229100" cy="317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true" noChangeArrowheads="true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41077" y="1237625"/>
            <a:ext cx="4035669" cy="3028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ctrTitle"/>
          </p:nvPr>
        </p:nvSpPr>
        <p:spPr>
          <a:xfrm>
            <a:off x="2402006" y="508214"/>
            <a:ext cx="6291618" cy="582032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/>
              <a:t>ПАМЯТКА ДЛЯ РОДИТЕЛЕЙ: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true"/>
          </p:cNvSpPr>
          <p:nvPr>
            <p:ph type="subTitle" idx="1"/>
          </p:nvPr>
        </p:nvSpPr>
        <p:spPr>
          <a:xfrm>
            <a:off x="2401888" y="1098550"/>
            <a:ext cx="6291262" cy="3570288"/>
          </a:xfrm>
        </p:spPr>
        <p:txBody>
          <a:bodyPr rtlCol="0">
            <a:normAutofit fontScale="250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4800" dirty="0"/>
              <a:t>1.Никогда в присутствии ребёнка не нарушайте ПРАВИЛА ДОРОЖНОГО ДВИЖЕНИЯ.</a:t>
            </a:r>
            <a:endParaRPr lang="ru-RU" sz="48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4800" dirty="0"/>
              <a:t>2.Напоминайте основные правила дорожного движения своим детям каждый день.</a:t>
            </a:r>
            <a:endParaRPr lang="ru-RU" sz="48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4800" dirty="0"/>
              <a:t>3.Учите ребёнка ориентироваться на дороге, быть осторожным и внимательным, никогда не перебегать дорогу перед идущим транспортом.</a:t>
            </a:r>
            <a:endParaRPr lang="ru-RU" sz="48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4800" dirty="0"/>
              <a:t>4.Учите дошкольника переходить проезжую часть только по пешеходному переходу и только шагом.</a:t>
            </a:r>
            <a:endParaRPr lang="ru-RU" sz="48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4800" dirty="0"/>
              <a:t>5.Не позволяйте ребёнку играть на дороге или вблизи проезжей части.</a:t>
            </a:r>
            <a:endParaRPr lang="ru-RU" sz="48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4800" dirty="0"/>
              <a:t>6.Не оставляйте ребёнка одного на дороге, остановке, около транспортных средств.</a:t>
            </a:r>
            <a:endParaRPr lang="ru-RU" sz="48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4800" dirty="0"/>
              <a:t>7.Учите ребёнка правильному выходу из автомобиля: за взрослым, на тротуар.</a:t>
            </a:r>
            <a:endParaRPr lang="ru-RU" sz="48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4800" dirty="0"/>
              <a:t>8.Пристёгивая ребёнка ремнём безопасности, объясняйте для чего это нужно.</a:t>
            </a:r>
            <a:endParaRPr lang="ru-RU" sz="48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4800" dirty="0"/>
              <a:t>9.Пешеходом быть – наука!</a:t>
            </a:r>
            <a:endParaRPr lang="ru-RU" sz="48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4800" dirty="0"/>
              <a:t>10.Улица требует к себе уважения и внимания.</a:t>
            </a:r>
            <a:endParaRPr lang="ru-RU" sz="48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4800" dirty="0"/>
              <a:t>11.Катание детей на велосипеде, самокате, коньках, санках – только под наблюдением </a:t>
            </a:r>
            <a:endParaRPr lang="ru-RU" sz="48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4800" dirty="0"/>
              <a:t>взрослых.</a:t>
            </a:r>
            <a:endParaRPr lang="ru-RU" sz="48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true"/>
          </p:cNvSpPr>
          <p:nvPr>
            <p:ph type="subTitle" idx="1"/>
          </p:nvPr>
        </p:nvSpPr>
        <p:spPr>
          <a:xfrm>
            <a:off x="2401888" y="561975"/>
            <a:ext cx="6291262" cy="3797300"/>
          </a:xfrm>
        </p:spPr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12.Если вы видите ситуацию, в которой другие люди нарушают правила дорожного движения – остановите их!</a:t>
            </a:r>
            <a:endParaRPr lang="ru-RU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13.Учите детей наблюдательности за транспортом на улице!</a:t>
            </a:r>
            <a:endParaRPr lang="ru-RU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14.На остановке крепко держите ребёнка за руку, чтобы он не выбежал на проезжую часть.</a:t>
            </a:r>
            <a:endParaRPr lang="ru-RU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15. Из автомобиля или машины выходите первыми.</a:t>
            </a:r>
            <a:endParaRPr lang="ru-RU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16.Объясняйте детям, что пешеходам разрешается ходить только по тротуару.</a:t>
            </a:r>
            <a:endParaRPr lang="ru-RU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17.Родители должны знать порядок и правила перевозки детей в машинах, автомобилях, на санках, велосипедах, в колясках в разное время года и при различной погоде.</a:t>
            </a:r>
            <a:endParaRPr lang="ru-RU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18.Родители должны хорошо знать место расположения детского сада и чётко ориентироваться в обстановке.</a:t>
            </a:r>
            <a:endParaRPr lang="ru-RU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19.Подход к детскому дошкольному учреждению выбирать с безопасной стороны.</a:t>
            </a:r>
            <a:endParaRPr lang="ru-RU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20.Дома и по дороге( куда бы не шли ) должны проводить беседы с детьми по правилам ДД.</a:t>
            </a:r>
            <a:endParaRPr lang="ru-RU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21.Читать детям литературу, загадывать загадки, прорисовывать ситуации с транспортом, рассматривать картинки и иллюстрации.</a:t>
            </a:r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true"/>
          </p:cNvSpPr>
          <p:nvPr>
            <p:ph type="title"/>
          </p:nvPr>
        </p:nvSpPr>
        <p:spPr>
          <a:xfrm rot="20308486">
            <a:off x="663819" y="2528034"/>
            <a:ext cx="7886700" cy="132556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ветофор2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true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false"/>
        </a:gradFill>
        <a:gradFill rotWithShape="true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false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true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false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светофор2</Template>
  <TotalTime>0</TotalTime>
  <Words>3187</Words>
  <Application>WPS Presentation</Application>
  <PresentationFormat>Экран (4:3)</PresentationFormat>
  <Paragraphs>46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7" baseType="lpstr">
      <vt:lpstr>Arial</vt:lpstr>
      <vt:lpstr>SimSun</vt:lpstr>
      <vt:lpstr>Wingdings</vt:lpstr>
      <vt:lpstr>Intro</vt:lpstr>
      <vt:lpstr>Pagul</vt:lpstr>
      <vt:lpstr>Intro</vt:lpstr>
      <vt:lpstr>Gubbi</vt:lpstr>
      <vt:lpstr>Calibri</vt:lpstr>
      <vt:lpstr>微软雅黑</vt:lpstr>
      <vt:lpstr>Arial Unicode MS</vt:lpstr>
      <vt:lpstr>светофор2</vt:lpstr>
      <vt:lpstr>PowerPoint 演示文稿</vt:lpstr>
      <vt:lpstr>PowerPoint 演示文稿</vt:lpstr>
      <vt:lpstr>PowerPoint 演示文稿</vt:lpstr>
      <vt:lpstr>ПАМЯТКА ДЛЯ РОДИТЕЛЕЙ:</vt:lpstr>
      <vt:lpstr>PowerPoint 演示文稿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светофор</dc:title>
  <dc:creator>Марина</dc:creator>
  <cp:lastModifiedBy>vadim</cp:lastModifiedBy>
  <cp:revision>12</cp:revision>
  <dcterms:created xsi:type="dcterms:W3CDTF">2020-10-06T10:05:19Z</dcterms:created>
  <dcterms:modified xsi:type="dcterms:W3CDTF">2020-10-06T10:05:19Z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1049-11.1.0.9662</vt:lpwstr>
  </property>
</Properties>
</file>