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32"/>
  </p:notesMasterIdLst>
  <p:handoutMasterIdLst>
    <p:handoutMasterId r:id="rId33"/>
  </p:handoutMasterIdLst>
  <p:sldIdLst>
    <p:sldId id="256" r:id="rId7"/>
    <p:sldId id="257" r:id="rId8"/>
    <p:sldId id="314" r:id="rId9"/>
    <p:sldId id="258" r:id="rId10"/>
    <p:sldId id="260" r:id="rId11"/>
    <p:sldId id="280" r:id="rId12"/>
    <p:sldId id="282" r:id="rId13"/>
    <p:sldId id="296" r:id="rId14"/>
    <p:sldId id="295" r:id="rId15"/>
    <p:sldId id="286" r:id="rId16"/>
    <p:sldId id="291" r:id="rId17"/>
    <p:sldId id="283" r:id="rId18"/>
    <p:sldId id="285" r:id="rId19"/>
    <p:sldId id="284" r:id="rId20"/>
    <p:sldId id="299" r:id="rId21"/>
    <p:sldId id="287" r:id="rId22"/>
    <p:sldId id="288" r:id="rId23"/>
    <p:sldId id="297" r:id="rId24"/>
    <p:sldId id="290" r:id="rId25"/>
    <p:sldId id="298" r:id="rId26"/>
    <p:sldId id="293" r:id="rId27"/>
    <p:sldId id="292" r:id="rId28"/>
    <p:sldId id="294" r:id="rId29"/>
    <p:sldId id="289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jpeg"/><Relationship Id="rId7" Type="http://schemas.openxmlformats.org/officeDocument/2006/relationships/image" Target="../media/image48.png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4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true"/>
          <p:nvPr/>
        </p:nvSpPr>
        <p:spPr>
          <a:xfrm>
            <a:off x="827584" y="1700808"/>
            <a:ext cx="79208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теме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познавательной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детей 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поисково-исследовательской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еятельности»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true"/>
          <p:nvPr/>
        </p:nvSpPr>
        <p:spPr>
          <a:xfrm>
            <a:off x="5724128" y="3639801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  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А.Н.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097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400" b="1" dirty="0"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ребенка - детский сад №28 </a:t>
            </a:r>
            <a:r>
              <a:rPr lang="ru-RU" sz="1400" b="1" dirty="0"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Огонек</a:t>
            </a:r>
            <a:r>
              <a:rPr lang="ru-RU" sz="1400" b="1" dirty="0"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Роман\Desktop\2015 2016\logo9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86186"/>
            <a:ext cx="432048" cy="3703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479715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2020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деятельность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«Юные исследователи»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539552" y="4869161"/>
            <a:ext cx="2880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«Угадай по запаху»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Окна\Desktop\лаборотория фото\IMG-20180404-WA001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903539"/>
            <a:ext cx="1571737" cy="2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839750"/>
            <a:ext cx="1658454" cy="2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1962807"/>
            <a:ext cx="1885819" cy="335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501317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умеют наши глазки»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6096" y="501317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84784"/>
            <a:ext cx="1944216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628800"/>
            <a:ext cx="4212468" cy="23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436510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Э</a:t>
            </a:r>
            <a:r>
              <a:rPr lang="ru-RU" sz="2400" b="1" dirty="0" smtClean="0">
                <a:solidFill>
                  <a:prstClr val="black"/>
                </a:solidFill>
              </a:rPr>
              <a:t>кспериментирование «Цветные льдинки»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2909782" y="76470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true"/>
          <p:nvPr/>
        </p:nvSpPr>
        <p:spPr>
          <a:xfrm>
            <a:off x="827584" y="45091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a typeface="Calibri" panose="020F0502020204030204"/>
                <a:cs typeface="Times New Roman" panose="02020603050405020304"/>
              </a:rPr>
              <a:t>Опыт «Сильная </a:t>
            </a:r>
            <a:r>
              <a:rPr lang="ru-RU" sz="2400" dirty="0">
                <a:ea typeface="Calibri" panose="020F0502020204030204"/>
                <a:cs typeface="Times New Roman" panose="02020603050405020304"/>
              </a:rPr>
              <a:t>бумага»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287924"/>
            <a:ext cx="2448272" cy="32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196752"/>
            <a:ext cx="2437313" cy="32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16016" y="473995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cs typeface="Times New Roman" panose="02020603050405020304"/>
              </a:rPr>
              <a:t>Как перенести горох с помощью бумаги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20696"/>
            <a:ext cx="1958862" cy="26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912" y="2191011"/>
            <a:ext cx="2626743" cy="19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652" y="991548"/>
            <a:ext cx="1979501" cy="3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7" y="4581128"/>
            <a:ext cx="2304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4444"/>
                </a:solidFill>
                <a:latin typeface="Gubbi" panose="00000400000000000000" charset="0"/>
              </a:rPr>
              <a:t>Узнали чем </a:t>
            </a:r>
            <a:r>
              <a:rPr lang="ru-RU" b="1" dirty="0">
                <a:solidFill>
                  <a:srgbClr val="444444"/>
                </a:solidFill>
                <a:latin typeface="Gubbi" panose="00000400000000000000" charset="0"/>
              </a:rPr>
              <a:t>пахнет вода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422108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4444"/>
                </a:solidFill>
                <a:latin typeface="Gubbi" panose="00000400000000000000" charset="0"/>
              </a:rPr>
              <a:t>Вода не имеет вкуса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904295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444444"/>
                </a:solidFill>
                <a:latin typeface="Gubbi" panose="00000400000000000000" charset="0"/>
              </a:rPr>
              <a:t>Опыт «Волшебные чернила»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208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354691"/>
            <a:ext cx="2294101" cy="30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08520" y="620688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эксперимент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 в землю закопаем»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7832" y="1154362"/>
            <a:ext cx="7234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 уровень разложения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отходов(пластик и бумага).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месяца дети были очень удивлены тем, что пластик пролежал в земле и не изменился, бумага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исчезла, разложилась.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323247"/>
            <a:ext cx="2304256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12" y="3560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«Вырастим кристалл»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899592" y="1215917"/>
            <a:ext cx="7848872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изучение «мира кристаллов» и способов их выращивания в домашних условиях.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совместно с родителями были выращены кристаллы из соли, сахара и лимонной кислоты.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2904087"/>
            <a:ext cx="1508615" cy="26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Окна\Desktop\опыты фото кристалл\IMG-20200405-WA000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689720"/>
            <a:ext cx="1656184" cy="3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Окна\Desktop\опыты фото кристалл\IMG-20200405-WA000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534" y="4245078"/>
            <a:ext cx="2272931" cy="16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Окна\Desktop\опыты фото кристалл\IMG-20200502-WA0001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960" y="2420888"/>
            <a:ext cx="2132077" cy="15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65" y="1585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95430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экспериментирования с дошкольниками: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16832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свободно от обязательности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строго регламентировать продолжительность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строго придерживаться заранее намеченного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работать, не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разговаривая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право ребенка на ошибку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чрезмерно увлекаться фиксированием результатов в поисковой деятельности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экспериментов нужно учитывать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индивидуальные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этапа анализа результатов и формирование выводов.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1403649" y="620688"/>
            <a:ext cx="68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«Сохраним бумагу»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611560" y="2336106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 </a:t>
            </a: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дошкольников о лесе, как взаимосвязанной системе живых организмов; о значимости и влияния леса в природе и жизни человека;</a:t>
            </a:r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технологией производства бумаги на целлюлозно-бумажном комбинате.</a:t>
            </a:r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опробовали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методов изготовления бумаги в условиях детского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сада;</a:t>
            </a:r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собирать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с последующей сдачей в макулатуру  для вторичной переработки бумаги</a:t>
            </a:r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Окна\Desktop\Папка мамы\фото  проекта бумага\IMG_20191113_154857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03093" y="2568750"/>
            <a:ext cx="2304366" cy="17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кна\Desktop\Папка мамы\фото  проекта бумага\IMG_20191113_152633.jpg"/>
          <p:cNvPicPr>
            <a:picLocks noChangeAspect="true" noChangeArrowheads="true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3906345" y="2528888"/>
            <a:ext cx="2400299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114390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экологической культуры, экономного, бережного отношения к изделиям из бумаги у детей дошкольного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true" noChangeArrowheads="true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61630" y="4725144"/>
            <a:ext cx="2075204" cy="15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«Пластик в нашей жизни»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827584" y="1340768"/>
            <a:ext cx="496855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создать условия для формирования у детей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понятия </a:t>
            </a:r>
            <a:r>
              <a:rPr lang="ru-RU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 возможности вторичного использования бытовых предметов из пластика как одном из источников ресурсосбережения.</a:t>
            </a:r>
            <a:endParaRPr lang="ru-RU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Окна\Desktop\лаборотория фото\2020-02-05 15-40-41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64" y="1555633"/>
            <a:ext cx="2196244" cy="16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на\Desktop\лаборотория фото\2020-02-10 10-55-48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5017" y="3421320"/>
            <a:ext cx="1898462" cy="14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sun9-5.userapi.com/c858532/v858532524/8b844/XEZx48j_Z34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4941168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2996953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/>
              <a:buChar char="•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/>
              </a:rPr>
              <a:t> 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расширили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представления  о  пластике как искусственном материале, о его свойствах и качествах, о его пользе и вреде для организма человека и окружающей среды;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/>
              <a:buChar char="•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овладели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некоторыми навыками вторичного использования пластиковой тары;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/>
              <a:buChar char="•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раздельного сбора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700331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«Мороженое: делаем сами»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96953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познакомились с процессом приготовления и изготовили мороженое дома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разное мороженое».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/>
              <a:buChar char="•"/>
            </a:pP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7"/>
            <a:ext cx="4320480" cy="210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 Развитие познавательного интереса и расширение кругозора посредством узнавания, поиска новой информации о мороженом, а также путем экспериментирования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671270"/>
            <a:ext cx="1695706" cy="169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700331"/>
            <a:ext cx="14041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4151627"/>
            <a:ext cx="3168352" cy="224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D:\работа огонек\2016-17\фото 16-17 работа\IMG_20170118_131049_HDR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0566" y="4474281"/>
            <a:ext cx="2194737" cy="1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1835696" y="67764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«Вырастим мандариновое дерево»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3"/>
            <a:ext cx="49685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Цель проекта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выяснить   экспериментальным путем что вырастет из косточки мандарина.</a:t>
            </a:r>
            <a:endParaRPr lang="ru-RU" sz="1400" dirty="0"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7" name="Рисунок 6" descr="C:\Users\Кальций\Desktop\IMG_20160928_1114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744961"/>
            <a:ext cx="2569592" cy="183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Кальций\Desktop\IMG-20171022-WA00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662" y="2564904"/>
            <a:ext cx="1224137" cy="19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Кальций\Desktop\YVLIjBT2gP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8802" y="1773834"/>
            <a:ext cx="1363478" cy="197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альций\Desktop\IMG-20171022-WA00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8802" y="4293096"/>
            <a:ext cx="1571860" cy="18578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797152"/>
            <a:ext cx="487561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Результат проекта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вырастили комнатные растения семейства цитрусовых в детском саду и забрали домой после выпускного.</a:t>
            </a:r>
            <a:endParaRPr lang="ru-RU" sz="1400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true"/>
          <p:nvPr/>
        </p:nvSpPr>
        <p:spPr>
          <a:xfrm>
            <a:off x="3851920" y="1772816"/>
            <a:ext cx="4248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«Люди, научившиеся наблюдениям и опытам, приобретают способность сами ставить вопросы и получать на них ответы, оказываясь на более высоком умственном и нравственном уровне в сравнении с теми, кто такой школы не прошёл…»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Тимирязев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628800"/>
            <a:ext cx="2196243" cy="292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899592" y="83671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«Удивительный мир камней»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5"/>
            <a:ext cx="46085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проекта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создание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условий в совместной и самостоятельной деятельности педагога и воспитанников в развитии познавательных и исследовательских способностей детей, формирование логического мышления детей.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861049"/>
            <a:ext cx="4104456" cy="195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Результат проекта: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повысилась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познавательная активность 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детей.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Они узнали о свойствах камней, их особенностях, значение и применение человеком, о полезных ископаемых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России.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Оформление в детском саду Музея Камня.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7410" name="Picture 2" descr="IMG_025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821" y="1434278"/>
            <a:ext cx="2923579" cy="21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IMG_0277 - копия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1" y="3707866"/>
            <a:ext cx="3071319" cy="21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1835696" y="67764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занятия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«Занимательные опыты на кухне»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42370"/>
            <a:ext cx="338437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Цель: 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продолжить цикл занятий по экспериментированию, вызвать у детей 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желание самим провести несложный опыт, 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показать, что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сидя дома на самоизоляции, 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можно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проводить опыты 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самыми обычными предметами, которые окружают нас в повседневной жизни.</a:t>
            </a:r>
            <a:endParaRPr lang="ru-RU" sz="1600" dirty="0"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3314" name="Picture 2" descr="C:\Users\Окна\Desktop\опыты фото кристалл\IMG-20200410-WA0002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07960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12" y="3560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«Вырастим кристалл»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899592" y="1215917"/>
            <a:ext cx="7848872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изучение «мира кристаллов» и способов их выращивания в домашних условиях.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совместно с родителями были выращены кристаллы из соли, сахара и лимонной кислоты.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2904087"/>
            <a:ext cx="1508615" cy="26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Окна\Desktop\опыты фото кристалл\IMG-20200405-WA000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689720"/>
            <a:ext cx="1656184" cy="3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Окна\Desktop\опыты фото кристалл\IMG-20200405-WA000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534" y="4245078"/>
            <a:ext cx="2272931" cy="16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Окна\Desktop\опыты фото кристалл\IMG-20200502-WA0001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960" y="2420888"/>
            <a:ext cx="2132077" cy="15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954306"/>
            <a:ext cx="48062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Наблюдение на улице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298" name="Picture 10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9007" y="1918448"/>
            <a:ext cx="2980009" cy="223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D:\работа огонек\2016-17\фото 16-17 работа\IMG_20161020_111922.jpg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0012" y="1967704"/>
            <a:ext cx="2968266" cy="22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/>
          <p:cNvPicPr>
            <a:picLocks noChangeAspect="true" noChangeArrowheads="true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640" y="4525071"/>
            <a:ext cx="2434745" cy="18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true" noChangeArrowheads="true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62219" y="4326600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1835696" y="6776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836712"/>
            <a:ext cx="7128792" cy="278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C00000"/>
                </a:solidFill>
                <a:ea typeface="Calibri" panose="020F0502020204030204"/>
                <a:cs typeface="Times New Roman" panose="02020603050405020304"/>
              </a:rPr>
              <a:t>Работа с родителями:</a:t>
            </a:r>
            <a:endParaRPr lang="ru-RU" sz="3600" dirty="0" smtClean="0">
              <a:solidFill>
                <a:srgbClr val="C00000"/>
              </a:solidFill>
              <a:ea typeface="Calibri" panose="020F0502020204030204"/>
              <a:cs typeface="Times New Roman" panose="02020603050405020304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a typeface="Calibri" panose="020F0502020204030204"/>
                <a:cs typeface="Times New Roman" panose="02020603050405020304"/>
              </a:rPr>
              <a:t>Консультация «Развитие познавательной активности у детей»</a:t>
            </a:r>
            <a:endParaRPr lang="ru-RU" sz="1600" dirty="0" smtClean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a typeface="Calibri" panose="020F0502020204030204"/>
                <a:cs typeface="Times New Roman" panose="02020603050405020304"/>
              </a:rPr>
              <a:t>Помощь в оснащении мини-лаборатории</a:t>
            </a:r>
            <a:endParaRPr lang="ru-RU" sz="1600" dirty="0" smtClean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a typeface="Calibri" panose="020F0502020204030204"/>
                <a:cs typeface="Times New Roman" panose="02020603050405020304"/>
              </a:rPr>
              <a:t>Участие родителей в проектах</a:t>
            </a:r>
            <a:endParaRPr lang="ru-RU" sz="1600" dirty="0" smtClean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a typeface="Calibri" panose="020F0502020204030204"/>
                <a:cs typeface="Times New Roman" panose="02020603050405020304"/>
              </a:rPr>
              <a:t>Выпуск трилистника «Забавные опыты и эксперименты»</a:t>
            </a:r>
            <a:endParaRPr lang="ru-RU" sz="1600" dirty="0" smtClean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825" y="3547871"/>
            <a:ext cx="3456384" cy="244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547871"/>
            <a:ext cx="3643352" cy="25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0" y="2226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683568" y="4766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143908"/>
            <a:ext cx="42484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системной работы дети научились: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Выполнять ряд последовательных действий в соответствии с планом.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Высказывать предположения об ожидаемом результате, делать выводы.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Анализировать, выявлять существенные признаки веществ, материалов, предметов, особенности их взаимодействия.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Повысился познавательный интерес.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данный момент дети самостоятельно могут проводить элементарные опыты и эксперименты.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12776"/>
            <a:ext cx="2880320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331640" y="1232756"/>
            <a:ext cx="6768752" cy="43924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true"/>
          <p:nvPr/>
        </p:nvSpPr>
        <p:spPr>
          <a:xfrm>
            <a:off x="640715" y="692785"/>
            <a:ext cx="787971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законе РФ «Об образовании» указывается на то, чтобы каждый ребёнок вырос не только сознательным членом общества, не только здоровым и крепким человеком, но и инициативным, думающим, способным на творческий подход к любому делу. Учитывая тенденцию модернизации дошкольного образования, приоритетным направлением в деятельности ДОУ является  активизация познавательных интересов и формирование навыков исследовательской деятельности детей дошкольного возраста.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примерной основной общеобразовательной программе дошкольного образования «От рождения до школы», уделяется недостаточно внимания проблеме активизация познавательных интересов и формирование навыков исследовательской деятельности детей дошкольного возраста. В связи с этим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необходимость разработки и апробации системы педагогических условий, направленных на развитие познавательной активности детей через поисково-исследовательскую деятельность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обогащает память ребенка, активизирует мыслительные процессы, стимулирует развитие речи, становится стимулом личностного развития дошкольника.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683568" y="764704"/>
            <a:ext cx="77768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у детей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активной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условия, необходимые для того, чтобы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«шагнуть» за пределы уже усвоенного окружения и начать интересоваться «всем на свете».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потребности познания окружающего у детей и развивать наблюдательность и любознательность.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 о предметном и природном  мире.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умение устанавливать простейшие закономерности в объектах и природных явлениях.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творческие, исследовательские, конструктивные способности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процессы в ходе элементарного экспериментирования.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интерес к интеллектуальной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true"/>
          <p:nvPr/>
        </p:nvSpPr>
        <p:spPr>
          <a:xfrm>
            <a:off x="683568" y="692696"/>
            <a:ext cx="7668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теме</a:t>
            </a: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организацию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поисково-исследовательской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7" descr="Рисунок2.jp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907704" y="2323911"/>
            <a:ext cx="5400600" cy="382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4290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F1311"/>
                </a:solidFill>
                <a:latin typeface="Verdana" panose="020B0604030504040204" pitchFamily="34" charset="0"/>
              </a:rPr>
              <a:t>Сотрудничество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F1311"/>
                </a:solidFill>
                <a:latin typeface="Verdana" panose="020B0604030504040204" pitchFamily="34" charset="0"/>
              </a:rPr>
              <a:t> с семьёй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7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F1311"/>
                </a:solidFill>
                <a:latin typeface="Verdana" panose="020B0604030504040204" pitchFamily="34" charset="0"/>
              </a:rPr>
              <a:t>Создание 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F1311"/>
                </a:solidFill>
                <a:latin typeface="Verdana" panose="020B0604030504040204" pitchFamily="34" charset="0"/>
              </a:rPr>
              <a:t>предметно-развивающей среды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60263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F1311"/>
                </a:solidFill>
                <a:latin typeface="Verdana" panose="020B0604030504040204" pitchFamily="34" charset="0"/>
              </a:rPr>
              <a:t>Кружок 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F1311"/>
                </a:solidFill>
                <a:latin typeface="Verdana" panose="020B0604030504040204" pitchFamily="34" charset="0"/>
              </a:rPr>
              <a:t>«Исследуем и познаем»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58112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F1311"/>
                </a:solidFill>
                <a:latin typeface="Verdana" panose="020B0604030504040204" pitchFamily="34" charset="0"/>
              </a:rPr>
              <a:t>Наблюдения 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F1311"/>
                </a:solidFill>
                <a:latin typeface="Verdana" panose="020B0604030504040204" pitchFamily="34" charset="0"/>
              </a:rPr>
              <a:t>в природе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01317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F1311"/>
                </a:solidFill>
                <a:latin typeface="Verdana" panose="020B0604030504040204" pitchFamily="34" charset="0"/>
              </a:rPr>
              <a:t>Занятия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38250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F1311"/>
                </a:solidFill>
                <a:latin typeface="Verdana" panose="020B0604030504040204" pitchFamily="34" charset="0"/>
              </a:rPr>
              <a:t>Проекты</a:t>
            </a:r>
            <a:endParaRPr lang="ru-RU" altLang="ru-RU" dirty="0">
              <a:solidFill>
                <a:srgbClr val="2F131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1547663" y="692696"/>
            <a:ext cx="669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 – </a:t>
            </a:r>
            <a:r>
              <a:rPr lang="ru-RU" alt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лаборатория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2857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sz="1600" b="1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первичных естественнонаучных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наблюдательности, любознательности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мыслительных  операций (анализ,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сравнение, обобщение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классификация, наблюдение);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комплексно обследовать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36912"/>
            <a:ext cx="6984776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оборудование лаборатории:</a:t>
            </a:r>
            <a:endParaRPr lang="ru-RU" altLang="ru-RU" sz="1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– «помощники»: лабораторная посуда, весы, объекты живой и неживой природы, ёмкости для игр с водой разного объёма и формы;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материал: камешки, глина, песок, ракушки, птичьи перья, спил и листья деревьев, мох, семена и т.д.;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утилизированный материал: проволока, кусочки кожи, меха, ткани, пробки;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бумаги;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красители: гуашь, акварельные краски;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материалы: пипетки, колбы, мерные ложки, резиновые груши, шприцы (без игл);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материалы: зеркала, воздушные шары, масло, мука, соль, сахар, цветные и прозрачные стёкла, сито, свечи</a:t>
            </a:r>
            <a:r>
              <a:rPr lang="ru-RU" altLang="ru-RU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0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 flipH="true">
            <a:off x="1855820" y="66739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лаборатория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true"/>
          <p:nvPr/>
        </p:nvSpPr>
        <p:spPr>
          <a:xfrm>
            <a:off x="1159607" y="545573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true"/>
          <p:nvPr/>
        </p:nvSpPr>
        <p:spPr>
          <a:xfrm>
            <a:off x="5220072" y="5459601"/>
            <a:ext cx="2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65" y="3726784"/>
            <a:ext cx="3222718" cy="241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Окна\Desktop\лаборотория фото\IMG_20200527_13095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068" y="3860615"/>
            <a:ext cx="2688150" cy="2016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true" flipV="true">
            <a:off x="1179101" y="1101027"/>
            <a:ext cx="2312779" cy="271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1061402"/>
            <a:ext cx="3553843" cy="266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51884" y="-91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 flipH="true">
            <a:off x="1855820" y="667395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 дидактические игры, альбомы, энциклопедии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true"/>
          <p:nvPr/>
        </p:nvSpPr>
        <p:spPr>
          <a:xfrm>
            <a:off x="1159607" y="545573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true"/>
          <p:nvPr/>
        </p:nvSpPr>
        <p:spPr>
          <a:xfrm>
            <a:off x="5220072" y="5459601"/>
            <a:ext cx="2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Окна\Desktop\лаборотория фото\IMG_20200527_115246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29309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Окна\Desktop\лаборотория фото\IMG_20200527_115538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203" y="169528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695286"/>
            <a:ext cx="2112060" cy="281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0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 flipH="true">
            <a:off x="1619672" y="836713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занятия  - экспериментирования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true"/>
          <p:nvPr/>
        </p:nvSpPr>
        <p:spPr>
          <a:xfrm>
            <a:off x="1159607" y="545573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true"/>
          <p:nvPr/>
        </p:nvSpPr>
        <p:spPr>
          <a:xfrm>
            <a:off x="5220072" y="5459601"/>
            <a:ext cx="2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40"/>
            <a:ext cx="71388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20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исследовательской задачи в виде того или иного варианта проблемной ситуации.</a:t>
            </a:r>
            <a:endParaRPr lang="ru-RU" altLang="ru-RU" sz="2000" kern="0" dirty="0">
              <a:solidFill>
                <a:srgbClr val="2F1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20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правил безопасности жизнедеятельности в ходе осуществления экспериментирования.</a:t>
            </a:r>
            <a:endParaRPr lang="ru-RU" altLang="ru-RU" sz="2000" kern="0" dirty="0">
              <a:solidFill>
                <a:srgbClr val="2F1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20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Уточнение плана исследования.</a:t>
            </a:r>
            <a:endParaRPr lang="ru-RU" altLang="ru-RU" sz="2000" kern="0" dirty="0">
              <a:solidFill>
                <a:srgbClr val="2F1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20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оборудования, самостоятельное его размещение детьми в зоне исследования.</a:t>
            </a:r>
            <a:endParaRPr lang="ru-RU" altLang="ru-RU" sz="2000" kern="0" dirty="0">
              <a:solidFill>
                <a:srgbClr val="2F1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20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на подгруппы, выбор ведущих, помогающих организовать сверстников, комментирующих ход и результаты совместной деятельности детей в группах.</a:t>
            </a:r>
            <a:endParaRPr lang="ru-RU" altLang="ru-RU" sz="2000" kern="0" dirty="0">
              <a:solidFill>
                <a:srgbClr val="2F1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20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полученных детьми результатов экспериментирования.</a:t>
            </a:r>
            <a:endParaRPr lang="ru-RU" altLang="ru-RU" sz="2000" kern="0" dirty="0">
              <a:solidFill>
                <a:srgbClr val="2F1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8681</Words>
  <Application>WPS Presentation</Application>
  <PresentationFormat>Экран (4:3)</PresentationFormat>
  <Paragraphs>203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Calibri</vt:lpstr>
      <vt:lpstr>Verdana</vt:lpstr>
      <vt:lpstr>Calibri</vt:lpstr>
      <vt:lpstr>Times New Roman</vt:lpstr>
      <vt:lpstr>Palatino</vt:lpstr>
      <vt:lpstr>Gubbi</vt:lpstr>
      <vt:lpstr>Arial</vt:lpstr>
      <vt:lpstr>微软雅黑</vt:lpstr>
      <vt:lpstr>Arial Unicode MS</vt:lpstr>
      <vt:lpstr>Palatino</vt:lpstr>
      <vt:lpstr>Droid Sans Fallback</vt:lpstr>
      <vt:lpstr>Тема Office</vt:lpstr>
      <vt:lpstr>1_Тема Office</vt:lpstr>
      <vt:lpstr>2_Тема Office</vt:lpstr>
      <vt:lpstr>3_Тема Office</vt:lpstr>
      <vt:lpstr>4_Тема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Acer5</dc:creator>
  <cp:lastModifiedBy>vadim</cp:lastModifiedBy>
  <cp:revision>65</cp:revision>
  <dcterms:created xsi:type="dcterms:W3CDTF">2020-08-07T05:02:06Z</dcterms:created>
  <dcterms:modified xsi:type="dcterms:W3CDTF">2020-08-07T05:02:06Z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