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9" r:id="rId4"/>
    <p:sldId id="263" r:id="rId5"/>
    <p:sldId id="269" r:id="rId6"/>
    <p:sldId id="260" r:id="rId7"/>
    <p:sldId id="268" r:id="rId8"/>
    <p:sldId id="274" r:id="rId9"/>
    <p:sldId id="270" r:id="rId10"/>
    <p:sldId id="275" r:id="rId11"/>
    <p:sldId id="278" r:id="rId12"/>
    <p:sldId id="277" r:id="rId13"/>
    <p:sldId id="276" r:id="rId14"/>
    <p:sldId id="279" r:id="rId15"/>
    <p:sldId id="257" r:id="rId16"/>
    <p:sldId id="280" r:id="rId17"/>
    <p:sldId id="283" r:id="rId18"/>
    <p:sldId id="259" r:id="rId19"/>
    <p:sldId id="265" r:id="rId20"/>
    <p:sldId id="264" r:id="rId21"/>
    <p:sldId id="288" r:id="rId22"/>
    <p:sldId id="287" r:id="rId23"/>
    <p:sldId id="258" r:id="rId24"/>
    <p:sldId id="284" r:id="rId25"/>
    <p:sldId id="285" r:id="rId26"/>
    <p:sldId id="286" r:id="rId27"/>
    <p:sldId id="282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BC"/>
    <a:srgbClr val="B5EF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551" y="6715148"/>
            <a:ext cx="2857552" cy="6810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Picture 4" descr="D:\Анна Грачева\Новая папка\DSCF9234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290"/>
            <a:ext cx="3786214" cy="2143140"/>
          </a:xfrm>
          <a:prstGeom prst="rect">
            <a:avLst/>
          </a:prstGeom>
          <a:noFill/>
        </p:spPr>
      </p:pic>
      <p:pic>
        <p:nvPicPr>
          <p:cNvPr id="2054" name="Picture 6" descr="D:\Анна Грачева\Новая папка\DSCF929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42852"/>
            <a:ext cx="3837727" cy="2286016"/>
          </a:xfrm>
          <a:prstGeom prst="rect">
            <a:avLst/>
          </a:prstGeom>
          <a:noFill/>
        </p:spPr>
      </p:pic>
      <p:pic>
        <p:nvPicPr>
          <p:cNvPr id="2056" name="Picture 8" descr="D:\Анна Грачева\Новая папка\DSCF9297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429132"/>
            <a:ext cx="3405670" cy="2357454"/>
          </a:xfrm>
          <a:prstGeom prst="rect">
            <a:avLst/>
          </a:prstGeom>
          <a:noFill/>
        </p:spPr>
      </p:pic>
      <p:pic>
        <p:nvPicPr>
          <p:cNvPr id="2057" name="Picture 9" descr="D:\Анна Грачева\Новая папка\DSCF9243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357695"/>
            <a:ext cx="3571900" cy="2372200"/>
          </a:xfrm>
          <a:prstGeom prst="rect">
            <a:avLst/>
          </a:prstGeom>
          <a:noFill/>
        </p:spPr>
      </p:pic>
      <p:pic>
        <p:nvPicPr>
          <p:cNvPr id="19" name="Picture 5" descr="D:\Анна Грачева\Новая папка\DSCF9288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205146"/>
            <a:ext cx="4374104" cy="272405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 userDrawn="1"/>
        </p:nvSpPr>
        <p:spPr>
          <a:xfrm>
            <a:off x="357158" y="2786060"/>
            <a:ext cx="2286016" cy="123915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Дом, в          котором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15206" y="3000373"/>
            <a:ext cx="1928794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  живу 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249" y="275659"/>
            <a:ext cx="6666503" cy="836414"/>
          </a:xfrm>
        </p:spPr>
        <p:txBody>
          <a:bodyPr/>
          <a:lstStyle>
            <a:lvl1pPr>
              <a:defRPr sz="36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143249" y="1480584"/>
            <a:ext cx="6666503" cy="4516068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97362" indent="0">
              <a:buNone/>
              <a:defRPr/>
            </a:lvl2pPr>
            <a:lvl3pPr marL="97362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FFCC"/>
            </a:gs>
            <a:gs pos="50000">
              <a:srgbClr val="B5EFFB"/>
            </a:gs>
            <a:gs pos="100000">
              <a:srgbClr val="9BFFB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844824"/>
            <a:ext cx="4822304" cy="28803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Опыт использования проектного метода в нравственно-патриотическом воспитании дошкольников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воспитателя Грачевой А.Н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805264"/>
            <a:ext cx="2736304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Бердск 2015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0649"/>
            <a:ext cx="57606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</a:t>
            </a:r>
            <a:r>
              <a:rPr lang="ru-RU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№28 </a:t>
            </a:r>
            <a:r>
              <a:rPr lang="ru-RU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Огонек</a:t>
            </a:r>
            <a:r>
              <a:rPr lang="ru-RU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88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Роман\Desktop\2015 2016\разноцветная неделя\фото разн нед\20151014090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808312" cy="2106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4546848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Дерево держится корнями, а человек - семьей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маме\7 группа\DSCF97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539760" cy="2401980"/>
          </a:xfrm>
          <a:prstGeom prst="rect">
            <a:avLst/>
          </a:prstGeom>
          <a:noFill/>
        </p:spPr>
      </p:pic>
      <p:pic>
        <p:nvPicPr>
          <p:cNvPr id="8" name="Picture 2" descr="D:\маме\7 группа\DSCF97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136871" cy="2160240"/>
          </a:xfrm>
          <a:prstGeom prst="rect">
            <a:avLst/>
          </a:prstGeom>
          <a:noFill/>
        </p:spPr>
      </p:pic>
      <p:pic>
        <p:nvPicPr>
          <p:cNvPr id="5" name="Picture 3" descr="D:\маме\7 группа\DSCF97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229026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170080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дружной семье и в холод тепло.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«Древо моей семьи»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(подготовительная группа)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> укрепление связи поколений в семье, сплочение членов семьи.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Срок проведения: 3 месяца</a:t>
            </a:r>
          </a:p>
          <a:p>
            <a:r>
              <a:rPr lang="ru-RU" b="1" dirty="0" smtClean="0"/>
              <a:t>Тип проекта</a:t>
            </a:r>
            <a:r>
              <a:rPr lang="ru-RU" dirty="0" smtClean="0"/>
              <a:t>: образовательный, исследовательский, творческий.</a:t>
            </a:r>
          </a:p>
          <a:p>
            <a:r>
              <a:rPr lang="ru-RU" b="1" dirty="0" smtClean="0"/>
              <a:t>Итог</a:t>
            </a:r>
            <a:r>
              <a:rPr lang="ru-RU" dirty="0" smtClean="0"/>
              <a:t>: презентация детьми «Древа семьи» - развлечение «Семейный вечерок»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ман\Desktop\древо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3165" cy="6787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оман\Desktop\д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58631" cy="642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«Моя родословная»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7 гр\Моя родословная\DSCF5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332289" cy="24118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 Развить творческие и коммуникативные  способности ребенка, привить навыки коммуникативного общения, активировать навыки  эмоционального общения с членами семьи.</a:t>
            </a:r>
          </a:p>
          <a:p>
            <a:endParaRPr lang="ru-RU" dirty="0" smtClean="0"/>
          </a:p>
          <a:p>
            <a:r>
              <a:rPr lang="ru-RU" b="1" dirty="0" smtClean="0"/>
              <a:t>Доминирующая деятельность</a:t>
            </a:r>
            <a:r>
              <a:rPr lang="ru-RU" dirty="0" smtClean="0"/>
              <a:t> в проекте: исследовательская, поисковая, творческая.</a:t>
            </a:r>
          </a:p>
          <a:p>
            <a:endParaRPr lang="ru-RU" dirty="0" smtClean="0"/>
          </a:p>
          <a:p>
            <a:r>
              <a:rPr lang="ru-RU" b="1" dirty="0" smtClean="0"/>
              <a:t>Срок реализации</a:t>
            </a:r>
            <a:r>
              <a:rPr lang="ru-RU" dirty="0" smtClean="0"/>
              <a:t>: 3 месяца</a:t>
            </a:r>
          </a:p>
          <a:p>
            <a:endParaRPr lang="ru-RU" dirty="0" smtClean="0"/>
          </a:p>
          <a:p>
            <a:r>
              <a:rPr lang="ru-RU" b="1" dirty="0" smtClean="0"/>
              <a:t>Итог</a:t>
            </a:r>
            <a:r>
              <a:rPr lang="ru-RU" dirty="0" smtClean="0"/>
              <a:t>: развлечение «Моя родословная»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28392" cy="2571012"/>
          </a:xfrm>
          <a:prstGeom prst="rect">
            <a:avLst/>
          </a:prstGeom>
          <a:noFill/>
          <a:ln w="31750">
            <a:solidFill>
              <a:srgbClr val="2DA424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528392" cy="2646028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4" name="Picture 2" descr="F:\7 гр\Моя родословная\DSCF50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923928" cy="2207210"/>
          </a:xfrm>
          <a:prstGeom prst="rect">
            <a:avLst/>
          </a:prstGeom>
          <a:noFill/>
        </p:spPr>
      </p:pic>
      <p:pic>
        <p:nvPicPr>
          <p:cNvPr id="3075" name="Picture 3" descr="F:\7 гр\Моя родословная\DSCF50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214716" cy="2217157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3143250" cy="2329433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032448" cy="252028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29050" cy="2552700"/>
          </a:xfrm>
          <a:prstGeom prst="rect">
            <a:avLst/>
          </a:prstGeom>
          <a:noFill/>
          <a:ln w="31750">
            <a:solidFill>
              <a:srgbClr val="2DA424"/>
            </a:solidFill>
            <a:miter lim="800000"/>
            <a:headEnd/>
            <a:tailEnd/>
          </a:ln>
        </p:spPr>
      </p:pic>
      <p:pic>
        <p:nvPicPr>
          <p:cNvPr id="5124" name="Picture 4" descr="F:\7 гр\Моя родословная\DSC_06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636404" cy="2424269"/>
          </a:xfrm>
          <a:prstGeom prst="rect">
            <a:avLst/>
          </a:prstGeom>
          <a:noFill/>
        </p:spPr>
      </p:pic>
      <p:pic>
        <p:nvPicPr>
          <p:cNvPr id="11" name="Picture 3" descr="F:\7 гр\Моя родословная\DSC_06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603145" cy="2376264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2880320" cy="2588518"/>
          </a:xfrm>
          <a:prstGeom prst="rect">
            <a:avLst/>
          </a:prstGeom>
          <a:noFill/>
          <a:ln w="31750">
            <a:solidFill>
              <a:srgbClr val="2DA42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904656" cy="1656184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ru-RU" sz="2800" b="1" dirty="0" smtClean="0">
                <a:solidFill>
                  <a:srgbClr val="0070C0"/>
                </a:solidFill>
              </a:rPr>
              <a:t>        Работа с родителями: большой консультативный блок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</a:t>
            </a:r>
            <a:r>
              <a:rPr lang="ru-RU" sz="2800" dirty="0" smtClean="0">
                <a:solidFill>
                  <a:srgbClr val="0070C0"/>
                </a:solidFill>
              </a:rPr>
              <a:t>устные консультации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- наглядная информация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- издание памяток, буклетов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8280920" cy="4176464"/>
          </a:xfrm>
        </p:spPr>
        <p:txBody>
          <a:bodyPr numCol="3">
            <a:normAutofit fontScale="25000" lnSpcReduction="20000"/>
          </a:bodyPr>
          <a:lstStyle/>
          <a:p>
            <a:r>
              <a:rPr lang="ru-RU" b="1" dirty="0" smtClean="0"/>
              <a:t>План работы над проектом</a:t>
            </a:r>
            <a:endParaRPr lang="ru-RU" dirty="0" smtClean="0"/>
          </a:p>
          <a:p>
            <a:pPr lvl="0"/>
            <a:r>
              <a:rPr lang="ru-RU" dirty="0" smtClean="0"/>
              <a:t>Знакомство с темой.</a:t>
            </a:r>
          </a:p>
          <a:p>
            <a:pPr lvl="0"/>
            <a:r>
              <a:rPr lang="ru-RU" dirty="0" smtClean="0"/>
              <a:t>Формулировка основополагающих вопросов и проблем</a:t>
            </a:r>
          </a:p>
          <a:p>
            <a:pPr lvl="0"/>
            <a:r>
              <a:rPr lang="ru-RU" dirty="0" smtClean="0"/>
              <a:t>Выбор темы</a:t>
            </a:r>
          </a:p>
          <a:p>
            <a:pPr lvl="0"/>
            <a:r>
              <a:rPr lang="ru-RU" dirty="0" smtClean="0"/>
              <a:t>Поиск и сбор информации</a:t>
            </a:r>
          </a:p>
          <a:p>
            <a:pPr lvl="0"/>
            <a:r>
              <a:rPr lang="ru-RU" dirty="0" smtClean="0"/>
              <a:t>Обсуждение результатов поиска</a:t>
            </a:r>
          </a:p>
          <a:p>
            <a:pPr lvl="0"/>
            <a:r>
              <a:rPr lang="ru-RU" dirty="0" smtClean="0"/>
              <a:t>Оформление результата исследования</a:t>
            </a:r>
          </a:p>
          <a:p>
            <a:pPr lvl="0"/>
            <a:r>
              <a:rPr lang="ru-RU" dirty="0" smtClean="0"/>
              <a:t>Презентация своей работы.</a:t>
            </a:r>
          </a:p>
          <a:p>
            <a:r>
              <a:rPr lang="ru-RU" b="1" i="1" dirty="0" smtClean="0"/>
              <a:t>Основополагающий вопрос</a:t>
            </a:r>
            <a:endParaRPr lang="ru-RU" dirty="0" smtClean="0"/>
          </a:p>
          <a:p>
            <a:pPr lvl="0"/>
            <a:r>
              <a:rPr lang="ru-RU" dirty="0" smtClean="0"/>
              <a:t>Оставлю ли я след на земле?</a:t>
            </a:r>
          </a:p>
          <a:p>
            <a:r>
              <a:rPr lang="ru-RU" b="1" i="1" dirty="0" smtClean="0"/>
              <a:t>Проблемные вопросы</a:t>
            </a:r>
            <a:endParaRPr lang="ru-RU" dirty="0" smtClean="0"/>
          </a:p>
          <a:p>
            <a:pPr lvl="0"/>
            <a:r>
              <a:rPr lang="ru-RU" dirty="0" smtClean="0"/>
              <a:t>Как появилась моя семья?</a:t>
            </a:r>
          </a:p>
          <a:p>
            <a:pPr lvl="0"/>
            <a:r>
              <a:rPr lang="ru-RU" dirty="0" smtClean="0"/>
              <a:t> Кто я?</a:t>
            </a:r>
          </a:p>
          <a:p>
            <a:pPr lvl="0"/>
            <a:r>
              <a:rPr lang="ru-RU" dirty="0" smtClean="0"/>
              <a:t>Кто были мои предки?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Что нужно уметь и знать, чтобы достичь целей:</a:t>
            </a:r>
            <a:endParaRPr lang="ru-RU" dirty="0" smtClean="0"/>
          </a:p>
          <a:p>
            <a:pPr lvl="0"/>
            <a:r>
              <a:rPr lang="ru-RU" dirty="0" smtClean="0"/>
              <a:t> Способы составления родословной</a:t>
            </a:r>
          </a:p>
          <a:p>
            <a:pPr lvl="0"/>
            <a:r>
              <a:rPr lang="ru-RU" dirty="0" smtClean="0"/>
              <a:t> Знать своих предков</a:t>
            </a:r>
          </a:p>
          <a:p>
            <a:pPr lvl="0"/>
            <a:r>
              <a:rPr lang="ru-RU" dirty="0" smtClean="0"/>
              <a:t> Знать основные понятия:  родословная, род, поколение</a:t>
            </a:r>
          </a:p>
          <a:p>
            <a:r>
              <a:rPr lang="ru-RU" dirty="0" smtClean="0"/>
              <a:t>4.   Рисовать и оформлять родословную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Метод проекта относится к технологиям 21 века, предусматривающий умение адаптироваться в  стремительно изменяющемся мире постиндустриального общества.  Педагогическая ценность проекта определяется следующим:</a:t>
            </a:r>
          </a:p>
          <a:p>
            <a:r>
              <a:rPr lang="ru-RU" dirty="0" smtClean="0"/>
              <a:t>  - возможностью осуществления силами данного ребёнка и родителя;</a:t>
            </a:r>
          </a:p>
          <a:p>
            <a:r>
              <a:rPr lang="ru-RU" dirty="0" smtClean="0"/>
              <a:t>-  содержанием в нем новых проблем, которые могут послужить основой для нового проекта;</a:t>
            </a:r>
          </a:p>
          <a:p>
            <a:r>
              <a:rPr lang="ru-RU" dirty="0" smtClean="0"/>
              <a:t>-  заинтересованностью детей и родителей в работе.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настоящее время процесс обучения все больше связан с деятельным подходом и освоением детьми новых знаний. Одним из видов такого подхода является проектная деятельность, которая опирается на государственные стандарты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Памятка для родителей </a:t>
            </a:r>
            <a:endParaRPr lang="ru-RU" dirty="0" smtClean="0"/>
          </a:p>
          <a:p>
            <a:r>
              <a:rPr lang="ru-RU" dirty="0" smtClean="0"/>
              <a:t>1. Много ли Вы знаете о своих предках (по рассказам родных и близких)? Если мало, то почему?</a:t>
            </a:r>
          </a:p>
          <a:p>
            <a:r>
              <a:rPr lang="ru-RU" dirty="0" smtClean="0"/>
              <a:t>2. Знаете ли Вы о происхождении Вашей фамилии?</a:t>
            </a:r>
          </a:p>
          <a:p>
            <a:r>
              <a:rPr lang="ru-RU" dirty="0" smtClean="0"/>
              <a:t>3. Связаны ли Вы с дальними родственниками? Много ли их у Вас?</a:t>
            </a:r>
          </a:p>
          <a:p>
            <a:r>
              <a:rPr lang="ru-RU" dirty="0" smtClean="0"/>
              <a:t>4. Известны ли Вам яркие факты из истории рода, семьи (интересные, смешные, любопытные)? </a:t>
            </a:r>
          </a:p>
          <a:p>
            <a:r>
              <a:rPr lang="ru-RU" dirty="0" smtClean="0"/>
              <a:t>5. Были ли (есть ли) в Вашем роду особо добрые, отзывчивые, милосердные люди?</a:t>
            </a:r>
          </a:p>
          <a:p>
            <a:r>
              <a:rPr lang="ru-RU" dirty="0" smtClean="0"/>
              <a:t>6. О чем больше любят вспоминать и рассказывать бабушка, дедушка, родители и другие родственники?</a:t>
            </a:r>
          </a:p>
          <a:p>
            <a:r>
              <a:rPr lang="ru-RU" dirty="0" smtClean="0"/>
              <a:t>7. Есть ли семейные рассказы о детях, о Вашем детстве (со слов старших)?</a:t>
            </a:r>
          </a:p>
          <a:p>
            <a:r>
              <a:rPr lang="ru-RU" dirty="0" smtClean="0"/>
              <a:t>8. Есть ли в истории Вашего рода (семьи) закономерности, повторяющиеся события?</a:t>
            </a:r>
          </a:p>
          <a:p>
            <a:r>
              <a:rPr lang="ru-RU" dirty="0" smtClean="0"/>
              <a:t>9. Передаются ли в Вашем роду по наследству личные качества, способности, интересы, профессиональные склонности?</a:t>
            </a:r>
          </a:p>
          <a:p>
            <a:r>
              <a:rPr lang="ru-RU" dirty="0" smtClean="0"/>
              <a:t>10. Хотели бы Вы воспитать своего ребенка похожим на кого-то из родственников? </a:t>
            </a:r>
          </a:p>
          <a:p>
            <a:r>
              <a:rPr lang="ru-RU" dirty="0" smtClean="0"/>
              <a:t>11. Знаете ли Вы, как познакомились (поженились) бабушки и дедушки, родители, другие родственники?</a:t>
            </a:r>
          </a:p>
          <a:p>
            <a:r>
              <a:rPr lang="ru-RU" dirty="0" smtClean="0"/>
              <a:t>12. Сохранились ли интересные воспоминания, связанные с рождением детей?</a:t>
            </a:r>
          </a:p>
          <a:p>
            <a:r>
              <a:rPr lang="ru-RU" dirty="0" smtClean="0"/>
              <a:t>13. Существовала (существует) ли в семье особая традиция выбора имени ребенку?</a:t>
            </a:r>
          </a:p>
          <a:p>
            <a:r>
              <a:rPr lang="ru-RU" dirty="0" smtClean="0"/>
              <a:t>14. Почему вы назвали определенным именем (именами) Вашего ребенка (детей)?</a:t>
            </a:r>
          </a:p>
          <a:p>
            <a:endParaRPr lang="ru-RU" dirty="0"/>
          </a:p>
        </p:txBody>
      </p:sp>
      <p:pic>
        <p:nvPicPr>
          <p:cNvPr id="4" name="Рисунок 3" descr="C:\Users\Роман\Desktop\1326274272_00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оман\Desktop\samoylovi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1944216" cy="1363216"/>
          </a:xfrm>
          <a:prstGeom prst="rect">
            <a:avLst/>
          </a:prstGeom>
          <a:gradFill>
            <a:gsLst>
              <a:gs pos="0">
                <a:srgbClr val="00B050"/>
              </a:gs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5338936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«Чудеса города Бердска»  </a:t>
            </a:r>
            <a:r>
              <a:rPr lang="ru-RU" sz="2200" b="1" dirty="0" smtClean="0">
                <a:solidFill>
                  <a:srgbClr val="FF0000"/>
                </a:solidFill>
              </a:rPr>
              <a:t>(</a:t>
            </a:r>
            <a:r>
              <a:rPr lang="ru-RU" sz="2700" b="1" dirty="0" smtClean="0">
                <a:solidFill>
                  <a:srgbClr val="FF0000"/>
                </a:solidFill>
              </a:rPr>
              <a:t>ПОДГОТОВИТЕЛЬНАЯ ГРУППА)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37052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Формирование у детей патриотических чувств через закрепление и расширение знаний о родном городе.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Детям и родителям  предлагалось выбрать одну достопримечательность города Бердска,  которая, по их  мнению, является настоящим чудом нашего города. В своей работе  предлагалось детям  обосновать свою точку зрения: почему именно эта достопримечательность достойна звания «Чудо города Бердска»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исследовательско-творческий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2 недели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тематическое занятие с устной презентацией. Выставка   работ «Чудеса города Бердска»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737437" cy="187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ман\Desktop\Все остльное\7 чудес\DSCF2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3429000"/>
            <a:ext cx="5620512" cy="29992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04248" y="332656"/>
            <a:ext cx="1936386" cy="354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476672"/>
            <a:ext cx="198975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312368" cy="18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7704856" cy="4032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Технология проектирования относится к современным гуманитарным технологиям, которые являются инновационными в работе дошкольных учреждений. Этот метод актуален и очень эффективен, так как дает ребенку возможность экспериментировать, синтезировать полученные знания, развивать творческие способности и коммуникативные навыки.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Роман\Desktop\201510291538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32386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872208" cy="26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348880" cy="2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429000"/>
            <a:ext cx="1907704" cy="29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929453"/>
            <a:ext cx="3024336" cy="192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Роман\Desktop\Все остльное\7 чудес\DSCF25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2420888"/>
            <a:ext cx="5072098" cy="2465993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1766000" cy="282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61154" cy="252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616624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«День Победы»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(средняя группа)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5"/>
            <a:ext cx="4762872" cy="44644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создание условий для обогащения детей знаниями о ВОВ, воспитание патриотических чувств </a:t>
            </a:r>
          </a:p>
          <a:p>
            <a:r>
              <a:rPr lang="ru-RU" b="1" dirty="0" smtClean="0"/>
              <a:t>Тип проекта</a:t>
            </a:r>
            <a:r>
              <a:rPr lang="ru-RU" dirty="0" smtClean="0"/>
              <a:t>: образовательный, творческий</a:t>
            </a:r>
          </a:p>
          <a:p>
            <a:r>
              <a:rPr lang="ru-RU" b="1" dirty="0" smtClean="0"/>
              <a:t>Сроки реализации</a:t>
            </a:r>
            <a:r>
              <a:rPr lang="ru-RU" dirty="0" smtClean="0"/>
              <a:t>: 2 недели</a:t>
            </a:r>
          </a:p>
          <a:p>
            <a:r>
              <a:rPr lang="ru-RU" b="1" dirty="0" smtClean="0"/>
              <a:t>Итог</a:t>
            </a:r>
            <a:r>
              <a:rPr lang="ru-RU" dirty="0" smtClean="0"/>
              <a:t>: социальная акция «Поздравь ветерана»</a:t>
            </a:r>
            <a:endParaRPr lang="ru-RU" dirty="0"/>
          </a:p>
        </p:txBody>
      </p:sp>
      <p:pic>
        <p:nvPicPr>
          <p:cNvPr id="4" name="Picture 2" descr="L:\P50987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136" y="3933056"/>
            <a:ext cx="3024336" cy="269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Роман\Desktop\PBv5F_i6IL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3264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600400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Поздравление жильцов своего подъезда с  Днем Победы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Роман\Desktop\RGAJ8T58i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3960440" cy="3960440"/>
          </a:xfrm>
          <a:prstGeom prst="rect">
            <a:avLst/>
          </a:prstGeom>
          <a:noFill/>
        </p:spPr>
      </p:pic>
      <p:pic>
        <p:nvPicPr>
          <p:cNvPr id="8" name="Picture 2" descr="C:\Users\Роман\Desktop\IMG_20150509_1049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664296" cy="3159770"/>
          </a:xfrm>
          <a:prstGeom prst="rect">
            <a:avLst/>
          </a:prstGeom>
          <a:noFill/>
        </p:spPr>
      </p:pic>
      <p:pic>
        <p:nvPicPr>
          <p:cNvPr id="14" name="Picture 2" descr="C:\Users\Роман\Desktop\IMAG28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5" y="3573016"/>
            <a:ext cx="4077097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464496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EF4725"/>
                </a:solidFill>
                <a:latin typeface="Times New Roman" pitchFamily="18" charset="0"/>
                <a:cs typeface="Times New Roman" pitchFamily="18" charset="0"/>
              </a:rPr>
              <a:t>Проект «Наши деды надевают ордена» (подготовительная группа)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708920"/>
            <a:ext cx="7704856" cy="367240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 создание условий для обогащения детей знаниями о ВОВ, воспитание патриотизма, чувства гордости за свою семью. </a:t>
            </a:r>
          </a:p>
          <a:p>
            <a:r>
              <a:rPr lang="ru-RU" sz="2800" b="1" dirty="0" smtClean="0"/>
              <a:t>Тип проекта</a:t>
            </a:r>
            <a:r>
              <a:rPr lang="ru-RU" sz="2800" dirty="0" smtClean="0"/>
              <a:t>: </a:t>
            </a:r>
            <a:r>
              <a:rPr lang="ru-RU" sz="2800" dirty="0" err="1" smtClean="0"/>
              <a:t>исследовательско-поисковый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Продолжительность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 месяц</a:t>
            </a:r>
          </a:p>
          <a:p>
            <a:r>
              <a:rPr lang="ru-RU" sz="2800" b="1" dirty="0" smtClean="0"/>
              <a:t>Итог</a:t>
            </a:r>
            <a:r>
              <a:rPr lang="ru-RU" sz="2800" dirty="0" smtClean="0"/>
              <a:t>: патриотический праздник «День Победы», презентация «Книги Памяти», в которой собраны сведения о родственниках, воевавших в ВОВ</a:t>
            </a:r>
            <a:endParaRPr lang="ru-RU" sz="2800" dirty="0"/>
          </a:p>
        </p:txBody>
      </p:sp>
      <p:pic>
        <p:nvPicPr>
          <p:cNvPr id="6146" name="Picture 2" descr="C:\Users\Роман\Desktop\15783_dd9eb020c3a558d8dead9c3c134540fa.j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02982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275" y="367393"/>
            <a:ext cx="4476582" cy="129267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Уколов Алексей Афанасьевич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>(прапрадед Завалишиной Ярославы)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7715" y="3360965"/>
            <a:ext cx="4659354" cy="276527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100" dirty="0" smtClean="0"/>
              <a:t>      </a:t>
            </a:r>
            <a:r>
              <a:rPr lang="ru-RU" sz="2100" dirty="0" smtClean="0">
                <a:solidFill>
                  <a:srgbClr val="002060"/>
                </a:solidFill>
              </a:rPr>
              <a:t>Ушел на фронт в 1941 году. Был шофером, подвозил продукты и боеприпасы к месту боевых действий. Попал в Белоруссии в окружение, умер в плену в 1942 году</a:t>
            </a:r>
          </a:p>
        </p:txBody>
      </p:sp>
      <p:pic>
        <p:nvPicPr>
          <p:cNvPr id="16387" name="Picture 5" descr="K:\ветераны\сканирование0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91" y="1796143"/>
            <a:ext cx="3225397" cy="47201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096" y="367393"/>
            <a:ext cx="15253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6932" y="367394"/>
            <a:ext cx="5626974" cy="10507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err="1" smtClean="0">
                <a:solidFill>
                  <a:srgbClr val="C00000"/>
                </a:solidFill>
              </a:rPr>
              <a:t>Насоновских</a:t>
            </a:r>
            <a:r>
              <a:rPr lang="ru-RU" sz="2800" dirty="0" smtClean="0">
                <a:solidFill>
                  <a:srgbClr val="C00000"/>
                </a:solidFill>
              </a:rPr>
              <a:t> Петр Ионович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>(прадедушка Васяниной Акулины)</a:t>
            </a:r>
            <a:br>
              <a:rPr lang="ru-RU" sz="1600" dirty="0" smtClean="0"/>
            </a:br>
            <a:r>
              <a:rPr lang="ru-RU" sz="2500" dirty="0" smtClean="0"/>
              <a:t> (1916-1989)</a:t>
            </a:r>
          </a:p>
        </p:txBody>
      </p:sp>
      <p:sp>
        <p:nvSpPr>
          <p:cNvPr id="19458" name="Содержимое 5"/>
          <p:cNvSpPr>
            <a:spLocks noGrp="1"/>
          </p:cNvSpPr>
          <p:nvPr>
            <p:ph sz="quarter" idx="4"/>
          </p:nvPr>
        </p:nvSpPr>
        <p:spPr>
          <a:xfrm>
            <a:off x="3543905" y="2408465"/>
            <a:ext cx="5261428" cy="18369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/>
              <a:t>     Прошел всю войну. Награжден боевыми медалями «За взятие Кенигсберга», «За победу над Германией», орденом Отечественной войны.</a:t>
            </a:r>
          </a:p>
        </p:txBody>
      </p:sp>
      <p:pic>
        <p:nvPicPr>
          <p:cNvPr id="19459" name="Picture 3" descr="K:\для вов Акулина\Изображение 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6286" y="231322"/>
            <a:ext cx="1995715" cy="1929190"/>
          </a:xfrm>
        </p:spPr>
      </p:pic>
      <p:pic>
        <p:nvPicPr>
          <p:cNvPr id="19460" name="Picture 2" descr="K:\для вов Акулина\дед пет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2808312" cy="3956503"/>
          </a:xfrm>
          <a:ln>
            <a:solidFill>
              <a:srgbClr val="C00000"/>
            </a:solidFill>
          </a:ln>
        </p:spPr>
      </p:pic>
      <p:pic>
        <p:nvPicPr>
          <p:cNvPr id="19461" name="Picture 3" descr="K:\для вов Акулина\ВОВ 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1603291" cy="25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K:\для вов Акулина\ВОВ 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1636889" cy="2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48318" y="205619"/>
            <a:ext cx="527218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Семенов Федор Романович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( </a:t>
            </a:r>
            <a:r>
              <a:rPr lang="ru-RU" sz="1800" dirty="0" err="1" smtClean="0"/>
              <a:t>прадедедушка</a:t>
            </a:r>
            <a:r>
              <a:rPr lang="ru-RU" sz="1800" dirty="0" smtClean="0"/>
              <a:t>  Попова Данила)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2924944"/>
            <a:ext cx="4763141" cy="3201294"/>
          </a:xfrm>
        </p:spPr>
        <p:txBody>
          <a:bodyPr/>
          <a:lstStyle/>
          <a:p>
            <a:pPr>
              <a:buFontTx/>
              <a:buNone/>
            </a:pPr>
            <a:r>
              <a:rPr lang="ru-RU" sz="2500" dirty="0" smtClean="0"/>
              <a:t>	Воевал с 1945 года на Японском фронте. Подорвал танк. Получил орден Красной Звезды. После войны работал учителем в школе.</a:t>
            </a:r>
          </a:p>
        </p:txBody>
      </p:sp>
      <p:pic>
        <p:nvPicPr>
          <p:cNvPr id="22531" name="Picture 4" descr="сканирование002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86" y="1920120"/>
            <a:ext cx="2278453" cy="39112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532" name="Picture 6" descr="DSC_00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138" y="480786"/>
            <a:ext cx="1538783" cy="17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861" y="0"/>
            <a:ext cx="4254337" cy="13212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EF4725"/>
                </a:solidFill>
                <a:latin typeface="Times New Roman" pitchFamily="18" charset="0"/>
                <a:cs typeface="Times New Roman" pitchFamily="18" charset="0"/>
              </a:rPr>
              <a:t>Проект «Наши деды надевают ордена»</a:t>
            </a:r>
            <a:endParaRPr lang="ru-RU" sz="3200" b="1" dirty="0">
              <a:solidFill>
                <a:srgbClr val="EF4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63" y="1354723"/>
            <a:ext cx="2717387" cy="2174645"/>
          </a:xfrm>
          <a:prstGeom prst="rect">
            <a:avLst/>
          </a:prstGeom>
          <a:noFill/>
          <a:ln w="47625">
            <a:solidFill>
              <a:srgbClr val="2DA424"/>
            </a:solidFill>
            <a:miter lim="800000"/>
            <a:headEnd/>
            <a:tailEnd/>
          </a:ln>
        </p:spPr>
      </p:pic>
      <p:pic>
        <p:nvPicPr>
          <p:cNvPr id="47111" name="Picture 7" descr="C:\Users\Роман\Desktop\Новая папка\DSCF09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444" y="3797017"/>
            <a:ext cx="2993670" cy="2355037"/>
          </a:xfrm>
          <a:prstGeom prst="rect">
            <a:avLst/>
          </a:prstGeom>
          <a:noFill/>
          <a:ln w="47625">
            <a:solidFill>
              <a:srgbClr val="2DA424"/>
            </a:solidFill>
          </a:ln>
        </p:spPr>
      </p:pic>
      <p:pic>
        <p:nvPicPr>
          <p:cNvPr id="47114" name="Picture 10" descr="C:\Users\Роман\Desktop\Новая папка\IMG_02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17" y="4298858"/>
            <a:ext cx="2809767" cy="1973908"/>
          </a:xfrm>
          <a:prstGeom prst="rect">
            <a:avLst/>
          </a:prstGeom>
          <a:noFill/>
          <a:ln w="47625">
            <a:solidFill>
              <a:srgbClr val="2DA424"/>
            </a:solidFill>
          </a:ln>
        </p:spPr>
      </p:pic>
      <p:pic>
        <p:nvPicPr>
          <p:cNvPr id="14" name="Рисунок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10" y="4499594"/>
            <a:ext cx="3238376" cy="2242114"/>
          </a:xfrm>
          <a:prstGeom prst="rect">
            <a:avLst/>
          </a:prstGeom>
          <a:noFill/>
          <a:ln w="44450">
            <a:solidFill>
              <a:srgbClr val="2DA424"/>
            </a:solidFill>
            <a:miter lim="800000"/>
            <a:headEnd/>
            <a:tailEnd/>
          </a:ln>
        </p:spPr>
      </p:pic>
      <p:pic>
        <p:nvPicPr>
          <p:cNvPr id="15" name="Picture 6" descr="C:\Users\Роман\Desktop\Новая папка\DSCF089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42" y="183761"/>
            <a:ext cx="2870366" cy="2258038"/>
          </a:xfrm>
          <a:prstGeom prst="rect">
            <a:avLst/>
          </a:prstGeom>
          <a:noFill/>
          <a:ln w="57150">
            <a:solidFill>
              <a:srgbClr val="2DA424"/>
            </a:solidFill>
          </a:ln>
        </p:spPr>
      </p:pic>
      <p:pic>
        <p:nvPicPr>
          <p:cNvPr id="16" name="Picture 11" descr="C:\Users\Роман\Desktop\ОСТАЛЬНОЕ\7 группа 2014-2015\Безымянный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315" y="1655829"/>
            <a:ext cx="3375084" cy="2564497"/>
          </a:xfrm>
          <a:prstGeom prst="rect">
            <a:avLst/>
          </a:prstGeom>
          <a:noFill/>
          <a:ln w="47625">
            <a:solidFill>
              <a:srgbClr val="2DA42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71600" y="908720"/>
            <a:ext cx="7344815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Использование проектного метода считаю целесообразным , так как он позволяет сочетать интересы всех участников проекта:</a:t>
            </a:r>
          </a:p>
          <a:p>
            <a:r>
              <a:rPr lang="ru-RU" dirty="0" smtClean="0"/>
              <a:t>- педагог имеет возможность самореализации  в работе в соответствии со своим профессиональным уровнем;</a:t>
            </a:r>
          </a:p>
          <a:p>
            <a:r>
              <a:rPr lang="ru-RU" dirty="0" smtClean="0"/>
              <a:t>- родители имеют возможность активно учувствовать  процессе воспитания детей;</a:t>
            </a:r>
          </a:p>
          <a:p>
            <a:r>
              <a:rPr lang="ru-RU" dirty="0" smtClean="0"/>
              <a:t>- дети организуются в соответствии с их интересами, желаниями, потребностями.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75656" y="3068960"/>
            <a:ext cx="6984776" cy="292769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272808" cy="40324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Поисково-познавательная деятельность дошкольника направлена на результат, который получается при решении той или иной проблемы. Внешний результат можно увидеть, осмыслить, применить в реальности практической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Внутренний результат - опыт деятельности становится бесценным достоянием ребенка, соединяя в себе знания, умения.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Роман\Desktop\ОСТАЛЬНОЕ\7 группа 2014-2015\фотот итог 2014-2015\20154071121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68615"/>
            <a:ext cx="3456384" cy="194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При планировании проектной деятельности следует помнить о трех этапах в развитии проектной деятельности у детей дошкольного возраста: </a:t>
            </a:r>
          </a:p>
          <a:p>
            <a:pPr>
              <a:buNone/>
            </a:pPr>
            <a:r>
              <a:rPr lang="ru-RU" sz="2000" dirty="0" smtClean="0"/>
              <a:t>1)  </a:t>
            </a:r>
            <a:r>
              <a:rPr lang="ru-RU" sz="2000" dirty="0" err="1" smtClean="0"/>
              <a:t>подражательско-исполнительский</a:t>
            </a:r>
            <a:r>
              <a:rPr lang="ru-RU" sz="2000" dirty="0" smtClean="0"/>
              <a:t> (3 – 5 лет). Дети участвуют на вторых ролях, выполняют действия по предложению взрослого. Актуальны творческие и игровые проекты.</a:t>
            </a:r>
          </a:p>
          <a:p>
            <a:pPr>
              <a:buNone/>
            </a:pPr>
            <a:r>
              <a:rPr lang="ru-RU" sz="2000" dirty="0" smtClean="0"/>
              <a:t>2)   развивающий этап (5-6 лет) Дети имеют опыт разнообразной совместной деятельности, у них развиваются  самоконтроль и самооценка.  Дети принимают проблему, уточняют цель, способны выбрать необходимые средства для достижения результата деятельности. Дети не только проявляют готовность участвовать в проекте, но и самостоятельно находят проблемы.</a:t>
            </a:r>
          </a:p>
          <a:p>
            <a:pPr>
              <a:buNone/>
            </a:pPr>
            <a:r>
              <a:rPr lang="ru-RU" sz="2000" dirty="0" smtClean="0"/>
              <a:t>3)   Поисково-исследовательский этап (6-7лет) дети переходят к сотрудничеству. </a:t>
            </a:r>
          </a:p>
          <a:p>
            <a:pPr>
              <a:buNone/>
            </a:pPr>
            <a:r>
              <a:rPr lang="ru-RU" sz="2000" dirty="0" smtClean="0"/>
              <a:t>       Важно на этом этапе развивать и поддерживать  активность детей, создавать условия для самостоятельного определения детьми цели и содержания предстоящей деятельности, выбора способов работы над проектом и возможности организовать её.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Дом, в котором я живу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(средняя группа)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Цель: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Формирование духовно-нравственного отношения и чувства </a:t>
            </a:r>
            <a:r>
              <a:rPr lang="ru-RU" dirty="0" err="1" smtClean="0"/>
              <a:t>сопричастия</a:t>
            </a:r>
            <a:r>
              <a:rPr lang="ru-RU" dirty="0" smtClean="0"/>
              <a:t> к родному дому, семье, городу.</a:t>
            </a:r>
          </a:p>
          <a:p>
            <a:r>
              <a:rPr lang="ru-RU" dirty="0" smtClean="0"/>
              <a:t>Срок проведения: 2 недели</a:t>
            </a:r>
          </a:p>
          <a:p>
            <a:r>
              <a:rPr lang="ru-RU" dirty="0" smtClean="0"/>
              <a:t>Тип проекта: творческий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 Итог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Выставка поделок «Дом, в котором я живу», презентация поделок на тематическом занятии.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flipH="1" flipV="1">
            <a:off x="1" y="1"/>
            <a:ext cx="2500313" cy="500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536504" cy="1944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 «Нарисуй пословицу о семье»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(старшая группа)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7416824" cy="4149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воспитание уважительного отношения к семье, активизация речи ребенка.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проекта: запоминая пословицы о семье, ребёнок развивает не только память, но и усваивает их мораль.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проведения: 3 недели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творческий, исследовательский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работы: тематическое занятие с презентацией своей пословицы каждым ребенком. Иллюстрированная картотека пословиц и поговорок о семье.</a:t>
            </a:r>
            <a:endParaRPr lang="ru-RU" dirty="0"/>
          </a:p>
        </p:txBody>
      </p:sp>
      <p:pic>
        <p:nvPicPr>
          <p:cNvPr id="4" name="Picture 2" descr="D:\маме\7 группа\DSCF97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334067" cy="236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1728192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страшна и туча, когда семья в куче.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ме\7 группа\DSCF9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099124" cy="2851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196752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 матери лучше солнца греет.</a:t>
            </a:r>
            <a:endParaRPr lang="ru-RU" sz="2000" dirty="0"/>
          </a:p>
        </p:txBody>
      </p:sp>
      <p:pic>
        <p:nvPicPr>
          <p:cNvPr id="6" name="Picture 2" descr="D:\маме\7 группа\DSCF97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1912257" cy="3013795"/>
          </a:xfrm>
          <a:prstGeom prst="rect">
            <a:avLst/>
          </a:prstGeom>
          <a:noFill/>
        </p:spPr>
      </p:pic>
      <p:pic>
        <p:nvPicPr>
          <p:cNvPr id="7" name="Picture 3" descr="D:\маме\7 группа\DSCF97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160240" cy="32433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48264" y="126876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кого есть бабушка и дед, тот не знает в жизни бед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933056"/>
            <a:ext cx="1831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Слепой щенок и то к матери ползет.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Птица рада весне, а ребенок – матери!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864540" cy="41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маме\7 группа\DSCF97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64308"/>
            <a:ext cx="3600400" cy="2401567"/>
          </a:xfrm>
          <a:prstGeom prst="rect">
            <a:avLst/>
          </a:prstGeom>
          <a:noFill/>
        </p:spPr>
      </p:pic>
      <p:pic>
        <p:nvPicPr>
          <p:cNvPr id="3077" name="Picture 5" descr="D:\маме\7 группа\DSCF97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412776"/>
            <a:ext cx="3824552" cy="270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779</Words>
  <Application>Microsoft Office PowerPoint</Application>
  <PresentationFormat>Экран (4:3)</PresentationFormat>
  <Paragraphs>152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Опыт использования проектного метода в нравственно-патриотическом воспитании дошкольников воспитателя Грачевой А.Н.</vt:lpstr>
      <vt:lpstr>Презентация PowerPoint</vt:lpstr>
      <vt:lpstr>Презентация PowerPoint</vt:lpstr>
      <vt:lpstr>Презентация PowerPoint</vt:lpstr>
      <vt:lpstr>Дом, в котором я живу (средняя группа)</vt:lpstr>
      <vt:lpstr> </vt:lpstr>
      <vt:lpstr>Проект «Нарисуй пословицу о семье»  (старшая группа)</vt:lpstr>
      <vt:lpstr>Не страшна и туча, когда семья в куче. </vt:lpstr>
      <vt:lpstr>Птица рада весне, а ребенок – матери!</vt:lpstr>
      <vt:lpstr>Дерево держится корнями, а человек - семьей</vt:lpstr>
      <vt:lpstr>Проект «Древо моей семьи» (подготовительная группа)</vt:lpstr>
      <vt:lpstr>Презентация PowerPoint</vt:lpstr>
      <vt:lpstr>Презентация PowerPoint</vt:lpstr>
      <vt:lpstr>Проект «Моя родословная»</vt:lpstr>
      <vt:lpstr>Презентация PowerPoint</vt:lpstr>
      <vt:lpstr>Презентация PowerPoint</vt:lpstr>
      <vt:lpstr>        Работа с родителями: большой консультативный блок - устные консультации - наглядная информация - издание памяток, буклетов</vt:lpstr>
      <vt:lpstr>Проект  «Чудеса города Бердска»  (ПОДГОТОВИТЕЛЬНАЯ ГРУППА)</vt:lpstr>
      <vt:lpstr>Презентация PowerPoint</vt:lpstr>
      <vt:lpstr>Презентация PowerPoint</vt:lpstr>
      <vt:lpstr>Проект «День Победы» (средняя группа)</vt:lpstr>
      <vt:lpstr>Поздравление жильцов своего подъезда с  Днем Победы  </vt:lpstr>
      <vt:lpstr>Проект «Наши деды надевают ордена» (подготовительная группа)</vt:lpstr>
      <vt:lpstr>Уколов Алексей Афанасьевич  (прапрадед Завалишиной Ярославы)</vt:lpstr>
      <vt:lpstr>Насоновских Петр Ионович (прадедушка Васяниной Акулины)  (1916-1989)</vt:lpstr>
      <vt:lpstr>Семенов Федор Романович ( прадедедушка  Попова Данила)</vt:lpstr>
      <vt:lpstr>Проект «Наши деды надевают ордена»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использования проектного метода в работе</dc:title>
  <dc:creator>Человек</dc:creator>
  <cp:lastModifiedBy>Administrator</cp:lastModifiedBy>
  <cp:revision>4</cp:revision>
  <dcterms:created xsi:type="dcterms:W3CDTF">2015-11-22T03:47:49Z</dcterms:created>
  <dcterms:modified xsi:type="dcterms:W3CDTF">2016-01-16T09:15:03Z</dcterms:modified>
</cp:coreProperties>
</file>