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260" r:id="rId7"/>
    <p:sldId id="259" r:id="rId9"/>
    <p:sldId id="258" r:id="rId10"/>
    <p:sldId id="265" r:id="rId11"/>
    <p:sldId id="257" r:id="rId12"/>
    <p:sldId id="266" r:id="rId13"/>
    <p:sldId id="267" r:id="rId14"/>
    <p:sldId id="268" r:id="rId15"/>
    <p:sldId id="269" r:id="rId16"/>
    <p:sldId id="270" r:id="rId17"/>
    <p:sldId id="271" r:id="rId18"/>
    <p:sldId id="26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5DBF7"/>
    <a:srgbClr val="FDC3DF"/>
    <a:srgbClr val="F9F991"/>
    <a:srgbClr val="990099"/>
    <a:srgbClr val="EF35BE"/>
    <a:srgbClr val="149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A305A-2309-4916-BE71-7530913E149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CE3B0-F3AC-410A-8833-56691DE25AC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baseline="0" dirty="0">
                <a:solidFill>
                  <a:srgbClr val="000000"/>
                </a:solidFill>
              </a:rPr>
            </a:fld>
            <a:endParaRPr 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6" name="Rectangle 3"/>
          <p:cNvSpPr>
            <a:spLocks noGrp="true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baseline="0" dirty="0">
                <a:solidFill>
                  <a:srgbClr val="000000"/>
                </a:solidFill>
              </a:rPr>
            </a:fld>
            <a:endParaRPr 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6" name="Rectangle 3"/>
          <p:cNvSpPr>
            <a:spLocks noGrp="true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baseline="0" dirty="0">
                <a:solidFill>
                  <a:srgbClr val="000000"/>
                </a:solidFill>
              </a:rPr>
            </a:fld>
            <a:endParaRPr 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6" name="Rectangle 3"/>
          <p:cNvSpPr>
            <a:spLocks noGrp="true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baseline="0" dirty="0">
                <a:solidFill>
                  <a:srgbClr val="000000"/>
                </a:solidFill>
              </a:rPr>
            </a:fld>
            <a:endParaRPr 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6" name="Rectangle 3"/>
          <p:cNvSpPr>
            <a:spLocks noGrp="true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baseline="0" dirty="0">
                <a:solidFill>
                  <a:srgbClr val="000000"/>
                </a:solidFill>
              </a:rPr>
            </a:fld>
            <a:endParaRPr 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20" name="Rectangle 3"/>
          <p:cNvSpPr>
            <a:spLocks noGrp="true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baseline="0" dirty="0">
                <a:solidFill>
                  <a:srgbClr val="000000"/>
                </a:solidFill>
              </a:rPr>
            </a:fld>
            <a:endParaRPr 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20" name="Rectangle 3"/>
          <p:cNvSpPr>
            <a:spLocks noGrp="true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fals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true"/>
          </p:cNvSpPr>
          <p:nvPr/>
        </p:nvSpPr>
        <p:spPr bwMode="auto">
          <a:xfrm>
            <a:off x="0" y="4495800"/>
            <a:ext cx="6705600" cy="121920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aseline="-250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true" noChangeArrowheads="true"/>
          </p:cNvSpPr>
          <p:nvPr>
            <p:ph type="ctrTitle"/>
          </p:nvPr>
        </p:nvSpPr>
        <p:spPr>
          <a:xfrm>
            <a:off x="203200" y="4495800"/>
            <a:ext cx="103632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true" noChangeArrowheads="true"/>
          </p:cNvSpPr>
          <p:nvPr>
            <p:ph type="subTitle" idx="1"/>
          </p:nvPr>
        </p:nvSpPr>
        <p:spPr>
          <a:xfrm>
            <a:off x="203200" y="5181600"/>
            <a:ext cx="103632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14224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4008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432800" y="304800"/>
            <a:ext cx="27432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203200" y="304800"/>
            <a:ext cx="8026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fals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true"/>
          </p:cNvSpPr>
          <p:nvPr/>
        </p:nvSpPr>
        <p:spPr bwMode="auto">
          <a:xfrm>
            <a:off x="0" y="4495800"/>
            <a:ext cx="6705600" cy="121920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aseline="-250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true" noChangeArrowheads="true"/>
          </p:cNvSpPr>
          <p:nvPr>
            <p:ph type="ctrTitle"/>
          </p:nvPr>
        </p:nvSpPr>
        <p:spPr>
          <a:xfrm>
            <a:off x="203200" y="4495800"/>
            <a:ext cx="103632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true" noChangeArrowheads="true"/>
          </p:cNvSpPr>
          <p:nvPr>
            <p:ph type="subTitle" idx="1"/>
          </p:nvPr>
        </p:nvSpPr>
        <p:spPr>
          <a:xfrm>
            <a:off x="203200" y="5181600"/>
            <a:ext cx="103632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14224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4008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432800" y="304800"/>
            <a:ext cx="27432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203200" y="304800"/>
            <a:ext cx="8026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fals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true"/>
          </p:cNvSpPr>
          <p:nvPr/>
        </p:nvSpPr>
        <p:spPr bwMode="auto">
          <a:xfrm>
            <a:off x="0" y="4495800"/>
            <a:ext cx="6705600" cy="121920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aseline="-250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true" noChangeArrowheads="true"/>
          </p:cNvSpPr>
          <p:nvPr>
            <p:ph type="ctrTitle"/>
          </p:nvPr>
        </p:nvSpPr>
        <p:spPr>
          <a:xfrm>
            <a:off x="203200" y="4495800"/>
            <a:ext cx="103632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true" noChangeArrowheads="true"/>
          </p:cNvSpPr>
          <p:nvPr>
            <p:ph type="subTitle" idx="1"/>
          </p:nvPr>
        </p:nvSpPr>
        <p:spPr>
          <a:xfrm>
            <a:off x="203200" y="5181600"/>
            <a:ext cx="103632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14224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4008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432800" y="304800"/>
            <a:ext cx="27432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203200" y="304800"/>
            <a:ext cx="8026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fals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true"/>
          </p:cNvSpPr>
          <p:nvPr/>
        </p:nvSpPr>
        <p:spPr bwMode="auto">
          <a:xfrm>
            <a:off x="0" y="4495800"/>
            <a:ext cx="6705600" cy="121920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aseline="-250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true" noChangeArrowheads="true"/>
          </p:cNvSpPr>
          <p:nvPr>
            <p:ph type="ctrTitle"/>
          </p:nvPr>
        </p:nvSpPr>
        <p:spPr>
          <a:xfrm>
            <a:off x="203200" y="4495800"/>
            <a:ext cx="103632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true" noChangeArrowheads="true"/>
          </p:cNvSpPr>
          <p:nvPr>
            <p:ph type="subTitle" idx="1"/>
          </p:nvPr>
        </p:nvSpPr>
        <p:spPr>
          <a:xfrm>
            <a:off x="203200" y="5181600"/>
            <a:ext cx="103632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14224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400800" y="2514600"/>
            <a:ext cx="477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432800" y="304800"/>
            <a:ext cx="27432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203200" y="304800"/>
            <a:ext cx="8026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203200" y="304843"/>
            <a:ext cx="9753600" cy="715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1422400" y="2514600"/>
            <a:ext cx="97536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203200" y="304841"/>
            <a:ext cx="9753600" cy="715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1422400" y="2514600"/>
            <a:ext cx="97536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203200" y="304837"/>
            <a:ext cx="9753600" cy="715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1422400" y="2514600"/>
            <a:ext cx="97536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203200" y="304813"/>
            <a:ext cx="9753600" cy="715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1422400" y="2514600"/>
            <a:ext cx="97536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true" noChangeArrowheads="true"/>
          </p:cNvSpPr>
          <p:nvPr>
            <p:ph type="title"/>
          </p:nvPr>
        </p:nvSpPr>
        <p:spPr>
          <a:xfrm>
            <a:off x="457200" y="347134"/>
            <a:ext cx="5105400" cy="749832"/>
          </a:xfrm>
          <a:effectLst>
            <a:outerShdw dist="127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false" compatLnSpc="true"/>
          <a:lstStyle/>
          <a:p>
            <a:pPr lvl="0"/>
            <a:r>
              <a:rPr lang="ru-RU" sz="1800" b="1" kern="1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800" b="1" kern="1200" dirty="0">
                <a:solidFill>
                  <a:srgbClr val="FFC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kern="1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ребенка - детский сад №28 </a:t>
            </a:r>
            <a:r>
              <a:rPr lang="ru-RU" sz="1800" b="1" kern="1200" dirty="0">
                <a:solidFill>
                  <a:srgbClr val="FFC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kern="1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Огонек</a:t>
            </a:r>
            <a:r>
              <a:rPr lang="ru-RU" sz="1800" b="1" kern="1200" dirty="0">
                <a:solidFill>
                  <a:srgbClr val="FFC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800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4099" name="Rectangle 3"/>
          <p:cNvSpPr>
            <a:spLocks noGrp="true"/>
          </p:cNvSpPr>
          <p:nvPr>
            <p:ph idx="1"/>
          </p:nvPr>
        </p:nvSpPr>
        <p:spPr>
          <a:xfrm>
            <a:off x="948267" y="6036733"/>
            <a:ext cx="9821333" cy="457200"/>
          </a:xfrm>
        </p:spPr>
        <p:txBody>
          <a:bodyPr vert="horz" wrap="square" lIns="91440" tIns="45720" rIns="91440" bIns="45720" anchor="t"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4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24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65334" y="2006558"/>
            <a:ext cx="546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kern="0" dirty="0" smtClean="0">
                <a:solidFill>
                  <a:srgbClr val="FF0000"/>
                </a:solidFill>
                <a:latin typeface="Calibri" panose="020F0502020204030204"/>
              </a:rPr>
              <a:t>Проект </a:t>
            </a:r>
            <a:endParaRPr lang="ru-RU" sz="4800" b="1" kern="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kern="0" dirty="0" smtClean="0">
                <a:solidFill>
                  <a:srgbClr val="FF0000"/>
                </a:solidFill>
                <a:latin typeface="Calibri" panose="020F0502020204030204"/>
              </a:rPr>
              <a:t>«Р</a:t>
            </a:r>
            <a:r>
              <a:rPr kumimoji="0" lang="ru-RU" sz="4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азноцветная</a:t>
            </a:r>
            <a:r>
              <a:rPr kumimoji="0" lang="ru-RU" sz="4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неделя» в группе «Бабочки»</a:t>
            </a:r>
            <a:endParaRPr kumimoji="0" lang="ru-RU" sz="4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Окна\Desktop\разноцветная неделя\IMG_20201015_121822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3887" y="2006557"/>
            <a:ext cx="5549714" cy="41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D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812800" y="1168400"/>
            <a:ext cx="5012267" cy="5008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На протяжении всей недели в нашей группе работала </a:t>
            </a:r>
            <a:r>
              <a:rPr lang="ru-RU" sz="3600" b="1" i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«</a:t>
            </a:r>
            <a:r>
              <a:rPr lang="ru-RU" sz="3600" b="1" i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Почта хорошего настроения»</a:t>
            </a:r>
            <a:br>
              <a:rPr lang="ru-RU" sz="3600" b="1" i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3600" b="1" i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Дети </a:t>
            </a:r>
            <a:r>
              <a:rPr lang="ru-RU" sz="3600" b="1" i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оформили и написали </a:t>
            </a:r>
            <a:r>
              <a:rPr lang="ru-RU" sz="3600" b="1" i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добрые пожелания для своих </a:t>
            </a:r>
            <a:r>
              <a:rPr lang="ru-RU" sz="3600" b="1" i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родителей.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Окна\Desktop\разноцветная неделя\IMG_20201012_154335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70431" y="1483022"/>
            <a:ext cx="5473304" cy="41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DBF7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43468" y="601133"/>
            <a:ext cx="4013200" cy="5575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Родители утром читали утром добрые пожелания своих детей. Это поднимало им настроение на целый день!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Окна\Desktop\разноцветная неделя\IMG_20201013_07295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4680527" y="726197"/>
            <a:ext cx="3164378" cy="23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кна\Desktop\разноцветная неделя\IMG_20201013_080832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71" y="3059449"/>
            <a:ext cx="3347996" cy="25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кна\Desktop\разноцветная неделя\IMG_20201013_074217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462317" y="893489"/>
            <a:ext cx="2973188" cy="22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кна\Desktop\разноцветная неделя\IMG_20201013_08084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4957" y="3858041"/>
            <a:ext cx="3454401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Окна\Desktop\разноцветная неделя\IMG_20201013_07440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283388" y="4135094"/>
            <a:ext cx="2715594" cy="20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true"/>
          </p:cNvSpPr>
          <p:nvPr>
            <p:ph idx="1"/>
          </p:nvPr>
        </p:nvSpPr>
        <p:spPr>
          <a:xfrm>
            <a:off x="2760133" y="575733"/>
            <a:ext cx="9127068" cy="6578600"/>
          </a:xfrm>
        </p:spPr>
        <p:txBody>
          <a:bodyPr vert="horz" wrap="square" lIns="91440" tIns="45720" rIns="91440" bIns="45720" anchor="t"/>
          <a:lstStyle/>
          <a:p>
            <a:pPr lvl="0" fontAlgn="auto">
              <a:spcAft>
                <a:spcPts val="0"/>
              </a:spcAft>
              <a:buNone/>
            </a:pPr>
            <a:r>
              <a:rPr lang="ru-RU" sz="2800" i="1" kern="1200" dirty="0" smtClean="0">
                <a:solidFill>
                  <a:srgbClr val="C00000"/>
                </a:solidFill>
                <a:latin typeface="Calibri" panose="020F0502020204030204"/>
              </a:rPr>
              <a:t>    </a:t>
            </a:r>
            <a:r>
              <a:rPr lang="ru-RU" sz="3600" i="1" kern="1200" dirty="0" smtClean="0">
                <a:solidFill>
                  <a:srgbClr val="0070C0"/>
                </a:solidFill>
                <a:latin typeface="Calibri" panose="020F0502020204030204"/>
              </a:rPr>
              <a:t>Проект </a:t>
            </a:r>
            <a:r>
              <a:rPr lang="ru-RU" sz="3600" i="1" kern="1200" dirty="0">
                <a:solidFill>
                  <a:srgbClr val="0070C0"/>
                </a:solidFill>
                <a:latin typeface="Calibri" panose="020F0502020204030204"/>
              </a:rPr>
              <a:t>«Разноцветная неделя» способствовал развитию коммуникативных навыков детей, сплочению коллектива дошкольников и улучшению психологического климата в группе. </a:t>
            </a:r>
            <a:endParaRPr lang="ru-RU" sz="3600" i="1" kern="120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lvl="0" fontAlgn="auto">
              <a:spcAft>
                <a:spcPts val="0"/>
              </a:spcAft>
              <a:buNone/>
            </a:pPr>
            <a:r>
              <a:rPr lang="ru-RU" sz="3600" i="1" kern="12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ru-RU" sz="3600" i="1" kern="1200" dirty="0" smtClean="0">
                <a:solidFill>
                  <a:srgbClr val="0070C0"/>
                </a:solidFill>
                <a:latin typeface="Calibri" panose="020F0502020204030204"/>
              </a:rPr>
              <a:t>  На </a:t>
            </a:r>
            <a:r>
              <a:rPr lang="ru-RU" sz="3600" i="1" kern="1200" dirty="0">
                <a:solidFill>
                  <a:srgbClr val="0070C0"/>
                </a:solidFill>
                <a:latin typeface="Calibri" panose="020F0502020204030204"/>
              </a:rPr>
              <a:t>протяжении всей недели  в группе сохранялось бодрое, веселое настроение!</a:t>
            </a:r>
            <a:endParaRPr lang="ru-RU" sz="3600" i="1" kern="1200" dirty="0">
              <a:solidFill>
                <a:srgbClr val="0070C0"/>
              </a:solidFill>
              <a:latin typeface="Calibri" panose="020F0502020204030204"/>
            </a:endParaRPr>
          </a:p>
          <a:p>
            <a:pPr lvl="0" fontAlgn="auto">
              <a:spcAft>
                <a:spcPts val="0"/>
              </a:spcAft>
              <a:buNone/>
            </a:pPr>
            <a:br>
              <a:rPr lang="ru-RU" sz="3600" i="1" kern="1200" dirty="0">
                <a:solidFill>
                  <a:srgbClr val="0070C0"/>
                </a:solidFill>
                <a:latin typeface="Calibri" panose="020F0502020204030204"/>
              </a:rPr>
            </a:br>
            <a:endParaRPr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true"/>
          </p:cNvSpPr>
          <p:nvPr>
            <p:ph idx="1"/>
          </p:nvPr>
        </p:nvSpPr>
        <p:spPr>
          <a:xfrm>
            <a:off x="3039532" y="1803401"/>
            <a:ext cx="3640667" cy="5350932"/>
          </a:xfrm>
        </p:spPr>
        <p:txBody>
          <a:bodyPr vert="horz" wrap="square" lIns="91440" tIns="45720" rIns="91440" bIns="45720" anchor="t"/>
          <a:lstStyle/>
          <a:p>
            <a:pPr lvl="0" fontAlgn="auto">
              <a:spcAft>
                <a:spcPts val="0"/>
              </a:spcAft>
              <a:buNone/>
            </a:pPr>
            <a:r>
              <a:rPr lang="ru-RU" sz="2800" i="1" kern="1200" dirty="0" smtClean="0">
                <a:solidFill>
                  <a:srgbClr val="C00000"/>
                </a:solidFill>
                <a:latin typeface="Calibri" panose="020F0502020204030204"/>
              </a:rPr>
              <a:t>    </a:t>
            </a:r>
            <a:r>
              <a:rPr lang="ru-RU" sz="4000" b="1" kern="1200" dirty="0" smtClean="0">
                <a:solidFill>
                  <a:srgbClr val="0070C0"/>
                </a:solidFill>
                <a:latin typeface="Calibri" panose="020F0502020204030204"/>
              </a:rPr>
              <a:t>Благодарим за внимание!</a:t>
            </a:r>
            <a:endParaRPr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Окна\Desktop\разноцветная неделя\IMG_20201012_121341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48447" y="1322916"/>
            <a:ext cx="5367871" cy="40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0267" y="3953933"/>
            <a:ext cx="4055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группы №7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Н.</a:t>
            </a:r>
            <a:endParaRPr lang="ru-RU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4599" y="5689600"/>
            <a:ext cx="282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 2020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true"/>
          </p:cNvSpPr>
          <p:nvPr>
            <p:ph idx="1"/>
          </p:nvPr>
        </p:nvSpPr>
        <p:spPr>
          <a:xfrm>
            <a:off x="1676400" y="2514600"/>
            <a:ext cx="9093200" cy="3600450"/>
          </a:xfrm>
        </p:spPr>
        <p:txBody>
          <a:bodyPr vert="horz" wrap="square" lIns="91440" tIns="45720" rIns="91440" bIns="45720" anchor="t"/>
          <a:lstStyle/>
          <a:p>
            <a:pPr marL="0" lvl="1" indent="0" eaLnBrk="1" hangingPunct="1">
              <a:lnSpc>
                <a:spcPct val="80000"/>
              </a:lnSpc>
              <a:buNone/>
            </a:pPr>
            <a:endParaRPr sz="1400" dirty="0">
              <a:latin typeface="Verdana" panose="020B0604030504040204" pitchFamily="34" charset="0"/>
              <a:ea typeface="굴림" charset="-127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sz="14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466" y="1498600"/>
            <a:ext cx="1083733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5918200" algn="l"/>
              </a:tabLst>
            </a:pPr>
            <a:r>
              <a:rPr lang="ru-RU" sz="3200" i="1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С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12 по 16 октября в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детском саду 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реализовывался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    проект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«Разноцветная неделя». Каждый день был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   назван   определенным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цветом.</a:t>
            </a:r>
            <a:endParaRPr lang="ru-RU" sz="3200" i="1" dirty="0">
              <a:solidFill>
                <a:srgbClr val="0070C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   Ребятам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необходимо было одеться так, чтобы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во внешнем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виде как можно больше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присутствовал данный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цвет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.</a:t>
            </a:r>
            <a:endParaRPr lang="ru-RU" sz="3200" i="1" dirty="0">
              <a:solidFill>
                <a:srgbClr val="0070C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200" b="1" i="1" dirty="0">
                <a:solidFill>
                  <a:srgbClr val="0070C0"/>
                </a:solidFill>
                <a:latin typeface="Calibri" panose="020F0502020204030204"/>
              </a:rPr>
              <a:t>  </a:t>
            </a:r>
            <a:r>
              <a:rPr lang="ru-RU" sz="3200" b="1" i="1" dirty="0" smtClean="0">
                <a:solidFill>
                  <a:srgbClr val="0070C0"/>
                </a:solidFill>
                <a:latin typeface="Calibri" panose="020F0502020204030204"/>
              </a:rPr>
              <a:t> Цель </a:t>
            </a:r>
            <a:r>
              <a:rPr lang="ru-RU" sz="3200" b="1" i="1" dirty="0">
                <a:solidFill>
                  <a:srgbClr val="0070C0"/>
                </a:solidFill>
                <a:latin typeface="Calibri" panose="020F0502020204030204"/>
              </a:rPr>
              <a:t>проекта: 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развитие любознательности </a:t>
            </a:r>
            <a:r>
              <a:rPr lang="ru-RU" sz="3200" i="1" dirty="0" smtClean="0">
                <a:solidFill>
                  <a:srgbClr val="0070C0"/>
                </a:solidFill>
                <a:latin typeface="Calibri" panose="020F0502020204030204"/>
              </a:rPr>
              <a:t>и творчества </a:t>
            </a:r>
            <a: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  <a:t>детей через расширение их знаний о цвете.  Снятие психоэмоционального напряжения.</a:t>
            </a:r>
            <a:br>
              <a:rPr lang="ru-RU" sz="3200" i="1" dirty="0">
                <a:solidFill>
                  <a:srgbClr val="0070C0"/>
                </a:solidFill>
                <a:latin typeface="Calibri" panose="020F0502020204030204"/>
              </a:rPr>
            </a:br>
            <a:endParaRPr lang="ru-RU" sz="3200" i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true" noChangeArrowheads="true"/>
          </p:cNvSpPr>
          <p:nvPr>
            <p:ph type="title"/>
          </p:nvPr>
        </p:nvSpPr>
        <p:spPr>
          <a:xfrm>
            <a:off x="440268" y="372533"/>
            <a:ext cx="9313332" cy="1219200"/>
          </a:xfrm>
          <a:effectLst>
            <a:outerShdw dist="127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false" compatLnSpc="true"/>
          <a:lstStyle/>
          <a:p>
            <a:pPr lvl="0">
              <a:defRPr/>
            </a:pPr>
            <a:r>
              <a:rPr lang="ru-RU" sz="4000" i="1" kern="1200" dirty="0">
                <a:solidFill>
                  <a:srgbClr val="C00000"/>
                </a:solidFill>
                <a:latin typeface="Calibri" panose="020F0502020204030204"/>
              </a:rPr>
              <a:t>Задачи проекта:</a:t>
            </a:r>
            <a:br>
              <a:rPr lang="ru-RU" sz="4000" i="1" kern="1200" dirty="0">
                <a:solidFill>
                  <a:srgbClr val="C00000"/>
                </a:solidFill>
                <a:latin typeface="Calibri" panose="020F0502020204030204"/>
              </a:rPr>
            </a:b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true"/>
          </p:cNvSpPr>
          <p:nvPr>
            <p:ph idx="1"/>
          </p:nvPr>
        </p:nvSpPr>
        <p:spPr>
          <a:xfrm>
            <a:off x="1676400" y="2514600"/>
            <a:ext cx="9093200" cy="3600450"/>
          </a:xfrm>
        </p:spPr>
        <p:txBody>
          <a:bodyPr vert="horz" wrap="square" lIns="91440" tIns="45720" rIns="91440" bIns="45720" anchor="t"/>
          <a:lstStyle/>
          <a:p>
            <a:pPr marL="0" lvl="1" indent="0" eaLnBrk="1" hangingPunct="1">
              <a:lnSpc>
                <a:spcPct val="80000"/>
              </a:lnSpc>
              <a:buNone/>
            </a:pPr>
            <a:endParaRPr sz="1400" dirty="0">
              <a:latin typeface="Verdana" panose="020B0604030504040204" pitchFamily="34" charset="0"/>
              <a:ea typeface="굴림" charset="-127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sz="14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467" y="1930400"/>
            <a:ext cx="102277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/>
              </a:rPr>
              <a:t>Продолжать знакомство детей с цветами спектра.</a:t>
            </a:r>
            <a:endParaRPr lang="ru-RU" sz="2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/>
              </a:rPr>
              <a:t>Формировать умение различать цвета и их оттенки.</a:t>
            </a:r>
            <a:endParaRPr lang="ru-RU" sz="2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/>
              </a:rPr>
              <a:t>Развивать творческие способности, воображение, наблюдательность.</a:t>
            </a:r>
            <a:endParaRPr lang="ru-RU" sz="2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/>
              </a:rPr>
              <a:t>Развивать речевую активность, упражнять в подборе существительных к прилагательному, развивать связную речь.</a:t>
            </a:r>
            <a:endParaRPr lang="ru-RU" sz="2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/>
              </a:rPr>
              <a:t>Способствовать сплочению детского коллектива.</a:t>
            </a:r>
            <a:endParaRPr lang="ru-RU" sz="28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true" noChangeArrowheads="true"/>
          </p:cNvSpPr>
          <p:nvPr>
            <p:ph type="title"/>
          </p:nvPr>
        </p:nvSpPr>
        <p:spPr>
          <a:xfrm>
            <a:off x="381000" y="372533"/>
            <a:ext cx="9372600" cy="1464734"/>
          </a:xfrm>
          <a:effectLst>
            <a:outerShdw dist="127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false" compatLnSpc="true"/>
          <a:lstStyle/>
          <a:p>
            <a:pPr lvl="0">
              <a:defRPr/>
            </a:pPr>
            <a:r>
              <a:rPr lang="ru-RU" sz="3100" b="1" i="1" kern="1200" dirty="0">
                <a:solidFill>
                  <a:srgbClr val="C00000"/>
                </a:solidFill>
                <a:latin typeface="Calibri" panose="020F0502020204030204"/>
              </a:rPr>
              <a:t>План проведения </a:t>
            </a:r>
            <a:r>
              <a:rPr lang="ru-RU" sz="3100" b="1" i="1" kern="1200" dirty="0" smtClean="0">
                <a:solidFill>
                  <a:srgbClr val="C00000"/>
                </a:solidFill>
                <a:latin typeface="Calibri" panose="020F0502020204030204"/>
              </a:rPr>
              <a:t>проекта</a:t>
            </a:r>
            <a:br>
              <a:rPr lang="ru-RU" sz="3100" b="1" i="1" kern="1200" dirty="0" smtClean="0">
                <a:solidFill>
                  <a:srgbClr val="C00000"/>
                </a:solidFill>
                <a:latin typeface="Calibri" panose="020F0502020204030204"/>
              </a:rPr>
            </a:br>
            <a:r>
              <a:rPr lang="ru-RU" sz="3100" b="1" i="1" kern="1200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sz="3100" b="1" i="1" kern="1200" dirty="0">
                <a:solidFill>
                  <a:srgbClr val="C00000"/>
                </a:solidFill>
                <a:latin typeface="Calibri" panose="020F0502020204030204"/>
              </a:rPr>
              <a:t>включал в себя </a:t>
            </a:r>
            <a:r>
              <a:rPr lang="ru-RU" sz="3100" b="1" i="1" kern="1200" dirty="0" smtClean="0">
                <a:solidFill>
                  <a:srgbClr val="C00000"/>
                </a:solidFill>
                <a:latin typeface="Calibri" panose="020F0502020204030204"/>
              </a:rPr>
              <a:t>следующие</a:t>
            </a:r>
            <a:br>
              <a:rPr lang="ru-RU" sz="3100" b="1" i="1" kern="1200" dirty="0" smtClean="0">
                <a:solidFill>
                  <a:srgbClr val="C00000"/>
                </a:solidFill>
                <a:latin typeface="Calibri" panose="020F0502020204030204"/>
              </a:rPr>
            </a:br>
            <a:r>
              <a:rPr lang="ru-RU" sz="3100" b="1" i="1" kern="1200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sz="3100" b="1" i="1" kern="1200" dirty="0">
                <a:solidFill>
                  <a:srgbClr val="C00000"/>
                </a:solidFill>
                <a:latin typeface="Calibri" panose="020F0502020204030204"/>
              </a:rPr>
              <a:t>мероприятия:</a:t>
            </a:r>
            <a:br>
              <a:rPr lang="ru-RU" sz="4000" i="1" kern="1200" dirty="0">
                <a:solidFill>
                  <a:srgbClr val="C00000"/>
                </a:solidFill>
                <a:latin typeface="Calibri" panose="020F0502020204030204"/>
              </a:rPr>
            </a:b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true"/>
          </p:cNvSpPr>
          <p:nvPr>
            <p:ph idx="1"/>
          </p:nvPr>
        </p:nvSpPr>
        <p:spPr>
          <a:xfrm>
            <a:off x="1676400" y="2514600"/>
            <a:ext cx="9093200" cy="3600450"/>
          </a:xfrm>
        </p:spPr>
        <p:txBody>
          <a:bodyPr vert="horz" wrap="square" lIns="91440" tIns="45720" rIns="91440" bIns="45720" anchor="t"/>
          <a:lstStyle/>
          <a:p>
            <a:pPr marL="0" lvl="1" indent="0" eaLnBrk="1" hangingPunct="1">
              <a:lnSpc>
                <a:spcPct val="80000"/>
              </a:lnSpc>
              <a:buNone/>
            </a:pPr>
            <a:endParaRPr sz="1400" dirty="0">
              <a:latin typeface="Verdana" panose="020B0604030504040204" pitchFamily="34" charset="0"/>
              <a:ea typeface="굴림" charset="-127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sz="14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467" y="1930400"/>
            <a:ext cx="10227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70183" y="2151180"/>
            <a:ext cx="11595398" cy="377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FF0000"/>
                </a:solidFill>
                <a:latin typeface="Microsoft Sans Serif"/>
              </a:rPr>
              <a:t>День первый. Красный</a:t>
            </a:r>
            <a:endParaRPr lang="ru-RU" dirty="0"/>
          </a:p>
        </p:txBody>
      </p:sp>
      <p:pic>
        <p:nvPicPr>
          <p:cNvPr id="4099" name="Picture 3" descr="C:\Users\Окна\Desktop\разноцветная неделя\IMG_20201012_15303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39080" y="752936"/>
            <a:ext cx="3301919" cy="24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Grp="true" noChangeAspect="true" noChangeArrowheads="true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1878" y="1479688"/>
            <a:ext cx="5657578" cy="42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Окна\Desktop\разноцветная неделя\IMG-20201012-WA0005 (1)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2213" y="3522876"/>
            <a:ext cx="3555010" cy="26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FFC000"/>
                </a:solidFill>
                <a:latin typeface="Microsoft Sans Serif"/>
              </a:rPr>
              <a:t>День </a:t>
            </a:r>
            <a:r>
              <a:rPr lang="ru-RU" sz="4000" kern="0" dirty="0" smtClean="0">
                <a:solidFill>
                  <a:srgbClr val="FFC000"/>
                </a:solidFill>
                <a:latin typeface="Microsoft Sans Serif"/>
              </a:rPr>
              <a:t>второй. Желтый.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Окна\Desktop\разноцветная неделя\IMG_20201013_123236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6993" y="1861142"/>
            <a:ext cx="5714211" cy="42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на\Desktop\разноцветная неделя\IMG_20201013_07474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558729"/>
            <a:ext cx="344593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Grp="true" noChangeAspect="true" noChangeArrowheads="true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00647" y="3338183"/>
            <a:ext cx="3976952" cy="298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00B050"/>
                </a:solidFill>
                <a:latin typeface="Microsoft Sans Serif"/>
              </a:rPr>
              <a:t>День </a:t>
            </a:r>
            <a:r>
              <a:rPr lang="ru-RU" sz="4000" kern="0" dirty="0" smtClean="0">
                <a:solidFill>
                  <a:srgbClr val="00B050"/>
                </a:solidFill>
                <a:latin typeface="Microsoft Sans Serif"/>
              </a:rPr>
              <a:t>третий. Зеленый.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Окна\Desktop\разноцветная неделя\IMG_20201014_121427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68841" y="1852877"/>
            <a:ext cx="6160558" cy="46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на\Desktop\разноцветная неделя\IMG_20201015_07230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3669" y="549838"/>
            <a:ext cx="4038598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кна\Desktop\разноцветная неделя\IMG_20201015_072325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6841" y="3725333"/>
            <a:ext cx="3905426" cy="29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0070C0"/>
                </a:solidFill>
                <a:latin typeface="Microsoft Sans Serif"/>
              </a:rPr>
              <a:t>День </a:t>
            </a:r>
            <a:r>
              <a:rPr lang="ru-RU" sz="4000" kern="0" dirty="0" smtClean="0">
                <a:solidFill>
                  <a:srgbClr val="0070C0"/>
                </a:solidFill>
                <a:latin typeface="Microsoft Sans Serif"/>
              </a:rPr>
              <a:t>четвертый. Синий.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Окна\Desktop\разноцветная неделя\IMG_20201015_121822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0593" y="1591733"/>
            <a:ext cx="6491112" cy="48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кна\Desktop\разноцветная неделя\IMG_20201015_082819 (1)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6695" y="355600"/>
            <a:ext cx="3127906" cy="23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458" y="2606299"/>
            <a:ext cx="2691342" cy="20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Grp="true" noChangeAspect="true" noChangeArrowheads="true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745" y="4186062"/>
            <a:ext cx="3029975" cy="227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true">
          <a:gsLst>
            <a:gs pos="0">
              <a:srgbClr val="FFCCCC"/>
            </a:gs>
            <a:gs pos="13000">
              <a:srgbClr val="F8B049"/>
            </a:gs>
            <a:gs pos="20000">
              <a:srgbClr val="F9F991"/>
            </a:gs>
            <a:gs pos="10000">
              <a:srgbClr val="FEE7F2"/>
            </a:gs>
            <a:gs pos="74577">
              <a:srgbClr val="65DBF7"/>
            </a:gs>
            <a:gs pos="67000">
              <a:srgbClr val="FFCCCC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true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EF35BE"/>
                </a:solidFill>
                <a:latin typeface="Microsoft Sans Serif"/>
              </a:rPr>
              <a:t>День</a:t>
            </a:r>
            <a:r>
              <a:rPr lang="ru-RU" sz="4000" kern="0" dirty="0">
                <a:solidFill>
                  <a:srgbClr val="0070C0"/>
                </a:solidFill>
                <a:latin typeface="Microsoft Sans Serif"/>
              </a:rPr>
              <a:t> </a:t>
            </a:r>
            <a:r>
              <a:rPr lang="ru-RU" sz="4000" kern="0" dirty="0" smtClean="0">
                <a:solidFill>
                  <a:srgbClr val="149EAC"/>
                </a:solidFill>
                <a:latin typeface="Microsoft Sans Serif"/>
              </a:rPr>
              <a:t>пятый. </a:t>
            </a:r>
            <a:r>
              <a:rPr lang="ru-RU" sz="4000" kern="0" dirty="0" smtClean="0">
                <a:solidFill>
                  <a:srgbClr val="990099"/>
                </a:solidFill>
                <a:latin typeface="Microsoft Sans Serif"/>
              </a:rPr>
              <a:t>Разноцветный.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8194" name="Picture 2" descr="C:\Users\Окна\Desktop\разноцветная неделя\IMG_20201016_193517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8570" y="1392360"/>
            <a:ext cx="6721712" cy="5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кна\Desktop\разноцветная неделя\IMG_20201023_135805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60791" y="1872326"/>
            <a:ext cx="5136697" cy="38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raski">
  <a:themeElements>
    <a:clrScheme name="powerpoint-template 7">
      <a:dk1>
        <a:srgbClr val="4D4D4D"/>
      </a:dk1>
      <a:lt1>
        <a:srgbClr val="FFFFFF"/>
      </a:lt1>
      <a:dk2>
        <a:srgbClr val="4D4D4D"/>
      </a:dk2>
      <a:lt2>
        <a:srgbClr val="10C661"/>
      </a:lt2>
      <a:accent1>
        <a:srgbClr val="18B0CE"/>
      </a:accent1>
      <a:accent2>
        <a:srgbClr val="EC4104"/>
      </a:accent2>
      <a:accent3>
        <a:srgbClr val="FFFFFF"/>
      </a:accent3>
      <a:accent4>
        <a:srgbClr val="404040"/>
      </a:accent4>
      <a:accent5>
        <a:srgbClr val="ABD4E3"/>
      </a:accent5>
      <a:accent6>
        <a:srgbClr val="D63A03"/>
      </a:accent6>
      <a:hlink>
        <a:srgbClr val="016FC8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0C661"/>
        </a:lt2>
        <a:accent1>
          <a:srgbClr val="18B0CE"/>
        </a:accent1>
        <a:accent2>
          <a:srgbClr val="EC4104"/>
        </a:accent2>
        <a:accent3>
          <a:srgbClr val="FFFFFF"/>
        </a:accent3>
        <a:accent4>
          <a:srgbClr val="404040"/>
        </a:accent4>
        <a:accent5>
          <a:srgbClr val="ABD4E3"/>
        </a:accent5>
        <a:accent6>
          <a:srgbClr val="D63A03"/>
        </a:accent6>
        <a:hlink>
          <a:srgbClr val="016F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raski">
  <a:themeElements>
    <a:clrScheme name="powerpoint-template 7">
      <a:dk1>
        <a:srgbClr val="4D4D4D"/>
      </a:dk1>
      <a:lt1>
        <a:srgbClr val="FFFFFF"/>
      </a:lt1>
      <a:dk2>
        <a:srgbClr val="4D4D4D"/>
      </a:dk2>
      <a:lt2>
        <a:srgbClr val="10C661"/>
      </a:lt2>
      <a:accent1>
        <a:srgbClr val="18B0CE"/>
      </a:accent1>
      <a:accent2>
        <a:srgbClr val="EC4104"/>
      </a:accent2>
      <a:accent3>
        <a:srgbClr val="FFFFFF"/>
      </a:accent3>
      <a:accent4>
        <a:srgbClr val="404040"/>
      </a:accent4>
      <a:accent5>
        <a:srgbClr val="ABD4E3"/>
      </a:accent5>
      <a:accent6>
        <a:srgbClr val="D63A03"/>
      </a:accent6>
      <a:hlink>
        <a:srgbClr val="016FC8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0C661"/>
        </a:lt2>
        <a:accent1>
          <a:srgbClr val="18B0CE"/>
        </a:accent1>
        <a:accent2>
          <a:srgbClr val="EC4104"/>
        </a:accent2>
        <a:accent3>
          <a:srgbClr val="FFFFFF"/>
        </a:accent3>
        <a:accent4>
          <a:srgbClr val="404040"/>
        </a:accent4>
        <a:accent5>
          <a:srgbClr val="ABD4E3"/>
        </a:accent5>
        <a:accent6>
          <a:srgbClr val="D63A03"/>
        </a:accent6>
        <a:hlink>
          <a:srgbClr val="016F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raski">
  <a:themeElements>
    <a:clrScheme name="powerpoint-template 7">
      <a:dk1>
        <a:srgbClr val="4D4D4D"/>
      </a:dk1>
      <a:lt1>
        <a:srgbClr val="FFFFFF"/>
      </a:lt1>
      <a:dk2>
        <a:srgbClr val="4D4D4D"/>
      </a:dk2>
      <a:lt2>
        <a:srgbClr val="10C661"/>
      </a:lt2>
      <a:accent1>
        <a:srgbClr val="18B0CE"/>
      </a:accent1>
      <a:accent2>
        <a:srgbClr val="EC4104"/>
      </a:accent2>
      <a:accent3>
        <a:srgbClr val="FFFFFF"/>
      </a:accent3>
      <a:accent4>
        <a:srgbClr val="404040"/>
      </a:accent4>
      <a:accent5>
        <a:srgbClr val="ABD4E3"/>
      </a:accent5>
      <a:accent6>
        <a:srgbClr val="D63A03"/>
      </a:accent6>
      <a:hlink>
        <a:srgbClr val="016FC8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0C661"/>
        </a:lt2>
        <a:accent1>
          <a:srgbClr val="18B0CE"/>
        </a:accent1>
        <a:accent2>
          <a:srgbClr val="EC4104"/>
        </a:accent2>
        <a:accent3>
          <a:srgbClr val="FFFFFF"/>
        </a:accent3>
        <a:accent4>
          <a:srgbClr val="404040"/>
        </a:accent4>
        <a:accent5>
          <a:srgbClr val="ABD4E3"/>
        </a:accent5>
        <a:accent6>
          <a:srgbClr val="D63A03"/>
        </a:accent6>
        <a:hlink>
          <a:srgbClr val="016F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kraski">
  <a:themeElements>
    <a:clrScheme name="powerpoint-template 7">
      <a:dk1>
        <a:srgbClr val="4D4D4D"/>
      </a:dk1>
      <a:lt1>
        <a:srgbClr val="FFFFFF"/>
      </a:lt1>
      <a:dk2>
        <a:srgbClr val="4D4D4D"/>
      </a:dk2>
      <a:lt2>
        <a:srgbClr val="10C661"/>
      </a:lt2>
      <a:accent1>
        <a:srgbClr val="18B0CE"/>
      </a:accent1>
      <a:accent2>
        <a:srgbClr val="EC4104"/>
      </a:accent2>
      <a:accent3>
        <a:srgbClr val="FFFFFF"/>
      </a:accent3>
      <a:accent4>
        <a:srgbClr val="404040"/>
      </a:accent4>
      <a:accent5>
        <a:srgbClr val="ABD4E3"/>
      </a:accent5>
      <a:accent6>
        <a:srgbClr val="D63A03"/>
      </a:accent6>
      <a:hlink>
        <a:srgbClr val="016FC8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true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true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false" compatLnSpc="true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0C661"/>
        </a:lt2>
        <a:accent1>
          <a:srgbClr val="18B0CE"/>
        </a:accent1>
        <a:accent2>
          <a:srgbClr val="EC4104"/>
        </a:accent2>
        <a:accent3>
          <a:srgbClr val="FFFFFF"/>
        </a:accent3>
        <a:accent4>
          <a:srgbClr val="404040"/>
        </a:accent4>
        <a:accent5>
          <a:srgbClr val="ABD4E3"/>
        </a:accent5>
        <a:accent6>
          <a:srgbClr val="D63A03"/>
        </a:accent6>
        <a:hlink>
          <a:srgbClr val="016F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WPS Presentation</Application>
  <PresentationFormat>Произвольный</PresentationFormat>
  <Paragraphs>54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Microsoft Sans Serif</vt:lpstr>
      <vt:lpstr>Times New Roman</vt:lpstr>
      <vt:lpstr>Calibri</vt:lpstr>
      <vt:lpstr>Calibri</vt:lpstr>
      <vt:lpstr>Verdana</vt:lpstr>
      <vt:lpstr>굴림</vt:lpstr>
      <vt:lpstr>Microsoft Sans Serif</vt:lpstr>
      <vt:lpstr>Gubbi</vt:lpstr>
      <vt:lpstr>Calibri Light</vt:lpstr>
      <vt:lpstr>微软雅黑</vt:lpstr>
      <vt:lpstr>Arial Unicode MS</vt:lpstr>
      <vt:lpstr>Noto Sans CJK HK</vt:lpstr>
      <vt:lpstr>Office Theme</vt:lpstr>
      <vt:lpstr>kraski</vt:lpstr>
      <vt:lpstr>1_kraski</vt:lpstr>
      <vt:lpstr>2_kraski</vt:lpstr>
      <vt:lpstr>5_kraski</vt:lpstr>
      <vt:lpstr>Муниципальное бюджетное дошкольное образовательное учреждение «Центр развития ребенка - детский сад №28 «Огонек» </vt:lpstr>
      <vt:lpstr>PowerPoint 演示文稿</vt:lpstr>
      <vt:lpstr>Задачи проекта: </vt:lpstr>
      <vt:lpstr>План проведения проекта  включал в себя следующие  мероприятия: </vt:lpstr>
      <vt:lpstr>День первый. Красный</vt:lpstr>
      <vt:lpstr>День второй. Желтый.</vt:lpstr>
      <vt:lpstr>День третий. Зеленый.</vt:lpstr>
      <vt:lpstr>День четвертый. Синий.</vt:lpstr>
      <vt:lpstr>День пятый. Разноцветный.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Окна</dc:creator>
  <cp:lastModifiedBy>vadim</cp:lastModifiedBy>
  <cp:revision>8</cp:revision>
  <dcterms:created xsi:type="dcterms:W3CDTF">2020-10-27T11:01:34Z</dcterms:created>
  <dcterms:modified xsi:type="dcterms:W3CDTF">2020-10-27T11:01:34Z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1033-11.1.0.9711</vt:lpwstr>
  </property>
</Properties>
</file>