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</p:sldMasterIdLst>
  <p:notesMasterIdLst>
    <p:notesMasterId r:id="rId16"/>
  </p:notesMasterIdLst>
  <p:sldIdLst>
    <p:sldId id="256" r:id="rId15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12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0" Type="http://schemas.openxmlformats.org/officeDocument/2006/relationships/slide" Target="slides/slide5.xml"/><Relationship Id="rId2" Type="http://schemas.openxmlformats.org/officeDocument/2006/relationships/theme" Target="theme/theme1.xml"/><Relationship Id="rId19" Type="http://schemas.openxmlformats.org/officeDocument/2006/relationships/slide" Target="slides/slide4.xml"/><Relationship Id="rId18" Type="http://schemas.openxmlformats.org/officeDocument/2006/relationships/slide" Target="slides/slide3.xml"/><Relationship Id="rId17" Type="http://schemas.openxmlformats.org/officeDocument/2006/relationships/slide" Target="slides/slide2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F4174-74DF-4685-BF5A-D04240677EC1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74D85-1A8C-4994-8432-9D8C5CB7C53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  <a:endParaRPr lang="ru-RU" sz="1200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547664" y="2179846"/>
            <a:ext cx="4248472" cy="18972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12" name="Номер слайда 5"/>
          <p:cNvSpPr txBox="true"/>
          <p:nvPr userDrawn="true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true"/>
          </p:cNvSpPr>
          <p:nvPr>
            <p:ph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547664" y="2179846"/>
            <a:ext cx="4248472" cy="18972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12" name="Номер слайда 5"/>
          <p:cNvSpPr txBox="true"/>
          <p:nvPr userDrawn="true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true"/>
          </p:cNvSpPr>
          <p:nvPr>
            <p:ph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547664" y="2179846"/>
            <a:ext cx="4248472" cy="18972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547664" y="2179846"/>
            <a:ext cx="4248472" cy="18972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12" name="Номер слайда 5"/>
          <p:cNvSpPr txBox="true"/>
          <p:nvPr userDrawn="true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true"/>
          </p:cNvSpPr>
          <p:nvPr>
            <p:ph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12" name="Номер слайда 5"/>
          <p:cNvSpPr txBox="true"/>
          <p:nvPr userDrawn="true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true"/>
          </p:cNvSpPr>
          <p:nvPr>
            <p:ph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547664" y="2179846"/>
            <a:ext cx="4248472" cy="18972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12" name="Номер слайда 5"/>
          <p:cNvSpPr txBox="true"/>
          <p:nvPr userDrawn="true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true"/>
          </p:cNvSpPr>
          <p:nvPr>
            <p:ph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547664" y="2179846"/>
            <a:ext cx="4248472" cy="18972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12" name="Номер слайда 5"/>
          <p:cNvSpPr txBox="true"/>
          <p:nvPr userDrawn="true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true"/>
          </p:cNvSpPr>
          <p:nvPr>
            <p:ph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547664" y="2179846"/>
            <a:ext cx="4248472" cy="18972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12" name="Номер слайда 5"/>
          <p:cNvSpPr txBox="true"/>
          <p:nvPr userDrawn="true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true"/>
          </p:cNvSpPr>
          <p:nvPr>
            <p:ph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547664" y="2179846"/>
            <a:ext cx="4248472" cy="18972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12" name="Номер слайда 5"/>
          <p:cNvSpPr txBox="true"/>
          <p:nvPr userDrawn="true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true"/>
          </p:cNvSpPr>
          <p:nvPr>
            <p:ph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547664" y="2179846"/>
            <a:ext cx="4248472" cy="18972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12" name="Номер слайда 5"/>
          <p:cNvSpPr txBox="true"/>
          <p:nvPr userDrawn="true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true"/>
          </p:cNvSpPr>
          <p:nvPr>
            <p:ph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547664" y="2179846"/>
            <a:ext cx="4248472" cy="18972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12" name="Номер слайда 5"/>
          <p:cNvSpPr txBox="true"/>
          <p:nvPr userDrawn="true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true"/>
          </p:cNvSpPr>
          <p:nvPr>
            <p:ph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547664" y="2179846"/>
            <a:ext cx="4248472" cy="18972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12" name="Номер слайда 5"/>
          <p:cNvSpPr txBox="true"/>
          <p:nvPr userDrawn="true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true"/>
          </p:cNvSpPr>
          <p:nvPr>
            <p:ph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547664" y="2179846"/>
            <a:ext cx="4248472" cy="18972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12" name="Номер слайда 5"/>
          <p:cNvSpPr txBox="true"/>
          <p:nvPr userDrawn="true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true"/>
          </p:cNvSpPr>
          <p:nvPr>
            <p:ph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C4652D">
                    <a:lumMod val="75000"/>
                  </a:srgbClr>
                </a:solidFill>
              </a:rPr>
            </a:fld>
            <a:endParaRPr lang="ru-RU">
              <a:solidFill>
                <a:srgbClr val="C4652D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5C92B5">
                    <a:lumMod val="60000"/>
                    <a:lumOff val="40000"/>
                  </a:srgbClr>
                </a:solidFill>
              </a:rPr>
            </a:fld>
            <a:endParaRPr lang="ru-RU">
              <a:solidFill>
                <a:srgbClr val="5C92B5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5" Type="http://schemas.openxmlformats.org/officeDocument/2006/relationships/theme" Target="../theme/theme10.xml"/><Relationship Id="rId14" Type="http://schemas.openxmlformats.org/officeDocument/2006/relationships/image" Target="../media/image3.png"/><Relationship Id="rId13" Type="http://schemas.openxmlformats.org/officeDocument/2006/relationships/hyperlink" Target="https://presentation-creation.ru/" TargetMode="Externa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5" Type="http://schemas.openxmlformats.org/officeDocument/2006/relationships/theme" Target="../theme/theme11.xml"/><Relationship Id="rId14" Type="http://schemas.openxmlformats.org/officeDocument/2006/relationships/image" Target="../media/image3.png"/><Relationship Id="rId13" Type="http://schemas.openxmlformats.org/officeDocument/2006/relationships/hyperlink" Target="https://presentation-creation.ru/" TargetMode="Externa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5" Type="http://schemas.openxmlformats.org/officeDocument/2006/relationships/theme" Target="../theme/theme12.xml"/><Relationship Id="rId14" Type="http://schemas.openxmlformats.org/officeDocument/2006/relationships/image" Target="../media/image3.png"/><Relationship Id="rId13" Type="http://schemas.openxmlformats.org/officeDocument/2006/relationships/hyperlink" Target="https://presentation-creation.ru/" TargetMode="Externa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5" Type="http://schemas.openxmlformats.org/officeDocument/2006/relationships/theme" Target="../theme/theme13.xml"/><Relationship Id="rId14" Type="http://schemas.openxmlformats.org/officeDocument/2006/relationships/image" Target="../media/image3.png"/><Relationship Id="rId13" Type="http://schemas.openxmlformats.org/officeDocument/2006/relationships/hyperlink" Target="https://presentation-creation.ru/" TargetMode="Externa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hyperlink" Target="https://presentation-creation.ru/" TargetMode="Externa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image" Target="../media/image3.png"/><Relationship Id="rId13" Type="http://schemas.openxmlformats.org/officeDocument/2006/relationships/hyperlink" Target="https://presentation-creation.ru/" TargetMode="Externa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4" Type="http://schemas.openxmlformats.org/officeDocument/2006/relationships/image" Target="../media/image3.png"/><Relationship Id="rId13" Type="http://schemas.openxmlformats.org/officeDocument/2006/relationships/hyperlink" Target="https://presentation-creation.ru/" TargetMode="Externa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5" Type="http://schemas.openxmlformats.org/officeDocument/2006/relationships/theme" Target="../theme/theme5.xml"/><Relationship Id="rId14" Type="http://schemas.openxmlformats.org/officeDocument/2006/relationships/image" Target="../media/image3.png"/><Relationship Id="rId13" Type="http://schemas.openxmlformats.org/officeDocument/2006/relationships/hyperlink" Target="https://presentation-creation.ru/" TargetMode="Externa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5" Type="http://schemas.openxmlformats.org/officeDocument/2006/relationships/theme" Target="../theme/theme6.xml"/><Relationship Id="rId14" Type="http://schemas.openxmlformats.org/officeDocument/2006/relationships/image" Target="../media/image3.png"/><Relationship Id="rId13" Type="http://schemas.openxmlformats.org/officeDocument/2006/relationships/hyperlink" Target="https://presentation-creation.ru/" TargetMode="Externa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5" Type="http://schemas.openxmlformats.org/officeDocument/2006/relationships/theme" Target="../theme/theme7.xml"/><Relationship Id="rId14" Type="http://schemas.openxmlformats.org/officeDocument/2006/relationships/image" Target="../media/image3.png"/><Relationship Id="rId13" Type="http://schemas.openxmlformats.org/officeDocument/2006/relationships/hyperlink" Target="https://presentation-creation.ru/" TargetMode="Externa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5" Type="http://schemas.openxmlformats.org/officeDocument/2006/relationships/theme" Target="../theme/theme8.xml"/><Relationship Id="rId14" Type="http://schemas.openxmlformats.org/officeDocument/2006/relationships/image" Target="../media/image3.png"/><Relationship Id="rId13" Type="http://schemas.openxmlformats.org/officeDocument/2006/relationships/hyperlink" Target="https://presentation-creation.ru/" TargetMode="Externa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5" Type="http://schemas.openxmlformats.org/officeDocument/2006/relationships/theme" Target="../theme/theme9.xml"/><Relationship Id="rId14" Type="http://schemas.openxmlformats.org/officeDocument/2006/relationships/image" Target="../media/image3.png"/><Relationship Id="rId13" Type="http://schemas.openxmlformats.org/officeDocument/2006/relationships/hyperlink" Target="https://presentation-creation.ru/" TargetMode="Externa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pic>
        <p:nvPicPr>
          <p:cNvPr id="7" name="Рисунок 6">
            <a:hlinkClick r:id="rId13"/>
          </p:cNvPr>
          <p:cNvPicPr>
            <a:picLocks noChangeAspect="true"/>
          </p:cNvPicPr>
          <p:nvPr userDrawn="true"/>
        </p:nvPicPr>
        <p:blipFill>
          <a:blip r:embed="rId14"/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pic>
        <p:nvPicPr>
          <p:cNvPr id="7" name="Рисунок 6">
            <a:hlinkClick r:id="rId13"/>
          </p:cNvPr>
          <p:cNvPicPr>
            <a:picLocks noChangeAspect="true"/>
          </p:cNvPicPr>
          <p:nvPr userDrawn="true"/>
        </p:nvPicPr>
        <p:blipFill>
          <a:blip r:embed="rId14"/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pic>
        <p:nvPicPr>
          <p:cNvPr id="7" name="Рисунок 6">
            <a:hlinkClick r:id="rId13"/>
          </p:cNvPr>
          <p:cNvPicPr>
            <a:picLocks noChangeAspect="true"/>
          </p:cNvPicPr>
          <p:nvPr userDrawn="true"/>
        </p:nvPicPr>
        <p:blipFill>
          <a:blip r:embed="rId14"/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pic>
        <p:nvPicPr>
          <p:cNvPr id="7" name="Рисунок 6">
            <a:hlinkClick r:id="rId13"/>
          </p:cNvPr>
          <p:cNvPicPr>
            <a:picLocks noChangeAspect="true"/>
          </p:cNvPicPr>
          <p:nvPr userDrawn="true"/>
        </p:nvPicPr>
        <p:blipFill>
          <a:blip r:embed="rId14"/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pic>
        <p:nvPicPr>
          <p:cNvPr id="7" name="Рисунок 6">
            <a:hlinkClick r:id="rId13"/>
          </p:cNvPr>
          <p:cNvPicPr>
            <a:picLocks noChangeAspect="true"/>
          </p:cNvPicPr>
          <p:nvPr userDrawn="true"/>
        </p:nvPicPr>
        <p:blipFill>
          <a:blip r:embed="rId14"/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pic>
        <p:nvPicPr>
          <p:cNvPr id="7" name="Рисунок 6">
            <a:hlinkClick r:id="rId13"/>
          </p:cNvPr>
          <p:cNvPicPr>
            <a:picLocks noChangeAspect="true"/>
          </p:cNvPicPr>
          <p:nvPr userDrawn="true"/>
        </p:nvPicPr>
        <p:blipFill>
          <a:blip r:embed="rId14"/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pic>
        <p:nvPicPr>
          <p:cNvPr id="7" name="Рисунок 6">
            <a:hlinkClick r:id="rId13"/>
          </p:cNvPr>
          <p:cNvPicPr>
            <a:picLocks noChangeAspect="true"/>
          </p:cNvPicPr>
          <p:nvPr userDrawn="true"/>
        </p:nvPicPr>
        <p:blipFill>
          <a:blip r:embed="rId14"/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pic>
        <p:nvPicPr>
          <p:cNvPr id="7" name="Рисунок 6">
            <a:hlinkClick r:id="rId13"/>
          </p:cNvPr>
          <p:cNvPicPr>
            <a:picLocks noChangeAspect="true"/>
          </p:cNvPicPr>
          <p:nvPr userDrawn="true"/>
        </p:nvPicPr>
        <p:blipFill>
          <a:blip r:embed="rId14"/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pic>
        <p:nvPicPr>
          <p:cNvPr id="7" name="Рисунок 6">
            <a:hlinkClick r:id="rId13"/>
          </p:cNvPr>
          <p:cNvPicPr>
            <a:picLocks noChangeAspect="true"/>
          </p:cNvPicPr>
          <p:nvPr userDrawn="true"/>
        </p:nvPicPr>
        <p:blipFill>
          <a:blip r:embed="rId14"/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pic>
        <p:nvPicPr>
          <p:cNvPr id="7" name="Рисунок 6">
            <a:hlinkClick r:id="rId13"/>
          </p:cNvPr>
          <p:cNvPicPr>
            <a:picLocks noChangeAspect="true"/>
          </p:cNvPicPr>
          <p:nvPr userDrawn="true"/>
        </p:nvPicPr>
        <p:blipFill>
          <a:blip r:embed="rId14"/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pic>
        <p:nvPicPr>
          <p:cNvPr id="7" name="Рисунок 6">
            <a:hlinkClick r:id="rId13"/>
          </p:cNvPr>
          <p:cNvPicPr>
            <a:picLocks noChangeAspect="true"/>
          </p:cNvPicPr>
          <p:nvPr userDrawn="true"/>
        </p:nvPicPr>
        <p:blipFill>
          <a:blip r:embed="rId14"/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51520" y="45855"/>
            <a:ext cx="8640960" cy="10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83568" y="1196752"/>
            <a:ext cx="58326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38086">
                    <a:lumMod val="75000"/>
                  </a:srgbClr>
                </a:solidFill>
              </a:rPr>
            </a:fld>
            <a:endParaRPr lang="ru-RU">
              <a:solidFill>
                <a:srgbClr val="438086">
                  <a:lumMod val="75000"/>
                </a:srgbClr>
              </a:solidFill>
            </a:endParaRPr>
          </a:p>
        </p:txBody>
      </p:sp>
      <p:pic>
        <p:nvPicPr>
          <p:cNvPr id="7" name="Рисунок 6">
            <a:hlinkClick r:id="rId13"/>
          </p:cNvPr>
          <p:cNvPicPr>
            <a:picLocks noChangeAspect="true"/>
          </p:cNvPicPr>
          <p:nvPr userDrawn="true"/>
        </p:nvPicPr>
        <p:blipFill>
          <a:blip r:embed="rId14"/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8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872615" y="1831340"/>
            <a:ext cx="4211320" cy="142494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3399FF"/>
                </a:solidFill>
              </a:rPr>
              <a:t>Проект «Вырастим кристалл»</a:t>
            </a:r>
            <a:endParaRPr lang="ru-RU" dirty="0">
              <a:solidFill>
                <a:srgbClr val="3399FF"/>
              </a:solidFill>
            </a:endParaRPr>
          </a:p>
        </p:txBody>
      </p:sp>
      <p:sp>
        <p:nvSpPr>
          <p:cNvPr id="4" name="Text Box 3"/>
          <p:cNvSpPr txBox="true"/>
          <p:nvPr/>
        </p:nvSpPr>
        <p:spPr>
          <a:xfrm>
            <a:off x="1102360" y="273050"/>
            <a:ext cx="6740525" cy="6451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Муниципальное бюджетное дошкольное образовательное учреждение </a:t>
            </a:r>
            <a:r>
              <a:rPr lang="ru-RU" dirty="0">
                <a:solidFill>
                  <a:srgbClr val="FF6600"/>
                </a:solidFill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«</a:t>
            </a:r>
            <a:r>
              <a:rPr lang="ru-RU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Центр развития ребенка - детский сад №28 </a:t>
            </a:r>
            <a:r>
              <a:rPr lang="ru-RU" dirty="0">
                <a:solidFill>
                  <a:srgbClr val="FF6600"/>
                </a:solidFill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«</a:t>
            </a:r>
            <a:r>
              <a:rPr lang="ru-RU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Огонек</a:t>
            </a:r>
            <a:r>
              <a:rPr lang="ru-RU" dirty="0">
                <a:solidFill>
                  <a:srgbClr val="FF6600"/>
                </a:solidFill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»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 Box 5"/>
          <p:cNvSpPr txBox="true"/>
          <p:nvPr/>
        </p:nvSpPr>
        <p:spPr>
          <a:xfrm>
            <a:off x="3451225" y="4933950"/>
            <a:ext cx="1903095" cy="368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Бердск 2020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Box 7"/>
          <p:cNvSpPr txBox="true"/>
          <p:nvPr/>
        </p:nvSpPr>
        <p:spPr>
          <a:xfrm rot="10800000" flipV="true">
            <a:off x="1871980" y="3966845"/>
            <a:ext cx="43351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>
                <a:solidFill>
                  <a:srgbClr val="F57209"/>
                </a:solidFill>
              </a:rPr>
              <a:t>Выполнили дети, родители и воспитатели группы №7 «Бабочки»</a:t>
            </a:r>
            <a:endParaRPr lang="ru-RU" altLang="en-US" b="1">
              <a:solidFill>
                <a:srgbClr val="F5720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17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00502-WA000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885" y="2533015"/>
            <a:ext cx="3999230" cy="2999740"/>
          </a:xfrm>
          <a:prstGeom prst="roundRect">
            <a:avLst/>
          </a:prstGeom>
        </p:spPr>
      </p:pic>
      <p:pic>
        <p:nvPicPr>
          <p:cNvPr id="4" name="Picture 3" descr="IMG-20200502-WA000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15" y="2313940"/>
            <a:ext cx="2413635" cy="3218815"/>
          </a:xfrm>
          <a:prstGeom prst="roundRect">
            <a:avLst/>
          </a:prstGeom>
        </p:spPr>
      </p:pic>
      <p:sp>
        <p:nvSpPr>
          <p:cNvPr id="5" name="Text Box 4"/>
          <p:cNvSpPr txBox="true"/>
          <p:nvPr/>
        </p:nvSpPr>
        <p:spPr>
          <a:xfrm>
            <a:off x="779780" y="255270"/>
            <a:ext cx="7630160" cy="11988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sym typeface="+mn-ea"/>
              </a:rPr>
              <a:t>Рассматривая кристаллы, дети сделали вывод, что они имеют разную форму и разный размер, а также очень хрупки</a:t>
            </a:r>
            <a:endParaRPr lang="en-US" sz="2400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omb/>
      </p:transition>
    </mc:Choice>
    <mc:Fallback>
      <p:transition spd="med">
        <p:comb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17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672465" y="657225"/>
            <a:ext cx="7828280" cy="560959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altLang="en-US" sz="3600" b="0" dirty="0" smtClean="0">
                <a:solidFill>
                  <a:srgbClr val="C00000"/>
                </a:solidFill>
              </a:rPr>
              <a:t>  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результате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работы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над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проектом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br>
              <a:rPr lang="en-US" sz="28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sz="36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400" b="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2400" b="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дети </a:t>
            </a:r>
            <a:r>
              <a:rPr lang="en-US" sz="2400" b="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приобрели</a:t>
            </a:r>
            <a:r>
              <a:rPr lang="en-US" sz="2400" b="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умения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навыки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исследовательской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деятельности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освоили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способ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выращивания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кристаллов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насыщенном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солевом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растворе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провели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наблюдение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ростом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кристалла</a:t>
            </a:r>
            <a:r>
              <a:rPr lang="en-US" sz="2400" b="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br>
              <a:rPr lang="ru-RU" sz="2400" b="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sz="22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расширили</a:t>
            </a:r>
            <a:r>
              <a:rPr lang="en-US" sz="22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свои</a:t>
            </a:r>
            <a:r>
              <a:rPr lang="en-US" sz="22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знания</a:t>
            </a:r>
            <a:r>
              <a:rPr lang="en-US" sz="22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о </a:t>
            </a:r>
            <a:r>
              <a:rPr lang="en-US" sz="22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кристаллах</a:t>
            </a:r>
            <a:r>
              <a:rPr lang="en-US" sz="2200" b="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  <a:b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-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повысился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интерес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познанию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окружающего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мира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b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Всё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способствовало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саморазвитию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личности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каждого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ребёнка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воспитанию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нём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целеустремлённости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</a:t>
            </a:r>
            <a:r>
              <a:rPr lang="en-US" sz="2400" b="0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самоуважения</a:t>
            </a:r>
            <a:r>
              <a:rPr lang="en-US" sz="2400" b="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400" b="0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blinds dir="vert"/>
      </p:transition>
    </mc:Choice>
    <mc:Fallback>
      <p:transition spd="med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true"/>
          </p:cNvSpPr>
          <p:nvPr>
            <p:ph type="ctrTitle"/>
          </p:nvPr>
        </p:nvSpPr>
        <p:spPr>
          <a:xfrm>
            <a:off x="1795145" y="1637665"/>
            <a:ext cx="4096385" cy="1878330"/>
          </a:xfrm>
        </p:spPr>
        <p:txBody>
          <a:bodyPr/>
          <a:lstStyle/>
          <a:p>
            <a:r>
              <a:rPr lang="ru-RU" altLang="en-US">
                <a:solidFill>
                  <a:srgbClr val="3399FF"/>
                </a:solidFill>
              </a:rPr>
              <a:t>Благодарим за внимание!</a:t>
            </a:r>
            <a:endParaRPr lang="ru-RU" altLang="en-US">
              <a:solidFill>
                <a:srgbClr val="3399FF"/>
              </a:solidFill>
            </a:endParaRPr>
          </a:p>
        </p:txBody>
      </p:sp>
      <p:sp>
        <p:nvSpPr>
          <p:cNvPr id="4" name="Title 1"/>
          <p:cNvSpPr>
            <a:spLocks noGrp="true"/>
          </p:cNvSpPr>
          <p:nvPr/>
        </p:nvSpPr>
        <p:spPr>
          <a:xfrm>
            <a:off x="1960880" y="4077071"/>
            <a:ext cx="3331200" cy="1176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b="0" dirty="0" smtClean="0">
                <a:solidFill>
                  <a:srgbClr val="0070C0"/>
                </a:solidFill>
              </a:rPr>
              <a:t>Материал </a:t>
            </a:r>
            <a:r>
              <a:rPr lang="ru-RU" altLang="en-US" b="0" dirty="0">
                <a:solidFill>
                  <a:srgbClr val="0070C0"/>
                </a:solidFill>
              </a:rPr>
              <a:t>подготовила </a:t>
            </a:r>
            <a:r>
              <a:rPr lang="ru-RU" altLang="en-US" b="0" dirty="0" smtClean="0">
                <a:solidFill>
                  <a:srgbClr val="0070C0"/>
                </a:solidFill>
              </a:rPr>
              <a:t>  </a:t>
            </a:r>
            <a:endParaRPr lang="ru-RU" altLang="en-US" b="0" dirty="0" smtClean="0">
              <a:solidFill>
                <a:srgbClr val="0070C0"/>
              </a:solidFill>
            </a:endParaRPr>
          </a:p>
          <a:p>
            <a:r>
              <a:rPr lang="ru-RU" altLang="en-US" b="0" dirty="0" smtClean="0">
                <a:solidFill>
                  <a:srgbClr val="0070C0"/>
                </a:solidFill>
              </a:rPr>
              <a:t>Грачева </a:t>
            </a:r>
            <a:r>
              <a:rPr lang="ru-RU" altLang="en-US" b="0" dirty="0">
                <a:solidFill>
                  <a:srgbClr val="0070C0"/>
                </a:solidFill>
              </a:rPr>
              <a:t>Анна Николаевна</a:t>
            </a:r>
            <a:endParaRPr lang="ru-RU" altLang="en-US" b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heel spokes="4"/>
      </p:transition>
    </mc:Choice>
    <mc:Fallback>
      <p:transition spd="med">
        <p:wheel spokes="4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true"/>
          </p:cNvSpPr>
          <p:nvPr>
            <p:ph idx="1"/>
          </p:nvPr>
        </p:nvSpPr>
        <p:spPr>
          <a:xfrm>
            <a:off x="944880" y="1196975"/>
            <a:ext cx="5690870" cy="458089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dirty="0"/>
              <a:t>С самого рождения ребёнок является первооткрывателем, исследователем того мира, который его окружает. Для него всё впервые: солнце и дождь, страх и радость. Всем хорошо известно, что детей дошкольного возраста называют «почемучками». Самостоятельно ребёнок не может найти ответ на все интересующие его вопросы – ему помогают педагоги, родители.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Уделяя большое внимание развитию познавательного интереса у детей старшего дошкольного возраста через освоение исследовательских действий, в условиях самоизоляции весной 2020 года, мы с родителями воспитанников решили провести серию опытов для детей по выращиванию кристаллов из поваренной соли и сахара.</a:t>
            </a:r>
            <a:endParaRPr lang="ru-RU" sz="2400" dirty="0"/>
          </a:p>
        </p:txBody>
      </p:sp>
      <p:sp>
        <p:nvSpPr>
          <p:cNvPr id="3" name="Заголовок 2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проекта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over dir="rd"/>
      </p:transition>
    </mc:Choice>
    <mc:Fallback>
      <p:transition spd="med">
        <p:cover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17F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true"/>
          </p:cNvSpPr>
          <p:nvPr>
            <p:ph idx="1"/>
          </p:nvPr>
        </p:nvSpPr>
        <p:spPr>
          <a:xfrm>
            <a:off x="478155" y="808355"/>
            <a:ext cx="8187690" cy="482917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   Цель проекта</a:t>
            </a:r>
            <a:r>
              <a:rPr lang="ru-RU" sz="2400" dirty="0"/>
              <a:t>: развивать познавательную активность, интеллектуально-творческий потенциал ребенка путем совершенствования его исследовательских способностей.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   Задачи</a:t>
            </a:r>
            <a:r>
              <a:rPr lang="ru-RU" sz="2400" dirty="0"/>
              <a:t>: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1. Расширять кругозор детей о кристаллах.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2. Формировать у детей исследовательские навыки.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3. Развивать познавательный интерес к исследовательской деятельности, желание познавать новое, стремление наблюдать и экспериментировать.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dissolve/>
      </p:transition>
    </mc:Choice>
    <mc:Fallback>
      <p:transition spd="med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true"/>
          </p:cNvSpPr>
          <p:nvPr>
            <p:ph idx="1"/>
          </p:nvPr>
        </p:nvSpPr>
        <p:spPr>
          <a:xfrm>
            <a:off x="802005" y="1196975"/>
            <a:ext cx="6306185" cy="48831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dirty="0"/>
              <a:t>Объект исследования</a:t>
            </a:r>
            <a:r>
              <a:rPr lang="ru-RU" sz="2400" dirty="0"/>
              <a:t>: кристаллы соли и сахара.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Мы выдвинули </a:t>
            </a:r>
            <a:r>
              <a:rPr lang="ru-RU" sz="2400" b="1" dirty="0"/>
              <a:t>гипотезу</a:t>
            </a:r>
            <a:r>
              <a:rPr lang="ru-RU" sz="2400" dirty="0"/>
              <a:t>, что кристаллы соли  и сахара могут появиться при создании определенных условий. Кристаллы можно вырастить дома или в группе детского сада.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Методы исследования</a:t>
            </a:r>
            <a:r>
              <a:rPr lang="ru-RU" sz="2400" dirty="0"/>
              <a:t>: наблюдения, опыты, эксперименты, изучение литературы, рассматривание иллюстраций, рассматривание видеороликов 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Предполагаемые результаты</a:t>
            </a:r>
            <a:r>
              <a:rPr lang="ru-RU" sz="2400" dirty="0"/>
              <a:t>: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• расширить и систематизировать знания детей о соли и сахара, их свойствах;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•  развить познавательные умения через опытно-экспериментальную деятельность;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• дети должны уметь анализировать и делать выводы, фиксировать полученный результат.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Продукт исследовательской работы</a:t>
            </a:r>
            <a:r>
              <a:rPr lang="ru-RU" sz="2400" dirty="0"/>
              <a:t>: выращенные кристаллы.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over dir="rd"/>
      </p:transition>
    </mc:Choice>
    <mc:Fallback>
      <p:transition spd="med">
        <p:cover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403350" y="1614805"/>
            <a:ext cx="5245735" cy="3535680"/>
          </a:xfrm>
        </p:spPr>
        <p:txBody>
          <a:bodyPr>
            <a:normAutofit/>
          </a:bodyPr>
          <a:lstStyle/>
          <a:p>
            <a:r>
              <a:rPr lang="en-US" sz="2400" b="0">
                <a:effectLst/>
              </a:rPr>
              <a:t>Тип проекта: познавательно-исследовательский, групповой.</a:t>
            </a:r>
            <a:br>
              <a:rPr lang="en-US" sz="2400" b="0">
                <a:effectLst/>
              </a:rPr>
            </a:br>
            <a:br>
              <a:rPr lang="en-US" sz="2400" b="0">
                <a:effectLst/>
              </a:rPr>
            </a:br>
            <a:r>
              <a:rPr lang="en-US" sz="2400" b="0">
                <a:effectLst/>
              </a:rPr>
              <a:t>Продолжительность проекта: краткосрочный (</a:t>
            </a:r>
            <a:r>
              <a:rPr lang="ru-RU" altLang="en-US" sz="2400" b="0">
                <a:effectLst/>
              </a:rPr>
              <a:t>3</a:t>
            </a:r>
            <a:r>
              <a:rPr lang="en-US" sz="2400" b="0">
                <a:effectLst/>
              </a:rPr>
              <a:t> недели).</a:t>
            </a:r>
            <a:br>
              <a:rPr lang="en-US" sz="2400" b="0">
                <a:effectLst/>
              </a:rPr>
            </a:br>
            <a:br>
              <a:rPr lang="en-US" sz="2400" b="0">
                <a:effectLst/>
              </a:rPr>
            </a:br>
            <a:r>
              <a:rPr lang="en-US" sz="2400" b="0">
                <a:effectLst/>
              </a:rPr>
              <a:t>Участники проекта: дети старшего возраста, воспитатель, родители воспитанников.</a:t>
            </a:r>
            <a:endParaRPr lang="en-US" sz="2400" b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true"/>
          </p:cNvSpPr>
          <p:nvPr>
            <p:ph idx="1"/>
          </p:nvPr>
        </p:nvSpPr>
        <p:spPr>
          <a:xfrm>
            <a:off x="942340" y="1271270"/>
            <a:ext cx="3227070" cy="4952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en-US" sz="2000">
                <a:sym typeface="+mn-ea"/>
              </a:rPr>
              <a:t>Для родителей и детей были подготовлены консультации с практическими рекомендациями по выращиванию кристаллов в домашних условиях.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В условиях самоизоляции родители проводили с детьми опыты, читали литературу, смотрели видео по теме «Кристаллы»</a:t>
            </a:r>
            <a:endParaRPr lang="ru-RU" altLang="en-US" sz="2000"/>
          </a:p>
          <a:p>
            <a:pPr marL="0" indent="0">
              <a:buNone/>
            </a:pPr>
            <a:endParaRPr lang="ru-RU" altLang="en-US" sz="2000"/>
          </a:p>
        </p:txBody>
      </p:sp>
      <p:pic>
        <p:nvPicPr>
          <p:cNvPr id="6" name="Picture 5" descr="IMG-20200405-WA000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4448175" y="3666490"/>
            <a:ext cx="2442845" cy="1812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hecker dir="vert"/>
      </p:transition>
    </mc:Choice>
    <mc:Fallback>
      <p:transition spd="med">
        <p:checke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0817F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true"/>
          <p:nvPr/>
        </p:nvSpPr>
        <p:spPr>
          <a:xfrm>
            <a:off x="755575" y="273685"/>
            <a:ext cx="7632849" cy="166199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Родители и дети подготовили материал для опыта и  включились в работу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Окна\Desktop\Папка мамы\опыты фото кристалл\cfif rhbcnfkk.pn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flipH="true">
            <a:off x="3203848" y="2110414"/>
            <a:ext cx="2520280" cy="40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кна\Desktop\Папка мамы\опыты фото кристалл\vbif.pn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780928"/>
            <a:ext cx="2351018" cy="38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кна\Desktop\Папка мамы\опыты фото кристалл\Безымянный.pn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2572055"/>
            <a:ext cx="2447925" cy="39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0817F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20200405-WA000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28040" y="2056765"/>
            <a:ext cx="2152650" cy="4370070"/>
          </a:xfrm>
          <a:prstGeom prst="roundRect">
            <a:avLst/>
          </a:prstGeom>
        </p:spPr>
      </p:pic>
      <p:pic>
        <p:nvPicPr>
          <p:cNvPr id="5" name="Picture 4" descr="IMG-20200405-WA000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790" y="2359660"/>
            <a:ext cx="4725670" cy="3503930"/>
          </a:xfrm>
          <a:prstGeom prst="roundRect">
            <a:avLst/>
          </a:prstGeom>
        </p:spPr>
      </p:pic>
      <p:sp>
        <p:nvSpPr>
          <p:cNvPr id="6" name="Text Box 5"/>
          <p:cNvSpPr txBox="true"/>
          <p:nvPr/>
        </p:nvSpPr>
        <p:spPr>
          <a:xfrm>
            <a:off x="1296035" y="273685"/>
            <a:ext cx="7020560" cy="1383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</a:rPr>
              <a:t>Наблюдая за ростом кристалла, дети заметили, что раствора становится меньше, то есть он испаряется</a:t>
            </a:r>
            <a:endParaRPr lang="en-US" sz="2400">
              <a:solidFill>
                <a:srgbClr val="C00000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17F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573530" y="86360"/>
            <a:ext cx="6997065" cy="1852295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altLang="en-US" b="0">
                <a:solidFill>
                  <a:srgbClr val="C00000"/>
                </a:solidFill>
                <a:effectLst/>
              </a:rPr>
              <a:t>Такие кристаллы у нас  получились</a:t>
            </a:r>
            <a:endParaRPr lang="ru-RU" altLang="en-US" b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2" descr="IMG-20200405-WA0000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2408555"/>
            <a:ext cx="2468245" cy="4390390"/>
          </a:xfrm>
          <a:prstGeom prst="roundRect">
            <a:avLst/>
          </a:prstGeom>
        </p:spPr>
      </p:pic>
      <p:pic>
        <p:nvPicPr>
          <p:cNvPr id="4" name="Picture 3" descr="IMG-20200405-WA0002"/>
          <p:cNvPicPr>
            <a:picLocks noChangeAspect="true"/>
          </p:cNvPicPr>
          <p:nvPr/>
        </p:nvPicPr>
        <p:blipFill>
          <a:blip r:embed="rId2"/>
          <a:srcRect r="-29416" b="-8565"/>
          <a:stretch>
            <a:fillRect/>
          </a:stretch>
        </p:blipFill>
        <p:spPr>
          <a:xfrm>
            <a:off x="5477510" y="2700655"/>
            <a:ext cx="3093085" cy="417195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omb/>
      </p:transition>
    </mc:Choice>
    <mc:Fallback>
      <p:transition spd="med">
        <p:comb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3155</Words>
  <Application>WPS Presentation</Application>
  <PresentationFormat>Экран (4:3)</PresentationFormat>
  <Paragraphs>54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Calibri</vt:lpstr>
      <vt:lpstr>微软雅黑</vt:lpstr>
      <vt:lpstr>Arial Unicode MS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Проект «Вырастим кристалл»</vt:lpstr>
      <vt:lpstr>Актуальность проекта</vt:lpstr>
      <vt:lpstr>PowerPoint 演示文稿</vt:lpstr>
      <vt:lpstr>PowerPoint 演示文稿</vt:lpstr>
      <vt:lpstr>Тип проекта: познавательно-исследовательский, групповой.  Продолжительность проекта: краткосрочный (3 недели).  Участники проекта: дети старшего возраста, воспитатель, родители воспитанников.</vt:lpstr>
      <vt:lpstr>PowerPoint 演示文稿</vt:lpstr>
      <vt:lpstr>PowerPoint 演示文稿</vt:lpstr>
      <vt:lpstr>PowerPoint 演示文稿</vt:lpstr>
      <vt:lpstr>Такие кристаллы у нас  получились</vt:lpstr>
      <vt:lpstr>PowerPoint 演示文稿</vt:lpstr>
      <vt:lpstr>   В результате работы над проектом:    - дети приобрели умения и навыки исследовательской деятельности: освоили способ выращивания кристаллов в насыщенном солевом растворе, провели наблюдение за ростом кристалла; -расширили свои знания о кристаллах;    - повысился интерес к познанию окружающего  мира.  Всё это способствовало саморазвитию личности каждого ребёнка, воспитанию в нём целеустремлённости и самоуважения.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«Вырастим кристалл»</dc:title>
  <dc:creator>Окна</dc:creator>
  <cp:lastModifiedBy>vadim</cp:lastModifiedBy>
  <cp:revision>5</cp:revision>
  <dcterms:created xsi:type="dcterms:W3CDTF">2020-09-21T09:24:17Z</dcterms:created>
  <dcterms:modified xsi:type="dcterms:W3CDTF">2020-09-21T09:24:17Z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1049-11.1.0.9615</vt:lpwstr>
  </property>
</Properties>
</file>