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9" r:id="rId5"/>
    <p:sldId id="270" r:id="rId6"/>
    <p:sldId id="260" r:id="rId7"/>
    <p:sldId id="262" r:id="rId8"/>
    <p:sldId id="261" r:id="rId9"/>
    <p:sldId id="263" r:id="rId10"/>
    <p:sldId id="264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CC0099"/>
    <a:srgbClr val="9999FF"/>
    <a:srgbClr val="FFCC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9" autoAdjust="0"/>
    <p:restoredTop sz="94434" autoAdjust="0"/>
  </p:normalViewPr>
  <p:slideViewPr>
    <p:cSldViewPr>
      <p:cViewPr>
        <p:scale>
          <a:sx n="80" d="100"/>
          <a:sy n="80" d="100"/>
        </p:scale>
        <p:origin x="6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5700710" y="1752601"/>
            <a:ext cx="291503" cy="298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492" y="5988823"/>
            <a:ext cx="4038600" cy="533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МЮЗИКЛ</a:t>
            </a:r>
            <a:endParaRPr lang="en-GB" dirty="0">
              <a:ln w="18415" cmpd="sng">
                <a:noFill/>
                <a:prstDash val="solid"/>
              </a:ln>
              <a:solidFill>
                <a:srgbClr val="FF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57600" y="137823"/>
            <a:ext cx="5029200" cy="5459413"/>
          </a:xfrm>
          <a:prstGeom prst="ellipse">
            <a:avLst/>
          </a:prstGeom>
          <a:solidFill>
            <a:srgbClr val="CC0099"/>
          </a:solidFill>
          <a:ln w="3175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98" y="296085"/>
            <a:ext cx="3552825" cy="5019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0278">
            <a:off x="886031" y="3952147"/>
            <a:ext cx="1144728" cy="1144728"/>
          </a:xfrm>
          <a:prstGeom prst="rect">
            <a:avLst/>
          </a:prstGeom>
        </p:spPr>
      </p:pic>
      <p:pic>
        <p:nvPicPr>
          <p:cNvPr id="16" name="Picture 6" descr="https://img14.postila.ru/resize?w=660&amp;src=%2Fdata%2Fb4%2F73%2F54%2Fda%2Fb47354da309f11313b080eca8c2355d88499d8d9ad30e8fb4ab20cf9859c699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2213" y="4039143"/>
            <a:ext cx="744412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prikolnye-kartinki.ru/img/picture/Oct/16/bdce471f51873769ee9709f0938df9ac/4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 rot="15057682">
            <a:off x="6701323" y="3591794"/>
            <a:ext cx="963739" cy="7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prikolnye-kartinki.ru/img/picture/Oct/16/bdce471f51873769ee9709f0938df9ac/4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 rot="1883861">
            <a:off x="4474098" y="4436110"/>
            <a:ext cx="128341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prikolnye-kartinki.ru/img/picture/Oct/16/bdce471f51873769ee9709f0938df9ac/4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 rot="11027348">
            <a:off x="6813887" y="4293727"/>
            <a:ext cx="128341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s://img2.freepng.ru/20180401/jxw/kisspng-garden-roses-blue-rose-rosa-gallica-clip-art-lilac-flower-5ac07b0d88e161.0798944715225638535607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 rot="17213432">
            <a:off x="5009036" y="3681466"/>
            <a:ext cx="815687" cy="6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prikolnye-kartinki.ru/img/picture/Oct/16/bdce471f51873769ee9709f0938df9ac/4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3242965" y="3183113"/>
            <a:ext cx="128341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s://img2.freepng.ru/20180401/jxw/kisspng-garden-roses-blue-rose-rosa-gallica-clip-art-lilac-flower-5ac07b0d88e161.0798944715225638535607.jpg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 rot="7957200">
            <a:off x="4315065" y="4165619"/>
            <a:ext cx="703344" cy="5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prikolnye-kartinki.ru/img/picture/Oct/16/bdce471f51873769ee9709f0938df9ac/4.jp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 rot="4240187">
            <a:off x="2799849" y="3971124"/>
            <a:ext cx="2457276" cy="9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img14.postila.ru/resize?w=660&amp;src=%2Fdata%2Fb4%2F73%2F54%2Fda%2Fb47354da309f11313b080eca8c2355d88499d8d9ad30e8fb4ab20cf9859c699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15838" y="3357680"/>
            <a:ext cx="806369" cy="8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374" y="4751846"/>
            <a:ext cx="6736625" cy="130279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8800" b="1" dirty="0" smtClean="0">
                <a:ln w="18415" cmpd="sng">
                  <a:solidFill>
                    <a:srgbClr val="FFCCFF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6000" b="1" dirty="0" smtClean="0">
                <a:ln w="18415" cmpd="sng">
                  <a:solidFill>
                    <a:srgbClr val="FFCCFF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УХА</a:t>
            </a:r>
            <a:r>
              <a:rPr lang="ru-RU" sz="6000" b="1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CCFF">
                        <a:shade val="30000"/>
                        <a:satMod val="115000"/>
                      </a:srgbClr>
                    </a:gs>
                    <a:gs pos="50000">
                      <a:srgbClr val="FFCCFF">
                        <a:shade val="67500"/>
                        <a:satMod val="115000"/>
                      </a:srgbClr>
                    </a:gs>
                    <a:gs pos="100000">
                      <a:srgbClr val="FFCC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3175" cmpd="sng">
                  <a:solidFill>
                    <a:srgbClr val="CC0099"/>
                  </a:solidFill>
                  <a:prstDash val="solid"/>
                </a:ln>
                <a:gradFill flip="none" rotWithShape="1">
                  <a:gsLst>
                    <a:gs pos="0">
                      <a:srgbClr val="FFCCFF">
                        <a:shade val="30000"/>
                        <a:satMod val="115000"/>
                      </a:srgbClr>
                    </a:gs>
                    <a:gs pos="50000">
                      <a:srgbClr val="FFCCFF">
                        <a:shade val="67500"/>
                        <a:satMod val="115000"/>
                      </a:srgbClr>
                    </a:gs>
                    <a:gs pos="100000">
                      <a:srgbClr val="FFCC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ЦОКОТУХА</a:t>
            </a:r>
            <a:endParaRPr lang="en-GB" sz="6000" b="1" dirty="0">
              <a:ln w="3175" cmpd="sng">
                <a:solidFill>
                  <a:srgbClr val="CC0099"/>
                </a:solidFill>
                <a:prstDash val="solid"/>
              </a:ln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Picture 2" descr="https://img2.freepng.ru/20180821/cvo/kisspng-garden-roses-blue-rose-clip-art-flower-blog-catlico-navideo-5-27-16-5b7b9b582eb182.3225625515348273521913.jpg"/>
          <p:cNvPicPr>
            <a:picLocks noChangeAspect="1" noChangeArrowheads="1"/>
          </p:cNvPicPr>
          <p:nvPr/>
        </p:nvPicPr>
        <p:blipFill rotWithShape="1">
          <a:blip r:embed="rId11"/>
          <a:srcRect/>
          <a:stretch>
            <a:fillRect/>
          </a:stretch>
        </p:blipFill>
        <p:spPr bwMode="auto">
          <a:xfrm rot="1255296">
            <a:off x="7487027" y="4206657"/>
            <a:ext cx="924138" cy="8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183192" y="6401593"/>
            <a:ext cx="2404745" cy="3076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FFCC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FFCC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FFCC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Бердск </a:t>
            </a:r>
            <a:r>
              <a:rPr lang="ru-RU" sz="1600" dirty="0">
                <a:solidFill>
                  <a:srgbClr val="FFCC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- 2020</a:t>
            </a:r>
            <a:endParaRPr lang="ru-RU" sz="1100" dirty="0">
              <a:solidFill>
                <a:srgbClr val="FFCC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FFCC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FFCC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CC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FFCC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28047" y="381000"/>
            <a:ext cx="7224990" cy="3603510"/>
          </a:xfrm>
          <a:prstGeom prst="rect">
            <a:avLst/>
          </a:prstGeom>
        </p:spPr>
      </p:pic>
      <p:pic>
        <p:nvPicPr>
          <p:cNvPr id="5" name="Picture 14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89437" y="-1770105"/>
            <a:ext cx="4200268" cy="78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64281" y="3810000"/>
            <a:ext cx="5067299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338943"/>
            <a:ext cx="3657600" cy="533399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МЮЗИКЛ </a:t>
            </a:r>
            <a:br>
              <a:rPr lang="ru-RU" sz="18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–  </a:t>
            </a:r>
            <a:r>
              <a:rPr lang="ru-RU" sz="1600" b="1" dirty="0">
                <a:solidFill>
                  <a:srgbClr val="FFCCFF"/>
                </a:solidFill>
                <a:latin typeface="+mj-lt"/>
              </a:rPr>
              <a:t>новая форма работы, мало используемая в детском саду. </a:t>
            </a:r>
            <a:endParaRPr lang="ru-RU" sz="1600" b="1" dirty="0" smtClean="0">
              <a:solidFill>
                <a:srgbClr val="FFCCFF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Я </a:t>
            </a:r>
            <a:r>
              <a:rPr lang="ru-RU" sz="1600" b="1" dirty="0">
                <a:solidFill>
                  <a:srgbClr val="FFCCFF"/>
                </a:solidFill>
                <a:latin typeface="+mj-lt"/>
              </a:rPr>
              <a:t>считаю, эта тема в настоящее время является очень актуальной и интересной, так как в мюзикле  ребенок может попробовать свои силы во всех видах музыкальной деятельности, включая музицирование, пение, жесты, движения и мелодекламацию. </a:t>
            </a:r>
            <a:endParaRPr lang="ru-RU" sz="1600" b="1" dirty="0" smtClean="0">
              <a:solidFill>
                <a:srgbClr val="FFCCFF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В </a:t>
            </a:r>
            <a:r>
              <a:rPr lang="ru-RU" sz="1600" b="1" dirty="0">
                <a:solidFill>
                  <a:srgbClr val="FFCCFF"/>
                </a:solidFill>
                <a:latin typeface="+mj-lt"/>
              </a:rPr>
              <a:t>мюзикле гармонично соединяются  драматическое, вокальное, музыкальное и пластическое искусства. Поэтому </a:t>
            </a:r>
            <a:r>
              <a:rPr lang="ru-RU" sz="1800" b="1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мюзикл может стать идеальным средством музыкального развития </a:t>
            </a:r>
            <a:r>
              <a:rPr lang="ru-RU" sz="1800" b="1" i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детей</a:t>
            </a:r>
            <a:endParaRPr lang="ru-RU" sz="1800" b="1" i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86200" y="1338943"/>
            <a:ext cx="5105400" cy="533400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АКТУАЛЬНОСТЬ</a:t>
            </a:r>
            <a:endParaRPr lang="ru-RU" sz="1800" b="1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Развитие </a:t>
            </a:r>
            <a:r>
              <a:rPr lang="ru-RU" sz="1600" b="1" dirty="0">
                <a:solidFill>
                  <a:srgbClr val="FFCCFF"/>
                </a:solidFill>
                <a:latin typeface="+mj-lt"/>
              </a:rPr>
              <a:t>творческих способностей у детей напрямую влияет на умение приобретать необходимые умения, знания и навыки в будущем. </a:t>
            </a:r>
            <a:endParaRPr lang="ru-RU" sz="1600" b="1" dirty="0" smtClean="0">
              <a:solidFill>
                <a:srgbClr val="FFCCFF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Люди, </a:t>
            </a:r>
            <a:r>
              <a:rPr lang="ru-RU" sz="1600" b="1" dirty="0">
                <a:solidFill>
                  <a:srgbClr val="FFCCFF"/>
                </a:solidFill>
                <a:latin typeface="+mj-lt"/>
              </a:rPr>
              <a:t>обладающие музыкальным слухом, быстрее изучают иностранные языки. Чтение стихов и обучение вокалу способствует развитию памяти. Танец дает общее физическое развитие ребенка, заставляет думать, развивает навыки взаимодействия с другими детьми.</a:t>
            </a:r>
            <a:endParaRPr lang="ru-RU" sz="1600" b="1" dirty="0">
              <a:solidFill>
                <a:srgbClr val="FFCCFF"/>
              </a:solidFill>
              <a:latin typeface="+mj-lt"/>
            </a:endParaRPr>
          </a:p>
          <a:p>
            <a:r>
              <a:rPr lang="ru-RU" sz="1600" b="1" dirty="0">
                <a:solidFill>
                  <a:srgbClr val="FFCCFF"/>
                </a:solidFill>
                <a:latin typeface="+mj-lt"/>
              </a:rPr>
              <a:t>Человек не рождается с готовыми способностями, у каждого имеются разные </a:t>
            </a:r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задатки. Для </a:t>
            </a:r>
            <a:r>
              <a:rPr lang="ru-RU" sz="1600" b="1" dirty="0">
                <a:solidFill>
                  <a:srgbClr val="FFCCFF"/>
                </a:solidFill>
                <a:latin typeface="+mj-lt"/>
              </a:rPr>
              <a:t>развития способностей </a:t>
            </a:r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необходимо предоставить детям возможность </a:t>
            </a:r>
            <a:r>
              <a:rPr lang="ru-RU" sz="1600" b="1" dirty="0">
                <a:solidFill>
                  <a:srgbClr val="FFCCFF"/>
                </a:solidFill>
                <a:latin typeface="+mj-lt"/>
              </a:rPr>
              <a:t>проявлять себя в разных видах деятельности: танцах, пении, играх и т.д.</a:t>
            </a:r>
            <a:endParaRPr lang="ru-RU" sz="1600" b="1" dirty="0">
              <a:solidFill>
                <a:srgbClr val="FFCCFF"/>
              </a:solidFill>
              <a:latin typeface="+mj-lt"/>
            </a:endParaRPr>
          </a:p>
          <a:p>
            <a:r>
              <a:rPr lang="ru-RU" sz="1600" b="1" dirty="0">
                <a:solidFill>
                  <a:srgbClr val="FFCCFF"/>
                </a:solidFill>
                <a:latin typeface="+mj-lt"/>
              </a:rPr>
              <a:t>Мюзикл </a:t>
            </a:r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,как жанр, </a:t>
            </a:r>
            <a:r>
              <a:rPr lang="ru-RU" sz="1600" b="1" dirty="0">
                <a:solidFill>
                  <a:srgbClr val="FFCCFF"/>
                </a:solidFill>
                <a:latin typeface="+mj-lt"/>
              </a:rPr>
              <a:t>уникален и многообразен, а это значит, что в мире мюзикла смогут развиться творческие способности ребенка к танцам, пению, актерской игре. Кроме </a:t>
            </a:r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того, погружение </a:t>
            </a:r>
            <a:r>
              <a:rPr lang="ru-RU" sz="1600" b="1" dirty="0">
                <a:solidFill>
                  <a:srgbClr val="FFCCFF"/>
                </a:solidFill>
                <a:latin typeface="+mj-lt"/>
              </a:rPr>
              <a:t>ребенка в атмосферу репетиций и исполнения различных </a:t>
            </a:r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ролей, </a:t>
            </a:r>
            <a:r>
              <a:rPr lang="ru-RU" sz="1600" b="1" dirty="0">
                <a:solidFill>
                  <a:srgbClr val="FFCCFF"/>
                </a:solidFill>
                <a:latin typeface="+mj-lt"/>
              </a:rPr>
              <a:t>оказывает положительное воздействие на развитие личностных качеств, таких как терпение, отзывчивость, взаимопомощь и внимание, щедрость и </a:t>
            </a:r>
            <a:r>
              <a:rPr lang="ru-RU" sz="1600" b="1" dirty="0" smtClean="0">
                <a:solidFill>
                  <a:srgbClr val="FFCCFF"/>
                </a:solidFill>
                <a:latin typeface="+mj-lt"/>
              </a:rPr>
              <a:t>др.</a:t>
            </a:r>
            <a:endParaRPr lang="ru-RU" sz="1600" b="1" dirty="0">
              <a:solidFill>
                <a:srgbClr val="FFCCFF"/>
              </a:solidFill>
              <a:latin typeface="+mj-lt"/>
            </a:endParaRPr>
          </a:p>
          <a:p>
            <a:endParaRPr lang="ru-RU" sz="1050" b="1" dirty="0"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715000" cy="990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"ТВОРИМ, ТАНЦУЕМ, ПОЁМ…</a:t>
            </a:r>
            <a:b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О МЮЗИКЛЕ В ДЕТСКОМ САДУ"</a:t>
            </a:r>
            <a:endParaRPr lang="ru-RU" sz="2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037" y="228600"/>
            <a:ext cx="4367462" cy="1864180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>
              <a:buNone/>
              <a:tabLst>
                <a:tab pos="360045" algn="l"/>
              </a:tabLst>
            </a:pPr>
            <a:r>
              <a:rPr lang="ru-RU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ЦЕЛЬ:  </a:t>
            </a:r>
            <a:endParaRPr lang="ru-RU" sz="2400" b="1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  <a:tabLst>
                <a:tab pos="360045" algn="l"/>
              </a:tabLst>
            </a:pPr>
            <a:r>
              <a:rPr lang="ru-RU" sz="1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Развитие </a:t>
            </a:r>
            <a:r>
              <a:rPr lang="ru-RU" sz="19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художественно-эстетических способностей детей  и творческого </a:t>
            </a:r>
            <a:r>
              <a:rPr lang="ru-RU" sz="1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взаимодействия, </a:t>
            </a:r>
            <a:r>
              <a:rPr lang="ru-RU" sz="19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через постановку мюзикла. </a:t>
            </a:r>
            <a:endParaRPr lang="ru-RU" sz="19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45357"/>
            <a:ext cx="3886200" cy="186418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ПРОДУКТ ПРОЕКТА:</a:t>
            </a:r>
            <a:endParaRPr lang="ru-RU" sz="2400" b="1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FFCCFF"/>
                </a:solidFill>
                <a:latin typeface="+mj-lt"/>
              </a:rPr>
              <a:t>Организация </a:t>
            </a:r>
            <a:r>
              <a:rPr lang="ru-RU" sz="1900" b="1" dirty="0">
                <a:solidFill>
                  <a:srgbClr val="FFCCFF"/>
                </a:solidFill>
                <a:latin typeface="+mj-lt"/>
              </a:rPr>
              <a:t>открытого просмотра мюзикла с участием детей, для сотрудников  ДОУ</a:t>
            </a:r>
            <a:endParaRPr lang="ru-RU" sz="1900" b="1" dirty="0">
              <a:solidFill>
                <a:srgbClr val="FFCCFF"/>
              </a:solidFill>
              <a:latin typeface="+mj-lt"/>
            </a:endParaRPr>
          </a:p>
          <a:p>
            <a:endParaRPr lang="ru-RU" sz="1050" b="1" dirty="0">
              <a:latin typeface="+mj-lt"/>
            </a:endParaRPr>
          </a:p>
        </p:txBody>
      </p:sp>
      <p:sp>
        <p:nvSpPr>
          <p:cNvPr id="6" name="Объект 2"/>
          <p:cNvSpPr txBox="1"/>
          <p:nvPr/>
        </p:nvSpPr>
        <p:spPr>
          <a:xfrm>
            <a:off x="391026" y="2362200"/>
            <a:ext cx="4371473" cy="42672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360045" algn="l"/>
              </a:tabLst>
            </a:pPr>
            <a:r>
              <a:rPr lang="ru-RU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ЗАДАЧИ:</a:t>
            </a:r>
            <a:endParaRPr lang="ru-RU" sz="2400" b="1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ru-RU" sz="18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Способствовать воспитанию художественно-эстетического вкуса, интереса к искусству</a:t>
            </a:r>
            <a:endParaRPr lang="ru-RU" sz="18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ru-RU" sz="1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Создание среды, способствующей развитию творческих способностей у дошкольников</a:t>
            </a:r>
            <a:endParaRPr lang="ru-RU" sz="18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ru-RU" sz="1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Способствовать воспитанию чувства ответственности за коллективный труд</a:t>
            </a:r>
            <a:endParaRPr lang="ru-RU" sz="18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ru-RU" sz="1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Выявлять и развивать индивидуальные творческие способности</a:t>
            </a:r>
            <a:endParaRPr lang="ru-RU" sz="18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ru-RU" sz="1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Постановка мюзикла</a:t>
            </a:r>
            <a:endParaRPr lang="ru-RU" sz="18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3"/>
          <p:cNvSpPr txBox="1"/>
          <p:nvPr/>
        </p:nvSpPr>
        <p:spPr>
          <a:xfrm>
            <a:off x="5029200" y="2362200"/>
            <a:ext cx="3886200" cy="42672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ОЖИДАЕМЫЕ </a:t>
            </a:r>
            <a:br>
              <a:rPr lang="ru-RU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РЕЗУЛЬТАТЫ:</a:t>
            </a:r>
            <a:endParaRPr lang="ru-RU" sz="2400" b="1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ru-RU" sz="1900" b="1" dirty="0" smtClean="0">
                <a:solidFill>
                  <a:srgbClr val="FFCCFF"/>
                </a:solidFill>
                <a:latin typeface="+mj-lt"/>
              </a:rPr>
              <a:t>Развитие ребёнка по всем направлениям творческих способностей.</a:t>
            </a:r>
            <a:endParaRPr lang="ru-RU" sz="1900" b="1" dirty="0" smtClean="0">
              <a:solidFill>
                <a:srgbClr val="FFCCFF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ru-RU" sz="1900" b="1" dirty="0" smtClean="0">
                <a:solidFill>
                  <a:srgbClr val="FFCCFF"/>
                </a:solidFill>
                <a:latin typeface="+mj-lt"/>
              </a:rPr>
              <a:t>Значительное расширение представлений детей о театральной культуре.</a:t>
            </a:r>
            <a:endParaRPr lang="ru-RU" sz="1900" b="1" dirty="0" smtClean="0">
              <a:solidFill>
                <a:srgbClr val="FFCCFF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ru-RU" sz="1900" b="1" dirty="0" smtClean="0">
                <a:solidFill>
                  <a:srgbClr val="FFCCFF"/>
                </a:solidFill>
                <a:latin typeface="+mj-lt"/>
              </a:rPr>
              <a:t>Создание предметной среды, способствующей развитию у детей театральной культуры.</a:t>
            </a:r>
            <a:endParaRPr lang="ru-RU" sz="1900" b="1" dirty="0" smtClean="0">
              <a:solidFill>
                <a:srgbClr val="FFCCFF"/>
              </a:solidFill>
              <a:latin typeface="+mj-lt"/>
            </a:endParaRPr>
          </a:p>
          <a:p>
            <a:endParaRPr lang="ru-RU" sz="105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5181600" cy="5562600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ru-RU" sz="1800" b="1" dirty="0" smtClean="0">
                <a:solidFill>
                  <a:srgbClr val="CCFFFF"/>
                </a:solidFill>
                <a:latin typeface="+mj-lt"/>
              </a:rPr>
              <a:t> </a:t>
            </a:r>
            <a:r>
              <a:rPr lang="ru-RU" sz="1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9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музыкально-сценическое произведение, в котором переплетаются диалоги, песни, музыка и важную роль играет </a:t>
            </a:r>
            <a:r>
              <a:rPr lang="ru-RU" sz="1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хореография</a:t>
            </a:r>
            <a:endParaRPr lang="ru-RU" sz="19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ru-RU" sz="1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Этот </a:t>
            </a:r>
            <a:r>
              <a:rPr lang="ru-RU" sz="19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жанр - яркий, современный - не может оставить равнодушным ни взрослого, ни </a:t>
            </a:r>
            <a:r>
              <a:rPr lang="ru-RU" sz="1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ребенка </a:t>
            </a:r>
            <a:endParaRPr lang="ru-RU" sz="19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ru-RU" sz="1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</a:t>
            </a:r>
            <a:r>
              <a:rPr lang="ru-RU" sz="19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всегда яркое зрелище, где много красоты и </a:t>
            </a:r>
            <a:r>
              <a:rPr lang="ru-RU" sz="1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радости </a:t>
            </a:r>
            <a:endParaRPr lang="ru-RU" sz="19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ru-RU" sz="1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</a:t>
            </a:r>
            <a:r>
              <a:rPr lang="ru-RU" sz="19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детей участие в музыкальных спектаклях — это уникальная возможность реализовать сразу все свои творческие </a:t>
            </a:r>
            <a:r>
              <a:rPr lang="ru-RU" sz="1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способности: одновременно </a:t>
            </a:r>
            <a:r>
              <a:rPr lang="ru-RU" sz="19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можно и петь, и танцевать, и играть! </a:t>
            </a:r>
            <a:endParaRPr lang="ru-RU" sz="1900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lang="ru-RU" sz="19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</a:t>
            </a:r>
            <a:r>
              <a:rPr lang="ru-RU" sz="19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еще, </a:t>
            </a:r>
            <a:r>
              <a:rPr lang="ru-RU" sz="19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выступать в прекрасных ярких костюмах, играть на красивой сцене с современными декорациями и спецэффектами!</a:t>
            </a:r>
            <a:endParaRPr lang="ru-RU" sz="19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8800" y="990600"/>
            <a:ext cx="3200400" cy="55626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600" b="1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rgbClr val="FFCCFF"/>
                </a:solidFill>
                <a:latin typeface="+mj-lt"/>
              </a:rPr>
              <a:t>При </a:t>
            </a:r>
            <a:r>
              <a:rPr lang="ru-RU" sz="1900" b="1" dirty="0">
                <a:solidFill>
                  <a:srgbClr val="FFCCFF"/>
                </a:solidFill>
                <a:latin typeface="+mj-lt"/>
              </a:rPr>
              <a:t>постановке мюзикла ведется работа с детьми </a:t>
            </a:r>
            <a:r>
              <a:rPr lang="ru-RU" sz="1900" b="1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3 направлениях</a:t>
            </a:r>
            <a:r>
              <a:rPr lang="ru-RU" sz="1900" b="1" i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sz="1900" b="1" i="1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ru-RU" sz="19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FFCCFF"/>
                </a:solidFill>
                <a:latin typeface="+mj-lt"/>
              </a:rPr>
              <a:t>музыкальное </a:t>
            </a:r>
            <a:r>
              <a:rPr lang="ru-RU" sz="1900" b="1" dirty="0">
                <a:solidFill>
                  <a:srgbClr val="FFCCFF"/>
                </a:solidFill>
                <a:latin typeface="+mj-lt"/>
              </a:rPr>
              <a:t>направление, включающее в себя вокально-хоровые </a:t>
            </a:r>
            <a:r>
              <a:rPr lang="ru-RU" sz="1900" b="1" dirty="0" smtClean="0">
                <a:solidFill>
                  <a:srgbClr val="FFCCFF"/>
                </a:solidFill>
                <a:latin typeface="+mj-lt"/>
              </a:rPr>
              <a:t>занятия</a:t>
            </a:r>
            <a:endParaRPr lang="ru-RU" sz="1900" b="1" dirty="0">
              <a:solidFill>
                <a:srgbClr val="FFCCFF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rgbClr val="FFCCFF"/>
                </a:solidFill>
                <a:latin typeface="+mj-lt"/>
              </a:rPr>
              <a:t> </a:t>
            </a:r>
            <a:endParaRPr lang="ru-RU" sz="1900" b="1" dirty="0">
              <a:solidFill>
                <a:srgbClr val="FFCCFF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FFCCFF"/>
                </a:solidFill>
                <a:latin typeface="+mj-lt"/>
              </a:rPr>
              <a:t>театральное </a:t>
            </a:r>
            <a:r>
              <a:rPr lang="ru-RU" sz="1900" b="1" dirty="0">
                <a:solidFill>
                  <a:srgbClr val="FFCCFF"/>
                </a:solidFill>
                <a:latin typeface="+mj-lt"/>
              </a:rPr>
              <a:t>направление (сценическая речь и актерское мастерство</a:t>
            </a:r>
            <a:r>
              <a:rPr lang="ru-RU" sz="1900" b="1" dirty="0" smtClean="0">
                <a:solidFill>
                  <a:srgbClr val="FFCCFF"/>
                </a:solidFill>
                <a:latin typeface="+mj-lt"/>
              </a:rPr>
              <a:t>)</a:t>
            </a:r>
            <a:endParaRPr lang="ru-RU" sz="1900" b="1" dirty="0">
              <a:solidFill>
                <a:srgbClr val="FFCCFF"/>
              </a:solidFill>
              <a:latin typeface="+mj-lt"/>
            </a:endParaRPr>
          </a:p>
          <a:p>
            <a:pPr marL="0" indent="0">
              <a:buNone/>
            </a:pPr>
            <a:endParaRPr lang="ru-RU" sz="1900" b="1" dirty="0">
              <a:solidFill>
                <a:srgbClr val="FFCCFF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FFCCFF"/>
                </a:solidFill>
                <a:latin typeface="+mj-lt"/>
              </a:rPr>
              <a:t>танцевальное </a:t>
            </a:r>
            <a:r>
              <a:rPr lang="ru-RU" sz="1900" b="1" dirty="0">
                <a:solidFill>
                  <a:srgbClr val="FFCCFF"/>
                </a:solidFill>
                <a:latin typeface="+mj-lt"/>
              </a:rPr>
              <a:t>направление</a:t>
            </a:r>
            <a:endParaRPr lang="ru-RU" sz="1900" b="1" dirty="0">
              <a:solidFill>
                <a:srgbClr val="FFCCFF"/>
              </a:solidFill>
              <a:latin typeface="+mj-lt"/>
            </a:endParaRPr>
          </a:p>
          <a:p>
            <a:endParaRPr lang="ru-RU" sz="1900" b="1" dirty="0"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419600" cy="609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b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МЮЗИКЛ -</a:t>
            </a:r>
            <a:br>
              <a:rPr lang="ru-RU" sz="32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1000" y="3701671"/>
            <a:ext cx="5015892" cy="285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67399" y="624281"/>
            <a:ext cx="3077771" cy="272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22122" y="3701671"/>
            <a:ext cx="3323049" cy="285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8600" y="257433"/>
            <a:ext cx="1560274" cy="3200400"/>
          </a:xfrm>
          <a:prstGeom prst="rect">
            <a:avLst/>
          </a:prstGeom>
        </p:spPr>
      </p:pic>
      <p:pic>
        <p:nvPicPr>
          <p:cNvPr id="11" name="Picture 14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761998" y="914400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042397" y="624282"/>
            <a:ext cx="3680205" cy="272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6501184" y="4310575"/>
            <a:ext cx="2443011" cy="222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10290" y="228600"/>
            <a:ext cx="2386009" cy="2144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02662" y="778476"/>
            <a:ext cx="5802951" cy="281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290" y="2514600"/>
            <a:ext cx="2425014" cy="161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990" y="4310575"/>
            <a:ext cx="3335346" cy="22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4" descr="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524000" y="-990600"/>
            <a:ext cx="3352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98543" y="4310575"/>
            <a:ext cx="2413747" cy="211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47882" y="3880951"/>
            <a:ext cx="2322638" cy="264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722227" y="1559008"/>
            <a:ext cx="2895600" cy="3486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69534" y="3855031"/>
            <a:ext cx="3151531" cy="248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19529" y="228600"/>
            <a:ext cx="2302824" cy="254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760091" y="664654"/>
            <a:ext cx="3157430" cy="265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4" descr="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090041" y="1562983"/>
            <a:ext cx="418923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543233" y="2500200"/>
            <a:ext cx="2434168" cy="184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23472" y="4530240"/>
            <a:ext cx="2449275" cy="206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-560"/>
          <a:stretch>
            <a:fillRect/>
          </a:stretch>
        </p:blipFill>
        <p:spPr>
          <a:xfrm>
            <a:off x="249153" y="3855036"/>
            <a:ext cx="5694448" cy="273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1031" y="425599"/>
            <a:ext cx="5572570" cy="3133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566838" y="179880"/>
            <a:ext cx="2440920" cy="214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4" descr=" 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350062" y="-1093980"/>
            <a:ext cx="3624479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6426032" y="181023"/>
            <a:ext cx="2514600" cy="205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03272" y="381000"/>
            <a:ext cx="4725928" cy="535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82699" y="4605556"/>
            <a:ext cx="2601266" cy="202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4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3028"/>
            <a:ext cx="5377996" cy="60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705601" y="2372995"/>
            <a:ext cx="2235032" cy="204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377996" y="2372996"/>
            <a:ext cx="1193157" cy="204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3092</Words>
  <Application>WPS Presentation</Application>
  <PresentationFormat>Экран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Times New Roman</vt:lpstr>
      <vt:lpstr>Microsoft YaHei</vt:lpstr>
      <vt:lpstr/>
      <vt:lpstr>Arial Unicode MS</vt:lpstr>
      <vt:lpstr>Office Theme</vt:lpstr>
      <vt:lpstr>МУХА ЦОКОТУХА</vt:lpstr>
      <vt:lpstr>"ТВОРИМ, ТАНЦУЕМ, ПОЁМ… ИЛИ О МЮЗИКЛЕ В ДЕТСКОМ САДУ"</vt:lpstr>
      <vt:lpstr>PowerPoint 演示文稿</vt:lpstr>
      <vt:lpstr> МЮЗИКЛ -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HYATT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google1576392513</cp:lastModifiedBy>
  <cp:revision>102</cp:revision>
  <dcterms:created xsi:type="dcterms:W3CDTF">2015-12-09T15:59:00Z</dcterms:created>
  <dcterms:modified xsi:type="dcterms:W3CDTF">2020-04-06T11:01:42Z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