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3" r:id="rId5"/>
    <p:sldId id="262" r:id="rId6"/>
    <p:sldId id="268" r:id="rId7"/>
    <p:sldId id="267" r:id="rId8"/>
    <p:sldId id="269" r:id="rId9"/>
    <p:sldId id="270" r:id="rId10"/>
    <p:sldId id="271" r:id="rId11"/>
    <p:sldId id="265" r:id="rId12"/>
    <p:sldId id="266" r:id="rId13"/>
    <p:sldId id="260" r:id="rId14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664"/>
    <a:srgbClr val="FF0066"/>
    <a:srgbClr val="FFFF66"/>
    <a:srgbClr val="FF7C80"/>
    <a:srgbClr val="FF5050"/>
    <a:srgbClr val="6699FF"/>
    <a:srgbClr val="99CCFF"/>
    <a:srgbClr val="CEEAB0"/>
    <a:srgbClr val="336699"/>
    <a:srgbClr val="4B6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3CA-5426-496F-9844-AFDE5EEAD4B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33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158D4-0DE7-45E6-9FAF-05E3BB125F7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53CA-5426-496F-9844-AFDE5EEAD4B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40152" y="6516052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png"/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1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m.jigsawplanet.com/?rc=img&amp;pid=3551c2190ba6&amp;size=16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606">
            <a:off x="2211015" y="3611900"/>
            <a:ext cx="1075620" cy="19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58567"/>
            <a:ext cx="8352928" cy="1731751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ПРОЕКТ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</a:t>
            </a: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ДАРЫ  ОСЕНИ»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9688" y="296920"/>
            <a:ext cx="5933890" cy="930877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МУНИЦИПАЛЬНОЕ БЮДЖЕТНОЕ ДОШКОЛЬНОЕ </a:t>
            </a:r>
            <a:b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ОБРАЗОВАТЕЛЬНОЕ УЧРЕЖДЕНИЕ </a:t>
            </a:r>
            <a:endParaRPr lang="ru-RU" sz="12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«ЦЕНТР РАЗВИТИЯ РЕБЕНКА – ДЕТСКИЙ САД №28 «ОГОНЕК» </a:t>
            </a:r>
            <a:b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ГОРОДА БЕРДСКА</a:t>
            </a:r>
            <a:endParaRPr lang="ru-RU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&quot;Ð¦ÐµÐ½ÑÑ ÑÐ°Ð·Ð²Ð¸ÑÐ¸Ñ ÑÐµÐ±ÐµÐ½ÐºÐ° â Ð´ÐµÑÑÐºÐ¸Ð¹ ÑÐ°Ð´ â 28 &quot;ÐÐ³Ð¾Ð½ÑÐ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64" y="296921"/>
            <a:ext cx="1002484" cy="930877"/>
          </a:xfrm>
          <a:prstGeom prst="rect">
            <a:avLst/>
          </a:prstGeom>
          <a:solidFill>
            <a:srgbClr val="FFFFFF">
              <a:alpha val="69804"/>
            </a:srgbClr>
          </a:solidFill>
        </p:spPr>
      </p:pic>
      <p:sp>
        <p:nvSpPr>
          <p:cNvPr id="6" name="Subtitle 2"/>
          <p:cNvSpPr txBox="1"/>
          <p:nvPr/>
        </p:nvSpPr>
        <p:spPr>
          <a:xfrm>
            <a:off x="3982901" y="6381328"/>
            <a:ext cx="1173731" cy="386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7ABC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4402999" y="5299716"/>
            <a:ext cx="4146542" cy="720080"/>
          </a:xfrm>
          <a:prstGeom prst="rect">
            <a:avLst/>
          </a:prstGeom>
          <a:solidFill>
            <a:srgbClr val="FF993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7ABC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КАРТАШОВА Т. </a:t>
            </a:r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М., МАВРИНА </a:t>
            </a:r>
            <a:r>
              <a:rPr lang="ru-RU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Н. </a:t>
            </a:r>
            <a:endParaRPr lang="ru-RU" sz="16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воспитатели </a:t>
            </a:r>
            <a:r>
              <a:rPr lang="ru-RU" sz="16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</a:t>
            </a:r>
            <a:r>
              <a:rPr lang="ru-RU" sz="16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 категории</a:t>
            </a:r>
            <a:endParaRPr lang="ru-RU" sz="1600" b="1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i.pinimg.com/736x/6c/26/1b/6c261b2312f9bea2f70457fb477a9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438" y="4131847"/>
            <a:ext cx="1895076" cy="20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106" y="4538610"/>
            <a:ext cx="2055759" cy="2055759"/>
          </a:xfrm>
          <a:prstGeom prst="rect">
            <a:avLst/>
          </a:prstGeom>
        </p:spPr>
      </p:pic>
      <p:pic>
        <p:nvPicPr>
          <p:cNvPr id="12" name="Picture 6" descr="https://img2.freepng.ru/20180317/hze/kisspng-strawberry-ice-cream-strawberry-juice-strawberry-c-strawberry-product-map-5aad84d05c5413.45511972152132116837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274" y="5014550"/>
            <a:ext cx="2538179" cy="17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/>
          <p:nvPr/>
        </p:nvSpPr>
        <p:spPr>
          <a:xfrm>
            <a:off x="161764" y="1160748"/>
            <a:ext cx="8802724" cy="56972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517544" y="5107477"/>
            <a:ext cx="1329822" cy="1414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437598" y="3754900"/>
            <a:ext cx="1380715" cy="1994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91149" y="1310632"/>
            <a:ext cx="1513115" cy="162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8" y="1310632"/>
            <a:ext cx="1833201" cy="244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924" y="1310632"/>
            <a:ext cx="1833203" cy="244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448137" y="2349764"/>
            <a:ext cx="1311132" cy="186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98" y="4077661"/>
            <a:ext cx="1882539" cy="251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7448137" y="5144754"/>
            <a:ext cx="1304638" cy="1442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Заголовок 1"/>
          <p:cNvSpPr txBox="1"/>
          <p:nvPr/>
        </p:nvSpPr>
        <p:spPr>
          <a:xfrm>
            <a:off x="161764" y="163801"/>
            <a:ext cx="8802724" cy="79208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Домашнее задание на лето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Гербарий лекарственных трав</a:t>
            </a:r>
            <a:endParaRPr lang="ru-RU" sz="3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652489" y="4083393"/>
            <a:ext cx="2484690" cy="2504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5486759" y="2447455"/>
            <a:ext cx="1391392" cy="1667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24" descr="https://ktociewyleczy.pl/i/2018/03/09/7375-b532-970x0_ocl-2-18-95-jak-leczyc-zapalenie-zato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8711" y="-92914"/>
            <a:ext cx="232711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/>
          <p:nvPr/>
        </p:nvSpPr>
        <p:spPr>
          <a:xfrm>
            <a:off x="161764" y="1160748"/>
            <a:ext cx="8802724" cy="56972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392688" y="1405903"/>
            <a:ext cx="2387595" cy="246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897" y="4194429"/>
            <a:ext cx="1835531" cy="244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52320" y="2270082"/>
            <a:ext cx="1267047" cy="1173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/>
          <p:nvPr/>
        </p:nvSpPr>
        <p:spPr>
          <a:xfrm>
            <a:off x="161765" y="163801"/>
            <a:ext cx="8802724" cy="79208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Работа с родителями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Гербарий лекарственных трав</a:t>
            </a:r>
            <a:endParaRPr lang="ru-RU" sz="3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43051" y="1393834"/>
            <a:ext cx="1095579" cy="1165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157" y="3881219"/>
            <a:ext cx="1675627" cy="125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450427" y="2898908"/>
            <a:ext cx="1081481" cy="1596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434551" y="4933325"/>
            <a:ext cx="1168243" cy="140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288" y="4246241"/>
            <a:ext cx="3194085" cy="239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516288" y="1405903"/>
            <a:ext cx="1500764" cy="246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5408704" y="2119616"/>
            <a:ext cx="1266440" cy="1347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22" descr="https://black-green.ru/uploads/filestorage/catalog/elements/large-11988.jpg"/>
          <p:cNvPicPr>
            <a:picLocks noChangeAspect="1" noChangeArrowheads="1"/>
          </p:cNvPicPr>
          <p:nvPr/>
        </p:nvPicPr>
        <p:blipFill rotWithShape="1">
          <a:blip r:embed="rId11"/>
          <a:srcRect/>
          <a:stretch>
            <a:fillRect/>
          </a:stretch>
        </p:blipFill>
        <p:spPr bwMode="auto">
          <a:xfrm>
            <a:off x="7231914" y="89635"/>
            <a:ext cx="1843630" cy="17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/>
          <p:nvPr/>
        </p:nvSpPr>
        <p:spPr>
          <a:xfrm>
            <a:off x="-108520" y="6601182"/>
            <a:ext cx="9252520" cy="2375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endParaRPr lang="ru-RU" sz="32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 txBox="1"/>
          <p:nvPr/>
        </p:nvSpPr>
        <p:spPr>
          <a:xfrm>
            <a:off x="5724128" y="1556792"/>
            <a:ext cx="3303525" cy="47057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endParaRPr lang="ru-RU" sz="32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0" y="3429220"/>
            <a:ext cx="9144000" cy="132384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СПАСИБО ЗА ВНИМАНИЕ!</a:t>
            </a:r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89847" y="2132856"/>
            <a:ext cx="3810000" cy="4916337"/>
            <a:chOff x="5589847" y="2132856"/>
            <a:chExt cx="3810000" cy="4916337"/>
          </a:xfrm>
        </p:grpSpPr>
        <p:grpSp>
          <p:nvGrpSpPr>
            <p:cNvPr id="9" name="Группа 8"/>
            <p:cNvGrpSpPr/>
            <p:nvPr/>
          </p:nvGrpSpPr>
          <p:grpSpPr>
            <a:xfrm rot="340711">
              <a:off x="6369555" y="2132856"/>
              <a:ext cx="1877516" cy="3663020"/>
              <a:chOff x="5868144" y="2176572"/>
              <a:chExt cx="2126912" cy="3827308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1"/>
              <a:srcRect/>
              <a:stretch>
                <a:fillRect/>
              </a:stretch>
            </p:blipFill>
            <p:spPr>
              <a:xfrm>
                <a:off x="5868144" y="2176572"/>
                <a:ext cx="1673279" cy="3827308"/>
              </a:xfrm>
              <a:prstGeom prst="rect">
                <a:avLst/>
              </a:prstGeom>
            </p:spPr>
          </p:pic>
          <p:pic>
            <p:nvPicPr>
              <p:cNvPr id="12" name="Picture 2" descr="https://e7.pngegg.com/pngimages/208/683/png-clipart-red-leaf-lettuce-salad-leaf-vegetable-scallion-salad-leaf-vegetable-dried-frui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 bwMode="auto">
              <a:xfrm rot="2153482">
                <a:off x="7247323" y="2938616"/>
                <a:ext cx="747733" cy="771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https://infodoski.ru/images/thumbnails/400/350/detailed/27/%D0%9A%D0%942643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847" y="3715443"/>
              <a:ext cx="381000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/>
          <p:nvPr/>
        </p:nvSpPr>
        <p:spPr>
          <a:xfrm>
            <a:off x="454623" y="4869159"/>
            <a:ext cx="8433320" cy="191626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6" name="Объект 2"/>
          <p:cNvSpPr txBox="1"/>
          <p:nvPr/>
        </p:nvSpPr>
        <p:spPr>
          <a:xfrm>
            <a:off x="427348" y="3888160"/>
            <a:ext cx="8433320" cy="792088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5" name="Объект 2"/>
          <p:cNvSpPr txBox="1"/>
          <p:nvPr/>
        </p:nvSpPr>
        <p:spPr>
          <a:xfrm>
            <a:off x="427348" y="459723"/>
            <a:ext cx="8433320" cy="316835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7920880" cy="6336704"/>
          </a:xfrm>
          <a:solidFill>
            <a:srgbClr val="FFFFFF">
              <a:alpha val="6902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rgbClr val="4B6693"/>
                </a:solidFill>
              </a:rPr>
              <a:t>Актуальность.</a:t>
            </a:r>
            <a:r>
              <a:rPr lang="ru-RU" sz="2000" dirty="0" smtClean="0">
                <a:solidFill>
                  <a:srgbClr val="4B6693"/>
                </a:solidFill>
              </a:rPr>
              <a:t> В настоящий момент очень остро стоит задача экологической безопасности, обеспечение выживания человека, как </a:t>
            </a:r>
            <a:r>
              <a:rPr lang="ru-RU" sz="2000" dirty="0">
                <a:solidFill>
                  <a:srgbClr val="4B6693"/>
                </a:solidFill>
              </a:rPr>
              <a:t>биологического вида. </a:t>
            </a:r>
            <a:r>
              <a:rPr lang="ru-RU" sz="2000" dirty="0" smtClean="0">
                <a:solidFill>
                  <a:srgbClr val="4B6693"/>
                </a:solidFill>
              </a:rPr>
              <a:t>Поэтому, необходимо начинать экологическое воспитание человека, с раннего дошкольного </a:t>
            </a:r>
            <a:r>
              <a:rPr lang="ru-RU" sz="2000" dirty="0">
                <a:solidFill>
                  <a:srgbClr val="4B6693"/>
                </a:solidFill>
              </a:rPr>
              <a:t>возраста, </a:t>
            </a:r>
            <a:r>
              <a:rPr lang="ru-RU" sz="2000" dirty="0" smtClean="0">
                <a:solidFill>
                  <a:srgbClr val="4B6693"/>
                </a:solidFill>
              </a:rPr>
              <a:t>гармонично сочетая практический </a:t>
            </a:r>
            <a:r>
              <a:rPr lang="ru-RU" sz="2000" dirty="0">
                <a:solidFill>
                  <a:srgbClr val="4B6693"/>
                </a:solidFill>
              </a:rPr>
              <a:t>и </a:t>
            </a:r>
            <a:r>
              <a:rPr lang="ru-RU" sz="2000" dirty="0" smtClean="0">
                <a:solidFill>
                  <a:srgbClr val="4B6693"/>
                </a:solidFill>
              </a:rPr>
              <a:t>духовный опыт </a:t>
            </a:r>
            <a:r>
              <a:rPr lang="ru-RU" sz="2000" dirty="0">
                <a:solidFill>
                  <a:srgbClr val="4B6693"/>
                </a:solidFill>
              </a:rPr>
              <a:t>взаимодействия человека с </a:t>
            </a:r>
            <a:r>
              <a:rPr lang="ru-RU" sz="2000" dirty="0" smtClean="0">
                <a:solidFill>
                  <a:srgbClr val="4B6693"/>
                </a:solidFill>
              </a:rPr>
              <a:t>природой. Таким образом можно  сформировать осознанно </a:t>
            </a:r>
            <a:r>
              <a:rPr lang="ru-RU" sz="2000" dirty="0">
                <a:solidFill>
                  <a:srgbClr val="4B6693"/>
                </a:solidFill>
              </a:rPr>
              <a:t>– </a:t>
            </a:r>
            <a:r>
              <a:rPr lang="ru-RU" sz="2000" dirty="0" smtClean="0">
                <a:solidFill>
                  <a:srgbClr val="4B6693"/>
                </a:solidFill>
              </a:rPr>
              <a:t>правильное отношение ребенка </a:t>
            </a:r>
            <a:r>
              <a:rPr lang="ru-RU" sz="2000" dirty="0">
                <a:solidFill>
                  <a:srgbClr val="4B6693"/>
                </a:solidFill>
              </a:rPr>
              <a:t>к природным явлениям и </a:t>
            </a:r>
            <a:r>
              <a:rPr lang="ru-RU" sz="2000" dirty="0" smtClean="0">
                <a:solidFill>
                  <a:srgbClr val="4B6693"/>
                </a:solidFill>
              </a:rPr>
              <a:t>объектам природы, </a:t>
            </a:r>
            <a:r>
              <a:rPr lang="ru-RU" sz="2000" dirty="0">
                <a:solidFill>
                  <a:srgbClr val="4B6693"/>
                </a:solidFill>
              </a:rPr>
              <a:t>которые окружают его, и с которыми он </a:t>
            </a:r>
            <a:r>
              <a:rPr lang="ru-RU" sz="2000" dirty="0" smtClean="0">
                <a:solidFill>
                  <a:srgbClr val="4B6693"/>
                </a:solidFill>
              </a:rPr>
              <a:t>будет контактировать в будущем. </a:t>
            </a:r>
            <a:br>
              <a:rPr lang="ru-RU" sz="2000" dirty="0">
                <a:solidFill>
                  <a:srgbClr val="4B6693"/>
                </a:solidFill>
              </a:rPr>
            </a:br>
            <a:r>
              <a:rPr lang="ru-RU" sz="2000" dirty="0" smtClean="0">
                <a:solidFill>
                  <a:srgbClr val="4B6693"/>
                </a:solidFill>
              </a:rPr>
              <a:t>Однако, часто ребенок, являясь городским жителем, впрямую не соприкасаясь   с природой, не </a:t>
            </a:r>
            <a:r>
              <a:rPr lang="ru-RU" sz="2000" dirty="0">
                <a:solidFill>
                  <a:srgbClr val="4B6693"/>
                </a:solidFill>
              </a:rPr>
              <a:t>видит процесс выращивания растений, правил ухода за </a:t>
            </a:r>
            <a:r>
              <a:rPr lang="ru-RU" sz="2000" dirty="0" smtClean="0">
                <a:solidFill>
                  <a:srgbClr val="4B6693"/>
                </a:solidFill>
              </a:rPr>
              <a:t>ними, не знает о роли фруктов и овощей, необходимых для нормальной жизнедеятельности человека, о значении лекарственных трав. Когда </a:t>
            </a:r>
            <a:r>
              <a:rPr lang="ru-RU" sz="2000" dirty="0">
                <a:solidFill>
                  <a:srgbClr val="4B6693"/>
                </a:solidFill>
              </a:rPr>
              <a:t>дети будут располагать хотя бы элементарными знаниями о них, овладеют несложными способами ухаживать за </a:t>
            </a:r>
            <a:r>
              <a:rPr lang="ru-RU" sz="2000" dirty="0" smtClean="0">
                <a:solidFill>
                  <a:srgbClr val="4B6693"/>
                </a:solidFill>
              </a:rPr>
              <a:t>растениями, наблюдать </a:t>
            </a:r>
            <a:r>
              <a:rPr lang="ru-RU" sz="2000" dirty="0">
                <a:solidFill>
                  <a:srgbClr val="4B6693"/>
                </a:solidFill>
              </a:rPr>
              <a:t>природу, видеть её </a:t>
            </a:r>
            <a:r>
              <a:rPr lang="ru-RU" sz="2000" dirty="0" smtClean="0">
                <a:solidFill>
                  <a:srgbClr val="4B6693"/>
                </a:solidFill>
              </a:rPr>
              <a:t>красоту, это будет </a:t>
            </a:r>
            <a:r>
              <a:rPr lang="ru-RU" sz="2000" dirty="0">
                <a:solidFill>
                  <a:srgbClr val="4B6693"/>
                </a:solidFill>
              </a:rPr>
              <a:t>способствовать </a:t>
            </a:r>
            <a:r>
              <a:rPr lang="ru-RU" sz="2000" dirty="0" smtClean="0">
                <a:solidFill>
                  <a:srgbClr val="4B6693"/>
                </a:solidFill>
              </a:rPr>
              <a:t>формированию чувства любви к природе, к родному краю, грамотному использованию природных ресурсов. </a:t>
            </a:r>
            <a:endParaRPr lang="ru-RU" sz="2000" dirty="0">
              <a:solidFill>
                <a:srgbClr val="4B6693"/>
              </a:solidFill>
            </a:endParaRPr>
          </a:p>
          <a:p>
            <a:r>
              <a:rPr lang="ru-RU" sz="2000" b="1" dirty="0" smtClean="0">
                <a:solidFill>
                  <a:srgbClr val="4B6693"/>
                </a:solidFill>
              </a:rPr>
              <a:t>Проблема. </a:t>
            </a:r>
            <a:r>
              <a:rPr lang="ru-RU" sz="2000" dirty="0" smtClean="0">
                <a:solidFill>
                  <a:srgbClr val="4B6693"/>
                </a:solidFill>
              </a:rPr>
              <a:t>Дети не имеют достаточных знаний об овощных культурах, об условиях их роста</a:t>
            </a:r>
            <a:r>
              <a:rPr lang="ru-RU" sz="2000" dirty="0">
                <a:solidFill>
                  <a:srgbClr val="4B6693"/>
                </a:solidFill>
              </a:rPr>
              <a:t>, </a:t>
            </a:r>
            <a:r>
              <a:rPr lang="ru-RU" sz="2000" dirty="0" smtClean="0">
                <a:solidFill>
                  <a:srgbClr val="4B6693"/>
                </a:solidFill>
              </a:rPr>
              <a:t>значении в ежедневной жизни человека; их интерес к познавательно-исследовательской деятельности недостаточно развит</a:t>
            </a:r>
            <a:endParaRPr lang="ru-RU" sz="2000" dirty="0" smtClean="0">
              <a:solidFill>
                <a:srgbClr val="4B6693"/>
              </a:solidFill>
            </a:endParaRPr>
          </a:p>
          <a:p>
            <a:r>
              <a:rPr lang="ru-RU" sz="2000" b="1" dirty="0">
                <a:solidFill>
                  <a:srgbClr val="4B6693"/>
                </a:solidFill>
              </a:rPr>
              <a:t>Ожидаемый </a:t>
            </a:r>
            <a:r>
              <a:rPr lang="ru-RU" sz="2000" b="1" dirty="0" smtClean="0">
                <a:solidFill>
                  <a:srgbClr val="4B6693"/>
                </a:solidFill>
              </a:rPr>
              <a:t>результат</a:t>
            </a:r>
            <a:r>
              <a:rPr lang="ru-RU" sz="2000" dirty="0" smtClean="0">
                <a:solidFill>
                  <a:srgbClr val="4B6693"/>
                </a:solidFill>
              </a:rPr>
              <a:t>. Появление </a:t>
            </a:r>
            <a:r>
              <a:rPr lang="ru-RU" sz="2000" dirty="0">
                <a:solidFill>
                  <a:srgbClr val="4B6693"/>
                </a:solidFill>
              </a:rPr>
              <a:t>у детей желания общаться с природой и отражать свои впечатления через различные виды деятельности. Желание детей получить информацию о пользе для здоровья человека </a:t>
            </a:r>
            <a:r>
              <a:rPr lang="ru-RU" sz="2000" dirty="0" smtClean="0">
                <a:solidFill>
                  <a:srgbClr val="4B6693"/>
                </a:solidFill>
              </a:rPr>
              <a:t>овощей, фруктов, лекарственных трав. Систематизация </a:t>
            </a:r>
            <a:r>
              <a:rPr lang="ru-RU" sz="2000" dirty="0">
                <a:solidFill>
                  <a:srgbClr val="4B6693"/>
                </a:solidFill>
              </a:rPr>
              <a:t>этапов взаимодействия живой и неживой природы в процессе наблюдений. Узнавать по внешнему виду, по вкусу и на ощупь овощи и фрукты, называть </a:t>
            </a:r>
            <a:r>
              <a:rPr lang="ru-RU" sz="2000" dirty="0" smtClean="0">
                <a:solidFill>
                  <a:srgbClr val="4B6693"/>
                </a:solidFill>
              </a:rPr>
              <a:t>их. Пополнение </a:t>
            </a:r>
            <a:r>
              <a:rPr lang="ru-RU" sz="2000" dirty="0">
                <a:solidFill>
                  <a:srgbClr val="4B6693"/>
                </a:solidFill>
              </a:rPr>
              <a:t>словарного запаса. </a:t>
            </a:r>
            <a:r>
              <a:rPr lang="ru-RU" sz="2000" dirty="0" smtClean="0">
                <a:solidFill>
                  <a:srgbClr val="4B6693"/>
                </a:solidFill>
              </a:rPr>
              <a:t>Вовлечение </a:t>
            </a:r>
            <a:r>
              <a:rPr lang="ru-RU" sz="2000" dirty="0">
                <a:solidFill>
                  <a:srgbClr val="4B6693"/>
                </a:solidFill>
              </a:rPr>
              <a:t>родителей в творческий процесс</a:t>
            </a:r>
            <a:endParaRPr lang="ru-RU" sz="2000" dirty="0">
              <a:solidFill>
                <a:srgbClr val="4B66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/>
          <p:nvPr/>
        </p:nvSpPr>
        <p:spPr>
          <a:xfrm>
            <a:off x="251520" y="2492896"/>
            <a:ext cx="8640960" cy="4365104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Объект 2"/>
          <p:cNvSpPr txBox="1"/>
          <p:nvPr/>
        </p:nvSpPr>
        <p:spPr>
          <a:xfrm>
            <a:off x="251520" y="116632"/>
            <a:ext cx="8640960" cy="100811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8" name="Объект 2"/>
          <p:cNvSpPr txBox="1"/>
          <p:nvPr/>
        </p:nvSpPr>
        <p:spPr>
          <a:xfrm>
            <a:off x="251520" y="1340768"/>
            <a:ext cx="8640960" cy="963488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4" name="Объект 4"/>
          <p:cNvSpPr txBox="1"/>
          <p:nvPr/>
        </p:nvSpPr>
        <p:spPr>
          <a:xfrm>
            <a:off x="539552" y="116632"/>
            <a:ext cx="8064896" cy="655272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Вид проекта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: познавательный, исследовательский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B6693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Тип проекта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: долгосрочный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B6693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Продолжительность реализации проекта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: апрель-август 2022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B6693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Участники проекта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: дети 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группы №8 «Веснушки»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, воспитатели, родители.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B6693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B6693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Цели: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 </a:t>
            </a:r>
            <a:r>
              <a:rPr lang="ru-RU" sz="1600" dirty="0" smtClean="0">
                <a:solidFill>
                  <a:srgbClr val="4B6693"/>
                </a:solidFill>
              </a:rPr>
              <a:t>Создание условий </a:t>
            </a:r>
            <a:r>
              <a:rPr lang="ru-RU" sz="1600" dirty="0">
                <a:solidFill>
                  <a:srgbClr val="4B6693"/>
                </a:solidFill>
              </a:rPr>
              <a:t>для расширения у детей представлений о мире </a:t>
            </a:r>
            <a:r>
              <a:rPr lang="ru-RU" sz="1600" dirty="0" smtClean="0">
                <a:solidFill>
                  <a:srgbClr val="4B6693"/>
                </a:solidFill>
              </a:rPr>
              <a:t>природы и ее значении </a:t>
            </a:r>
            <a:r>
              <a:rPr lang="ru-RU" sz="1600" dirty="0">
                <a:solidFill>
                  <a:srgbClr val="4B6693"/>
                </a:solidFill>
              </a:rPr>
              <a:t>в жизни человека; </a:t>
            </a:r>
            <a:r>
              <a:rPr lang="ru-RU" sz="1600" dirty="0" smtClean="0">
                <a:solidFill>
                  <a:srgbClr val="4B6693"/>
                </a:solidFill>
              </a:rPr>
              <a:t>формирование </a:t>
            </a:r>
            <a:r>
              <a:rPr lang="ru-RU" sz="1600" dirty="0">
                <a:solidFill>
                  <a:srgbClr val="4B6693"/>
                </a:solidFill>
              </a:rPr>
              <a:t>экологических представлений детей об овощных культурах </a:t>
            </a:r>
            <a:r>
              <a:rPr lang="ru-RU" sz="1600" dirty="0" smtClean="0">
                <a:solidFill>
                  <a:srgbClr val="4B6693"/>
                </a:solidFill>
              </a:rPr>
              <a:t>в </a:t>
            </a:r>
            <a:r>
              <a:rPr lang="ru-RU" sz="1600" dirty="0">
                <a:solidFill>
                  <a:srgbClr val="4B6693"/>
                </a:solidFill>
              </a:rPr>
              <a:t>процессе выращивания </a:t>
            </a:r>
            <a:r>
              <a:rPr lang="ru-RU" sz="1600" dirty="0" smtClean="0">
                <a:solidFill>
                  <a:srgbClr val="4B6693"/>
                </a:solidFill>
              </a:rPr>
              <a:t>огородных растений, и лекарственных травах</a:t>
            </a:r>
            <a:endParaRPr lang="ru-RU" sz="1600" dirty="0" smtClean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4B6693"/>
              </a:solidFill>
              <a:effectLst/>
              <a:uLnTx/>
              <a:uFillTx/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6693"/>
                </a:solidFill>
                <a:effectLst/>
                <a:uLnTx/>
                <a:uFillTx/>
              </a:rPr>
              <a:t>Задачи: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4B6693"/>
              </a:solidFill>
              <a:effectLst/>
              <a:uLnTx/>
              <a:uFillTx/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i="1" dirty="0" smtClean="0">
                <a:solidFill>
                  <a:srgbClr val="4B6693"/>
                </a:solidFill>
              </a:rPr>
              <a:t>Обучающие</a:t>
            </a:r>
            <a:r>
              <a:rPr lang="ru-RU" sz="1600" dirty="0" smtClean="0">
                <a:solidFill>
                  <a:srgbClr val="4B6693"/>
                </a:solidFill>
              </a:rPr>
              <a:t>: формирование </a:t>
            </a:r>
            <a:r>
              <a:rPr lang="ru-RU" sz="1600" dirty="0">
                <a:solidFill>
                  <a:srgbClr val="4B6693"/>
                </a:solidFill>
              </a:rPr>
              <a:t>у детей </a:t>
            </a:r>
            <a:r>
              <a:rPr lang="ru-RU" sz="1600" dirty="0" smtClean="0">
                <a:solidFill>
                  <a:srgbClr val="4B6693"/>
                </a:solidFill>
              </a:rPr>
              <a:t>понятия </a:t>
            </a:r>
            <a:r>
              <a:rPr lang="ru-RU" sz="1600" dirty="0">
                <a:solidFill>
                  <a:srgbClr val="4B6693"/>
                </a:solidFill>
              </a:rPr>
              <a:t>взаимосвязи </a:t>
            </a:r>
            <a:r>
              <a:rPr lang="ru-RU" sz="1600" dirty="0" smtClean="0">
                <a:solidFill>
                  <a:srgbClr val="4B6693"/>
                </a:solidFill>
              </a:rPr>
              <a:t>природы </a:t>
            </a:r>
            <a:r>
              <a:rPr lang="ru-RU" sz="1600" dirty="0">
                <a:solidFill>
                  <a:srgbClr val="4B6693"/>
                </a:solidFill>
              </a:rPr>
              <a:t>и </a:t>
            </a:r>
            <a:r>
              <a:rPr lang="ru-RU" sz="1600" dirty="0" smtClean="0">
                <a:solidFill>
                  <a:srgbClr val="4B6693"/>
                </a:solidFill>
              </a:rPr>
              <a:t>людей: </a:t>
            </a:r>
            <a:r>
              <a:rPr lang="ru-RU" sz="1600" dirty="0">
                <a:solidFill>
                  <a:srgbClr val="4B6693"/>
                </a:solidFill>
              </a:rPr>
              <a:t>люди садят, выращивают и ухаживают за растениями, растения вырастают, радуют людей своей красотой, кормят своими </a:t>
            </a:r>
            <a:r>
              <a:rPr lang="ru-RU" sz="1600" dirty="0" smtClean="0">
                <a:solidFill>
                  <a:srgbClr val="4B6693"/>
                </a:solidFill>
              </a:rPr>
              <a:t>плодами, лечат;</a:t>
            </a:r>
            <a:endParaRPr lang="ru-RU" sz="1600" dirty="0" smtClean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dirty="0" smtClean="0">
                <a:solidFill>
                  <a:srgbClr val="4B6693"/>
                </a:solidFill>
              </a:rPr>
              <a:t>- закрепление знаний детей </a:t>
            </a:r>
            <a:r>
              <a:rPr lang="ru-RU" sz="1600" dirty="0">
                <a:solidFill>
                  <a:srgbClr val="4B6693"/>
                </a:solidFill>
              </a:rPr>
              <a:t>о строении и условиях, необходимых для </a:t>
            </a:r>
            <a:r>
              <a:rPr lang="ru-RU" sz="1600" dirty="0" smtClean="0">
                <a:solidFill>
                  <a:srgbClr val="4B6693"/>
                </a:solidFill>
              </a:rPr>
              <a:t>роста овощей;</a:t>
            </a:r>
            <a:endParaRPr lang="ru-RU" sz="1600" dirty="0" smtClean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dirty="0" smtClean="0">
                <a:solidFill>
                  <a:srgbClr val="4B6693"/>
                </a:solidFill>
              </a:rPr>
              <a:t>- ознакомление с </a:t>
            </a:r>
            <a:r>
              <a:rPr lang="ru-RU" sz="1600" dirty="0">
                <a:solidFill>
                  <a:srgbClr val="4B6693"/>
                </a:solidFill>
              </a:rPr>
              <a:t>лекарственными свойствами </a:t>
            </a:r>
            <a:r>
              <a:rPr lang="ru-RU" sz="1600" dirty="0" smtClean="0">
                <a:solidFill>
                  <a:srgbClr val="4B6693"/>
                </a:solidFill>
              </a:rPr>
              <a:t>овощных культур и лекарственных трав</a:t>
            </a:r>
            <a:endParaRPr lang="ru-RU" sz="1600" dirty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i="1" dirty="0">
                <a:solidFill>
                  <a:srgbClr val="4B6693"/>
                </a:solidFill>
              </a:rPr>
              <a:t>Развивающие:</a:t>
            </a:r>
            <a:endParaRPr lang="ru-RU" sz="1600" i="1" dirty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dirty="0" smtClean="0">
                <a:solidFill>
                  <a:srgbClr val="4B6693"/>
                </a:solidFill>
              </a:rPr>
              <a:t>- развитие познавательных </a:t>
            </a:r>
            <a:r>
              <a:rPr lang="ru-RU" sz="1600" dirty="0">
                <a:solidFill>
                  <a:srgbClr val="4B6693"/>
                </a:solidFill>
              </a:rPr>
              <a:t>и </a:t>
            </a:r>
            <a:r>
              <a:rPr lang="ru-RU" sz="1600" dirty="0" smtClean="0">
                <a:solidFill>
                  <a:srgbClr val="4B6693"/>
                </a:solidFill>
              </a:rPr>
              <a:t>творческих способностей </a:t>
            </a:r>
            <a:r>
              <a:rPr lang="ru-RU" sz="1600" dirty="0">
                <a:solidFill>
                  <a:srgbClr val="4B6693"/>
                </a:solidFill>
              </a:rPr>
              <a:t>детей в процессе совместной исследовательской </a:t>
            </a:r>
            <a:r>
              <a:rPr lang="ru-RU" sz="1600" dirty="0" smtClean="0">
                <a:solidFill>
                  <a:srgbClr val="4B6693"/>
                </a:solidFill>
              </a:rPr>
              <a:t>деятельности;</a:t>
            </a:r>
            <a:endParaRPr lang="ru-RU" sz="1600" dirty="0" smtClean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dirty="0" smtClean="0">
                <a:solidFill>
                  <a:srgbClr val="4B6693"/>
                </a:solidFill>
              </a:rPr>
              <a:t>- развитие трудовых навыков, умений </a:t>
            </a:r>
            <a:r>
              <a:rPr lang="ru-RU" sz="1600" dirty="0">
                <a:solidFill>
                  <a:srgbClr val="4B6693"/>
                </a:solidFill>
              </a:rPr>
              <a:t>организовывать свое рабочее место в различных видах </a:t>
            </a:r>
            <a:r>
              <a:rPr lang="ru-RU" sz="1600" dirty="0" smtClean="0">
                <a:solidFill>
                  <a:srgbClr val="4B6693"/>
                </a:solidFill>
              </a:rPr>
              <a:t>деятельности;</a:t>
            </a:r>
            <a:endParaRPr lang="ru-RU" sz="1600" dirty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dirty="0" smtClean="0">
                <a:solidFill>
                  <a:srgbClr val="4B6693"/>
                </a:solidFill>
              </a:rPr>
              <a:t>- развитие речи детей, </a:t>
            </a:r>
            <a:r>
              <a:rPr lang="ru-RU" sz="1600" dirty="0">
                <a:solidFill>
                  <a:srgbClr val="4B6693"/>
                </a:solidFill>
              </a:rPr>
              <a:t>активизация словаря (корень, посадить, углубление, условия</a:t>
            </a:r>
            <a:r>
              <a:rPr lang="ru-RU" sz="1600" dirty="0" smtClean="0">
                <a:solidFill>
                  <a:srgbClr val="4B6693"/>
                </a:solidFill>
              </a:rPr>
              <a:t>);</a:t>
            </a:r>
            <a:endParaRPr lang="ru-RU" sz="1600" dirty="0" smtClean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i="1" dirty="0" smtClean="0">
                <a:solidFill>
                  <a:srgbClr val="4B6693"/>
                </a:solidFill>
              </a:rPr>
              <a:t>Воспитывающие</a:t>
            </a:r>
            <a:r>
              <a:rPr lang="ru-RU" sz="1600" i="1" dirty="0">
                <a:solidFill>
                  <a:srgbClr val="4B6693"/>
                </a:solidFill>
              </a:rPr>
              <a:t>:</a:t>
            </a:r>
            <a:endParaRPr lang="ru-RU" sz="1600" i="1" dirty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dirty="0">
                <a:solidFill>
                  <a:srgbClr val="4B6693"/>
                </a:solidFill>
              </a:rPr>
              <a:t>- </a:t>
            </a:r>
            <a:r>
              <a:rPr lang="ru-RU" sz="1600" dirty="0" smtClean="0">
                <a:solidFill>
                  <a:srgbClr val="4B6693"/>
                </a:solidFill>
              </a:rPr>
              <a:t>воспитание бережного отношения </a:t>
            </a:r>
            <a:r>
              <a:rPr lang="ru-RU" sz="1600" dirty="0">
                <a:solidFill>
                  <a:srgbClr val="4B6693"/>
                </a:solidFill>
              </a:rPr>
              <a:t>к природе и </a:t>
            </a:r>
            <a:r>
              <a:rPr lang="ru-RU" sz="1600" dirty="0" smtClean="0">
                <a:solidFill>
                  <a:srgbClr val="4B6693"/>
                </a:solidFill>
              </a:rPr>
              <a:t>здоровью, любви к родному краю;</a:t>
            </a:r>
            <a:endParaRPr lang="ru-RU" sz="1600" dirty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dirty="0" smtClean="0">
                <a:solidFill>
                  <a:srgbClr val="4B6693"/>
                </a:solidFill>
              </a:rPr>
              <a:t>- воспитание желания </a:t>
            </a:r>
            <a:r>
              <a:rPr lang="ru-RU" sz="1600" dirty="0">
                <a:solidFill>
                  <a:srgbClr val="4B6693"/>
                </a:solidFill>
              </a:rPr>
              <a:t>производить трудовые действия, помогать взрослым;</a:t>
            </a:r>
            <a:endParaRPr lang="ru-RU" sz="1600" dirty="0">
              <a:solidFill>
                <a:srgbClr val="4B6693"/>
              </a:solidFill>
            </a:endParaRPr>
          </a:p>
          <a:p>
            <a:pPr marL="0" lvl="0" indent="0">
              <a:lnSpc>
                <a:spcPts val="1700"/>
              </a:lnSpc>
              <a:buNone/>
            </a:pPr>
            <a:r>
              <a:rPr lang="ru-RU" sz="1600" dirty="0" smtClean="0">
                <a:solidFill>
                  <a:srgbClr val="4B6693"/>
                </a:solidFill>
              </a:rPr>
              <a:t>- формирование партнерских взаимоотношений </a:t>
            </a:r>
            <a:r>
              <a:rPr lang="ru-RU" sz="1600" dirty="0">
                <a:solidFill>
                  <a:srgbClr val="4B6693"/>
                </a:solidFill>
              </a:rPr>
              <a:t>между педагогами, детьми и </a:t>
            </a:r>
            <a:r>
              <a:rPr lang="ru-RU" sz="1600" dirty="0" smtClean="0">
                <a:solidFill>
                  <a:srgbClr val="4B6693"/>
                </a:solidFill>
              </a:rPr>
              <a:t>родителями</a:t>
            </a:r>
            <a:endParaRPr lang="ru-RU" sz="1600" dirty="0" smtClean="0">
              <a:solidFill>
                <a:srgbClr val="4B6693"/>
              </a:solidFill>
            </a:endParaRPr>
          </a:p>
          <a:p>
            <a:pPr lvl="0">
              <a:lnSpc>
                <a:spcPts val="1500"/>
              </a:lnSpc>
              <a:buFontTx/>
              <a:buChar char="-"/>
            </a:pPr>
            <a:endParaRPr lang="ru-RU" sz="160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/>
          <p:nvPr/>
        </p:nvSpPr>
        <p:spPr>
          <a:xfrm>
            <a:off x="239743" y="5445224"/>
            <a:ext cx="8640960" cy="1412776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5" name="Объект 2"/>
          <p:cNvSpPr txBox="1"/>
          <p:nvPr/>
        </p:nvSpPr>
        <p:spPr>
          <a:xfrm>
            <a:off x="251520" y="116632"/>
            <a:ext cx="8640960" cy="100811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6" name="Объект 2"/>
          <p:cNvSpPr txBox="1"/>
          <p:nvPr/>
        </p:nvSpPr>
        <p:spPr>
          <a:xfrm>
            <a:off x="239743" y="1268760"/>
            <a:ext cx="8640960" cy="402168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35416" y="116632"/>
          <a:ext cx="8256141" cy="6654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004"/>
                <a:gridCol w="7706137"/>
              </a:tblGrid>
              <a:tr h="1387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6699"/>
                          </a:solidFill>
                          <a:effectLst/>
                        </a:rPr>
                        <a:t>Подготовитель</a:t>
                      </a:r>
                      <a:endParaRPr lang="ru-RU" sz="1400" dirty="0" smtClean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336699"/>
                          </a:solidFill>
                          <a:effectLst/>
                        </a:rPr>
                        <a:t>ный</a:t>
                      </a:r>
                      <a:endParaRPr lang="ru-RU" sz="1400" b="0" dirty="0">
                        <a:solidFill>
                          <a:srgbClr val="336699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- </a:t>
                      </a: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постановка проблемы, определение</a:t>
                      </a:r>
                      <a:r>
                        <a:rPr lang="ru-RU" sz="1450" u="none" strike="noStrike" baseline="0" dirty="0" smtClean="0">
                          <a:solidFill>
                            <a:srgbClr val="336699"/>
                          </a:solidFill>
                          <a:effectLst/>
                        </a:rPr>
                        <a:t> темы, </a:t>
                      </a: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 цели, задач</a:t>
                      </a:r>
                      <a:endParaRPr lang="ru-RU" sz="1450" u="none" strike="noStrike" dirty="0" smtClean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- создание </a:t>
                      </a: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условий для реализации проекта:</a:t>
                      </a:r>
                      <a:r>
                        <a:rPr lang="ru-RU" sz="1450" u="none" strike="noStrike" baseline="0" dirty="0" smtClean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определение методов и приемов работы;</a:t>
                      </a:r>
                      <a:r>
                        <a:rPr lang="ru-RU" sz="1450" u="none" strike="noStrike" baseline="0" dirty="0" smtClean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подбор методической и художественной литературы, дидактического материала;</a:t>
                      </a:r>
                      <a:r>
                        <a:rPr lang="ru-RU" sz="1450" b="0" i="0" u="none" strike="noStrike" baseline="0" dirty="0" smtClean="0">
                          <a:solidFill>
                            <a:srgbClr val="33669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подбор материала для творческого труда</a:t>
                      </a:r>
                      <a:endParaRPr lang="ru-RU" sz="1450" u="none" strike="noStrike" dirty="0" smtClean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- составление </a:t>
                      </a: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перспективного </a:t>
                      </a:r>
                      <a:r>
                        <a:rPr lang="ru-RU" sz="1450" u="none" strike="noStrike" dirty="0" smtClean="0">
                          <a:solidFill>
                            <a:srgbClr val="336699"/>
                          </a:solidFill>
                          <a:effectLst/>
                        </a:rPr>
                        <a:t>плана</a:t>
                      </a:r>
                      <a:endParaRPr lang="ru-RU" sz="1450" u="none" strike="noStrike" dirty="0" smtClean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450" u="none" strike="noStrike" dirty="0" smtClean="0">
                        <a:solidFill>
                          <a:srgbClr val="336699"/>
                        </a:solidFill>
                        <a:effectLst/>
                      </a:endParaRPr>
                    </a:p>
                  </a:txBody>
                  <a:tcPr/>
                </a:tc>
              </a:tr>
              <a:tr h="4114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36699"/>
                          </a:solidFill>
                        </a:rPr>
                        <a:t>Практический </a:t>
                      </a:r>
                      <a:endParaRPr lang="ru-RU" sz="1400" dirty="0">
                        <a:solidFill>
                          <a:srgbClr val="336699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- социально-коммуникативное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развитие: сюжетно-ролевая игра «Обед для кукол», игра-драматизация по сказке «Репка»;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дежурство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по уходу</a:t>
                      </a:r>
                      <a:r>
                        <a:rPr lang="ru-RU" sz="1450" baseline="0" dirty="0" smtClean="0">
                          <a:solidFill>
                            <a:srgbClr val="336699"/>
                          </a:solidFill>
                        </a:rPr>
                        <a:t> за рассадой на окне и </a:t>
                      </a:r>
                      <a:r>
                        <a:rPr lang="ru-RU" sz="1450" baseline="0" dirty="0" smtClean="0">
                          <a:solidFill>
                            <a:srgbClr val="336699"/>
                          </a:solidFill>
                        </a:rPr>
                        <a:t>растениями на </a:t>
                      </a:r>
                      <a:r>
                        <a:rPr lang="ru-RU" sz="1450" baseline="0" dirty="0" smtClean="0">
                          <a:solidFill>
                            <a:srgbClr val="336699"/>
                          </a:solidFill>
                        </a:rPr>
                        <a:t>участке</a:t>
                      </a:r>
                      <a:endParaRPr lang="ru-RU" sz="1450" dirty="0" smtClean="0">
                        <a:solidFill>
                          <a:srgbClr val="336699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- познавательное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развитие:  рассматривание иллюстраций в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Книжном уголке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по теме проекта, сюжетно-ролевая игра «Магазин «вощи и фрукты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»»;</a:t>
                      </a:r>
                      <a:r>
                        <a:rPr lang="ru-RU" sz="1450" baseline="0" dirty="0" smtClean="0">
                          <a:solidFill>
                            <a:srgbClr val="336699"/>
                          </a:solidFill>
                        </a:rPr>
                        <a:t>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дидактические игры: «Сосчитай овощи и фрукты», «Узнай по семенам», «Времена года». Экспериментирование по посадке семян на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подоконнике, высадка семян и растений в грунт (</a:t>
                      </a:r>
                      <a:r>
                        <a:rPr lang="ru-RU" sz="1450" b="1" dirty="0" smtClean="0">
                          <a:solidFill>
                            <a:srgbClr val="336699"/>
                          </a:solidFill>
                        </a:rPr>
                        <a:t>помидоры, перец, редиска, огурцы, кабачки, тыква, лук, салат, баклажаны, горох, укроп, морковь, свекла, капуста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),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наблюдение за ростом растений, полив растений и прополка, сбор готового урожая </a:t>
                      </a:r>
                      <a:endParaRPr lang="ru-RU" sz="1450" dirty="0" smtClean="0">
                        <a:solidFill>
                          <a:srgbClr val="336699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- речевое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развитие: дидактическая игра «Что растет в огороде?», загадки про овощи и фрукты, </a:t>
                      </a:r>
                      <a:endParaRPr lang="ru-RU" sz="1450" dirty="0" smtClean="0">
                        <a:solidFill>
                          <a:srgbClr val="336699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- художественно-эстетическое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развитие: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рисование на тему «Во саду ли в огороде», лепка овощей «Витамины на тарелке»</a:t>
                      </a:r>
                      <a:endParaRPr lang="ru-RU" sz="1450" dirty="0" smtClean="0">
                        <a:solidFill>
                          <a:srgbClr val="336699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- физическое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развитие: игра с мячом «Да – нет», соревнование «Найди и съешь фрукт», подвижная игра «Урожай», игра-хоровод «Кабачок», игра «Зайцы в огороде», игра «Горячая картошка», игры – упражнения «Достань яблочко», «Сорви грушу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».</a:t>
                      </a:r>
                      <a:endParaRPr lang="ru-RU" sz="1450" dirty="0" smtClean="0">
                        <a:solidFill>
                          <a:srgbClr val="336699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  <a:latin typeface="+mn-lt"/>
                        </a:rPr>
                        <a:t>- работа с родителями: подготовка участка к посадке, покраска грядок, копка земли, изготовление табличек, изготовление символа проекта – кукла Дарина, окраска садового домика;</a:t>
                      </a:r>
                      <a:r>
                        <a:rPr lang="ru-RU" sz="1450" baseline="0" dirty="0" smtClean="0">
                          <a:solidFill>
                            <a:srgbClr val="336699"/>
                          </a:solidFill>
                          <a:latin typeface="+mn-lt"/>
                        </a:rPr>
                        <a:t> летнее домашнее задание - изготовление с детьми гербария «Лекарственные травы» </a:t>
                      </a:r>
                      <a:endParaRPr lang="ru-RU" sz="1450" dirty="0">
                        <a:solidFill>
                          <a:srgbClr val="336699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1226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36699"/>
                          </a:solidFill>
                        </a:rPr>
                        <a:t>Заключитель</a:t>
                      </a:r>
                      <a:endParaRPr lang="ru-RU" sz="1400" dirty="0" smtClean="0">
                        <a:solidFill>
                          <a:srgbClr val="336699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336699"/>
                          </a:solidFill>
                        </a:rPr>
                        <a:t>ный </a:t>
                      </a:r>
                      <a:endParaRPr lang="ru-RU" sz="1400" dirty="0">
                        <a:solidFill>
                          <a:srgbClr val="336699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- сбор и обработка методических, практических материалов</a:t>
                      </a:r>
                      <a:endParaRPr lang="ru-RU" sz="1450" dirty="0" smtClean="0">
                        <a:solidFill>
                          <a:srgbClr val="336699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- выводы</a:t>
                      </a:r>
                      <a:endParaRPr lang="ru-RU" sz="1450" dirty="0" smtClean="0">
                        <a:solidFill>
                          <a:srgbClr val="336699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- презентация детьми своего гербария «Лекарственные травы»  </a:t>
                      </a:r>
                      <a:endParaRPr lang="ru-RU" sz="1450" dirty="0" smtClean="0">
                        <a:solidFill>
                          <a:srgbClr val="336699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-</a:t>
                      </a:r>
                      <a:r>
                        <a:rPr lang="ru-RU" sz="1450" baseline="0" dirty="0" smtClean="0">
                          <a:solidFill>
                            <a:srgbClr val="336699"/>
                          </a:solidFill>
                        </a:rPr>
                        <a:t>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презентация </a:t>
                      </a:r>
                      <a:r>
                        <a:rPr lang="ru-RU" sz="1450" dirty="0" smtClean="0">
                          <a:solidFill>
                            <a:srgbClr val="336699"/>
                          </a:solidFill>
                        </a:rPr>
                        <a:t>проекта</a:t>
                      </a:r>
                      <a:endParaRPr lang="ru-RU" sz="1450" dirty="0">
                        <a:solidFill>
                          <a:srgbClr val="336699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2"/>
          <p:cNvSpPr txBox="1"/>
          <p:nvPr/>
        </p:nvSpPr>
        <p:spPr>
          <a:xfrm rot="16200000">
            <a:off x="-2845464" y="3114539"/>
            <a:ext cx="6491487" cy="49567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336699"/>
                </a:solidFill>
              </a:rPr>
              <a:t>Э</a:t>
            </a:r>
            <a:r>
              <a:rPr lang="ru-RU" sz="2000" b="1" dirty="0" smtClean="0">
                <a:solidFill>
                  <a:srgbClr val="336699"/>
                </a:solidFill>
              </a:rPr>
              <a:t>ТАПЫ РЕАЛИЗАЦИИ ПРОЕКТА</a:t>
            </a:r>
            <a:endParaRPr lang="ru-RU" sz="2000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61764" y="163801"/>
            <a:ext cx="8802724" cy="79208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Выращивание рассады на подоконнике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ысадка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семян в грунт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35414" y="1412777"/>
            <a:ext cx="2719244" cy="1934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48" y="3702422"/>
            <a:ext cx="2169332" cy="2892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72559" y="1421915"/>
            <a:ext cx="1060371" cy="1925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686249"/>
            <a:ext cx="2163935" cy="2885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7C8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847" y="3702420"/>
            <a:ext cx="2169332" cy="2892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1421915"/>
            <a:ext cx="2555425" cy="1916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0" descr="https://cdn.culture.ru/images/ef2924e1-cb85-557d-8b42-0921c725bf6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2649" y="163801"/>
            <a:ext cx="1547664" cy="11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/>
          <p:nvPr/>
        </p:nvSpPr>
        <p:spPr>
          <a:xfrm>
            <a:off x="161764" y="1160748"/>
            <a:ext cx="8802724" cy="56972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689946" y="1538571"/>
            <a:ext cx="1949230" cy="306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/>
          <p:nvPr/>
        </p:nvSpPr>
        <p:spPr>
          <a:xfrm>
            <a:off x="161764" y="152417"/>
            <a:ext cx="8802724" cy="79208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l"/>
            <a:r>
              <a:rPr lang="ru-RU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Помощь </a:t>
            </a:r>
            <a:r>
              <a:rPr lang="ru-RU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родителей на </a:t>
            </a:r>
            <a:r>
              <a:rPr lang="ru-RU" sz="5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участке</a:t>
            </a:r>
            <a:br>
              <a:rPr lang="ru-RU" sz="5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Символ </a:t>
            </a:r>
            <a:r>
              <a:rPr lang="ru-RU" sz="5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проекта кукла Дарина</a:t>
            </a:r>
            <a:endParaRPr lang="ru-RU" sz="5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l"/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51741" y="4261633"/>
            <a:ext cx="2763270" cy="2237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21" y="4261633"/>
            <a:ext cx="2979011" cy="2234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45312" y="1538572"/>
            <a:ext cx="2121213" cy="306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064" y="1538571"/>
            <a:ext cx="230172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5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0" descr="https://e7.pngegg.com/pngimages/604/890/png-clipart-bell-pepper-vegetable-chili-pepper-pimiento-vegetable-food-chili-pepper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7788441" y="152417"/>
            <a:ext cx="1176047" cy="13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61764" y="163801"/>
            <a:ext cx="8802724" cy="79208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Выращивание овощных культур</a:t>
            </a:r>
            <a:endParaRPr lang="ru-RU" sz="24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161764" y="1160748"/>
            <a:ext cx="8802724" cy="56972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901" y="4988532"/>
            <a:ext cx="2237865" cy="1733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1" y="3075661"/>
            <a:ext cx="2229063" cy="172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1" y="4986610"/>
            <a:ext cx="2314019" cy="1735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995" y="4997164"/>
            <a:ext cx="2265089" cy="1698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833" y="3075660"/>
            <a:ext cx="2249557" cy="168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527" y="1159171"/>
            <a:ext cx="2237863" cy="1678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02" y="1159171"/>
            <a:ext cx="2237864" cy="1678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8" y="1699475"/>
            <a:ext cx="2075292" cy="2770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8" descr="https://flyclipart.com/thumb2/fruit-and-vegetables-clip-art-two-446621.pn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7702851" y="86260"/>
            <a:ext cx="1440161" cy="166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61764" y="163801"/>
            <a:ext cx="8802724" cy="79208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Наш урожай </a:t>
            </a:r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161764" y="1160748"/>
            <a:ext cx="8802724" cy="56972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43203" y="4484891"/>
            <a:ext cx="1634658" cy="217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03" y="1354863"/>
            <a:ext cx="1634660" cy="289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94" y="1333843"/>
            <a:ext cx="1625781" cy="2890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417157" y="4484891"/>
            <a:ext cx="1625781" cy="217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938785" y="4484891"/>
            <a:ext cx="1633053" cy="217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382234" y="1354863"/>
            <a:ext cx="2232248" cy="286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4382234" y="4484891"/>
            <a:ext cx="2232248" cy="217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6049" y="1354863"/>
            <a:ext cx="1595791" cy="2836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18" descr="https://www.clipartmax.com/png/middle/135-1353588_gifs-divertidosfrutas-verdurascocinerosdibujos-0-%D0%BE%D0%B2%D0%BE%D1%89%D0%B8-%D1%82%D0%BE%D0%BB%D1%81%D1%82%D1%8F%D1%87%D0%BE%D0%BA-%D0%BA%D0%B0%D0%B1%D0%B0%D1%87%D0%BE%D0%BA.png"/>
          <p:cNvPicPr>
            <a:picLocks noChangeAspect="1" noChangeArrowheads="1"/>
          </p:cNvPicPr>
          <p:nvPr/>
        </p:nvPicPr>
        <p:blipFill rotWithShape="1">
          <a:blip r:embed="rId9"/>
          <a:srcRect t="-2217"/>
          <a:stretch>
            <a:fillRect/>
          </a:stretch>
        </p:blipFill>
        <p:spPr bwMode="auto">
          <a:xfrm>
            <a:off x="7650043" y="0"/>
            <a:ext cx="1242650" cy="16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61764" y="163801"/>
            <a:ext cx="8802724" cy="79208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Сбор урожая </a:t>
            </a:r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161764" y="1160748"/>
            <a:ext cx="8802724" cy="56972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613152" y="4070035"/>
            <a:ext cx="1881016" cy="2445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147" y="1323325"/>
            <a:ext cx="1860855" cy="248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13152" y="1327622"/>
            <a:ext cx="1828398" cy="2436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960" y="1333735"/>
            <a:ext cx="1853048" cy="2470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716016" y="4070036"/>
            <a:ext cx="1848275" cy="2445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147" y="4040120"/>
            <a:ext cx="1856914" cy="247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54" y="4070035"/>
            <a:ext cx="1834479" cy="244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827" y="1303991"/>
            <a:ext cx="1860855" cy="248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D66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6" descr="https://4-prazdnik.ru/image/cache/catalog/data/fdacard/20191106/2/d-ru-upload-iblock-2cb-972a2e00-9a27-11e8-b1bf-1cc1dee987cb_c62575f1-9a29-11e8-b1bf-1cc1dee987cb-resize1-800x800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328" y="8682"/>
            <a:ext cx="1438958" cy="143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254da6a24bb47b54fb48d2fff6afa53cb2cf4c8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na-salat</Template>
  <TotalTime>0</TotalTime>
  <Words>5617</Words>
  <Application>WPS Presentation</Application>
  <PresentationFormat>Экран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Book Antiqua</vt:lpstr>
      <vt:lpstr>Arial Black</vt:lpstr>
      <vt:lpstr>Calibri</vt:lpstr>
      <vt:lpstr>Microsoft YaHei</vt:lpstr>
      <vt:lpstr>Droid Sans Fallback</vt:lpstr>
      <vt:lpstr>Arial Unicode MS</vt:lpstr>
      <vt:lpstr>Тема Office</vt:lpstr>
      <vt:lpstr>ПРОЕКТ   «ДАРЫ  ОСЕНИ»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  <HyperlinkBase>http://presentation-creation.ru/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</dc:creator>
  <cp:lastModifiedBy>vadim</cp:lastModifiedBy>
  <cp:revision>80</cp:revision>
  <dcterms:created xsi:type="dcterms:W3CDTF">2022-12-11T09:37:15Z</dcterms:created>
  <dcterms:modified xsi:type="dcterms:W3CDTF">2022-12-11T09:37:15Z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