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A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50" y="-7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080" y="680310"/>
            <a:ext cx="7772400" cy="85920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1425" y="1596540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FB5B-9FC9-4C62-9D29-BC415DBA6577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0C6B0-7E3F-46A8-A7EF-4EEECB6F4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EFB3-A0D5-4254-8354-C06DA7A76E83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A3360-18D0-47C9-9150-E3B91E6797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1777-E726-41B3-BEA7-69955968AC81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2B798-62C0-4060-B29E-4B79F7269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E890-EA74-4684-917C-7B810CDB15B0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C5874-BF30-4A8C-93C0-FDF4793E5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0310"/>
            <a:ext cx="8229600" cy="91623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CEEB-1793-43DA-8533-ECB5E03BBE08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3D5CB-EAAE-49AD-BA64-634C62C66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3235-C5BC-4248-9B34-94E8BE33458F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25E2E-2DD1-4A55-B445-6C3CE92E1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C2596-D8A3-41F2-B8A5-9AD9918C5646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AD59A-EB53-4E46-92DF-36EEA1D35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277F5-A524-44C3-A2C0-C6A8909FA332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26A40-8FD3-4D3B-8790-DC96384E2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52760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D4E0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680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26664"/>
            <a:ext cx="4040188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680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26664"/>
            <a:ext cx="4041775" cy="37985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C9A19-29BA-4807-A292-3F95EF5AE289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0D822-3B7F-48C6-BFAD-1449E1737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4F1B9-3297-44DF-86F9-4FBFBFF0DAD7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C78BF-1745-4510-8760-7C5346183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09E65-B974-447F-9323-815FAE2DD796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D507CF-8301-423E-96E2-F6EDE6E43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E6700-8A1C-43B7-B021-907EAB185572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95E5C-BB8C-42A4-AE10-0ED3D45D1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AD82B95-3C14-480C-BFCE-AB8F74C36C40}" type="datetimeFigureOut">
              <a:rPr lang="en-US"/>
              <a:pPr>
                <a:defRPr/>
              </a:pPr>
              <a:t>5/11/2016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E74A261-C735-4D79-8E49-6B8C59FCE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428625"/>
            <a:ext cx="7772400" cy="287655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800" b="1" i="1" dirty="0" smtClean="0">
                <a:effectLst>
                  <a:glow rad="495300">
                    <a:schemeClr val="accent6">
                      <a:lumMod val="40000"/>
                      <a:lumOff val="60000"/>
                      <a:alpha val="23000"/>
                    </a:schemeClr>
                  </a:glow>
                  <a:outerShdw blurRad="76200" dist="88900" dir="5640000" sx="104000" sy="104000" algn="tl">
                    <a:schemeClr val="accent6">
                      <a:lumMod val="60000"/>
                      <a:lumOff val="40000"/>
                      <a:alpha val="86000"/>
                    </a:schemeClr>
                  </a:outerShdw>
                  <a:reflection stA="75000" endPos="33000" dist="50800" dir="5400000" sy="-100000" algn="bl" rotWithShape="0"/>
                </a:effectLst>
              </a:rPr>
              <a:t/>
            </a:r>
            <a:br>
              <a:rPr lang="ru-RU" sz="4800" b="1" i="1" dirty="0" smtClean="0">
                <a:effectLst>
                  <a:glow rad="495300">
                    <a:schemeClr val="accent6">
                      <a:lumMod val="40000"/>
                      <a:lumOff val="60000"/>
                      <a:alpha val="23000"/>
                    </a:schemeClr>
                  </a:glow>
                  <a:outerShdw blurRad="76200" dist="88900" dir="5640000" sx="104000" sy="104000" algn="tl">
                    <a:schemeClr val="accent6">
                      <a:lumMod val="60000"/>
                      <a:lumOff val="40000"/>
                      <a:alpha val="86000"/>
                    </a:schemeClr>
                  </a:outerShdw>
                  <a:reflection stA="75000" endPos="33000" dist="50800" dir="5400000" sy="-100000" algn="bl" rotWithShape="0"/>
                </a:effectLst>
              </a:rPr>
            </a:br>
            <a:r>
              <a:rPr lang="ru-RU" sz="4800" b="1" i="1" dirty="0" smtClean="0">
                <a:effectLst>
                  <a:glow rad="495300">
                    <a:schemeClr val="accent6">
                      <a:lumMod val="40000"/>
                      <a:lumOff val="60000"/>
                      <a:alpha val="23000"/>
                    </a:schemeClr>
                  </a:glow>
                  <a:outerShdw blurRad="76200" dist="88900" dir="5640000" sx="104000" sy="104000" algn="tl">
                    <a:schemeClr val="accent6">
                      <a:lumMod val="60000"/>
                      <a:lumOff val="40000"/>
                      <a:alpha val="86000"/>
                    </a:schemeClr>
                  </a:outerShdw>
                  <a:reflection stA="75000" endPos="33000" dist="50800" dir="5400000" sy="-100000" algn="bl" rotWithShape="0"/>
                </a:effectLst>
              </a:rPr>
              <a:t/>
            </a:r>
            <a:br>
              <a:rPr lang="ru-RU" sz="4800" b="1" i="1" dirty="0" smtClean="0">
                <a:effectLst>
                  <a:glow rad="495300">
                    <a:schemeClr val="accent6">
                      <a:lumMod val="40000"/>
                      <a:lumOff val="60000"/>
                      <a:alpha val="23000"/>
                    </a:schemeClr>
                  </a:glow>
                  <a:outerShdw blurRad="76200" dist="88900" dir="5640000" sx="104000" sy="104000" algn="tl">
                    <a:schemeClr val="accent6">
                      <a:lumMod val="60000"/>
                      <a:lumOff val="40000"/>
                      <a:alpha val="86000"/>
                    </a:schemeClr>
                  </a:outerShdw>
                  <a:reflection stA="75000" endPos="33000" dist="50800" dir="5400000" sy="-100000" algn="bl" rotWithShape="0"/>
                </a:effectLst>
              </a:rPr>
            </a:br>
            <a:r>
              <a:rPr lang="ru-RU" sz="4800" b="1" i="1" dirty="0" smtClean="0">
                <a:effectLst>
                  <a:glow rad="495300">
                    <a:schemeClr val="accent6">
                      <a:lumMod val="40000"/>
                      <a:lumOff val="60000"/>
                      <a:alpha val="23000"/>
                    </a:schemeClr>
                  </a:glow>
                  <a:outerShdw blurRad="76200" dist="88900" dir="5640000" sx="104000" sy="104000" algn="tl">
                    <a:schemeClr val="accent6">
                      <a:lumMod val="60000"/>
                      <a:lumOff val="40000"/>
                      <a:alpha val="86000"/>
                    </a:schemeClr>
                  </a:outerShdw>
                  <a:reflection stA="75000" endPos="33000" dist="50800" dir="5400000" sy="-100000" algn="bl" rotWithShape="0"/>
                </a:effectLst>
              </a:rPr>
              <a:t/>
            </a:r>
            <a:br>
              <a:rPr lang="ru-RU" sz="4800" b="1" i="1" dirty="0" smtClean="0">
                <a:effectLst>
                  <a:glow rad="495300">
                    <a:schemeClr val="accent6">
                      <a:lumMod val="40000"/>
                      <a:lumOff val="60000"/>
                      <a:alpha val="23000"/>
                    </a:schemeClr>
                  </a:glow>
                  <a:outerShdw blurRad="76200" dist="88900" dir="5640000" sx="104000" sy="104000" algn="tl">
                    <a:schemeClr val="accent6">
                      <a:lumMod val="60000"/>
                      <a:lumOff val="40000"/>
                      <a:alpha val="86000"/>
                    </a:schemeClr>
                  </a:outerShdw>
                  <a:reflection stA="75000" endPos="33000" dist="50800" dir="5400000" sy="-100000" algn="bl" rotWithShape="0"/>
                </a:effectLst>
              </a:rPr>
            </a:br>
            <a:r>
              <a:rPr lang="ru-RU" sz="4800" b="1" i="1" dirty="0" smtClean="0">
                <a:effectLst>
                  <a:glow rad="495300">
                    <a:schemeClr val="accent6">
                      <a:lumMod val="40000"/>
                      <a:lumOff val="60000"/>
                      <a:alpha val="23000"/>
                    </a:schemeClr>
                  </a:glow>
                  <a:outerShdw blurRad="76200" dist="88900" dir="5640000" sx="104000" sy="104000" algn="tl">
                    <a:schemeClr val="accent6">
                      <a:lumMod val="60000"/>
                      <a:lumOff val="40000"/>
                      <a:alpha val="86000"/>
                    </a:schemeClr>
                  </a:outerShdw>
                  <a:reflection stA="75000" endPos="33000" dist="50800" dir="5400000" sy="-100000" algn="bl" rotWithShape="0"/>
                </a:effectLst>
              </a:rPr>
              <a:t/>
            </a:r>
            <a:br>
              <a:rPr lang="ru-RU" sz="4800" b="1" i="1" dirty="0" smtClean="0">
                <a:effectLst>
                  <a:glow rad="495300">
                    <a:schemeClr val="accent6">
                      <a:lumMod val="40000"/>
                      <a:lumOff val="60000"/>
                      <a:alpha val="23000"/>
                    </a:schemeClr>
                  </a:glow>
                  <a:outerShdw blurRad="76200" dist="88900" dir="5640000" sx="104000" sy="104000" algn="tl">
                    <a:schemeClr val="accent6">
                      <a:lumMod val="60000"/>
                      <a:lumOff val="40000"/>
                      <a:alpha val="86000"/>
                    </a:schemeClr>
                  </a:outerShdw>
                  <a:reflection stA="75000" endPos="33000" dist="50800" dir="5400000" sy="-100000" algn="bl" rotWithShape="0"/>
                </a:effectLst>
              </a:rPr>
            </a:br>
            <a:r>
              <a:rPr lang="ru-RU" sz="6000" b="1" i="1" dirty="0" smtClean="0">
                <a:effectLst>
                  <a:glow rad="495300">
                    <a:schemeClr val="accent6">
                      <a:lumMod val="40000"/>
                      <a:lumOff val="60000"/>
                      <a:alpha val="23000"/>
                    </a:schemeClr>
                  </a:glow>
                  <a:outerShdw blurRad="76200" dist="88900" dir="5640000" sx="104000" sy="104000" algn="tl">
                    <a:schemeClr val="accent6">
                      <a:lumMod val="60000"/>
                      <a:lumOff val="40000"/>
                      <a:alpha val="86000"/>
                    </a:schemeClr>
                  </a:outerShdw>
                  <a:reflection stA="75000" endPos="33000" dist="50800" dir="5400000" sy="-100000" algn="bl" rotWithShape="0"/>
                </a:effectLst>
              </a:rPr>
              <a:t>«Детский сад – наш второй дом» или</a:t>
            </a:r>
            <a:br>
              <a:rPr lang="ru-RU" sz="6000" b="1" i="1" dirty="0" smtClean="0">
                <a:effectLst>
                  <a:glow rad="495300">
                    <a:schemeClr val="accent6">
                      <a:lumMod val="40000"/>
                      <a:lumOff val="60000"/>
                      <a:alpha val="23000"/>
                    </a:schemeClr>
                  </a:glow>
                  <a:outerShdw blurRad="76200" dist="88900" dir="5640000" sx="104000" sy="104000" algn="tl">
                    <a:schemeClr val="accent6">
                      <a:lumMod val="60000"/>
                      <a:lumOff val="40000"/>
                      <a:alpha val="86000"/>
                    </a:schemeClr>
                  </a:outerShdw>
                  <a:reflection stA="75000" endPos="33000" dist="50800" dir="5400000" sy="-100000" algn="bl" rotWithShape="0"/>
                </a:effectLst>
              </a:rPr>
            </a:br>
            <a:r>
              <a:rPr lang="ru-RU" sz="6000" b="1" i="1" dirty="0" smtClean="0">
                <a:effectLst>
                  <a:glow rad="495300">
                    <a:schemeClr val="accent6">
                      <a:lumMod val="40000"/>
                      <a:lumOff val="60000"/>
                      <a:alpha val="23000"/>
                    </a:schemeClr>
                  </a:glow>
                  <a:outerShdw blurRad="76200" dist="88900" dir="5640000" sx="104000" sy="104000" algn="tl">
                    <a:schemeClr val="accent6">
                      <a:lumMod val="60000"/>
                      <a:lumOff val="40000"/>
                      <a:alpha val="86000"/>
                    </a:schemeClr>
                  </a:outerShdw>
                  <a:reflection stA="75000" endPos="33000" dist="50800" dir="5400000" sy="-100000" algn="bl" rotWithShape="0"/>
                </a:effectLst>
              </a:rPr>
              <a:t>«Дом – 2»</a:t>
            </a:r>
            <a:endParaRPr lang="en-US" sz="6000" b="1" i="1" dirty="0">
              <a:effectLst>
                <a:glow rad="495300">
                  <a:schemeClr val="accent6">
                    <a:lumMod val="40000"/>
                    <a:lumOff val="60000"/>
                    <a:alpha val="23000"/>
                  </a:schemeClr>
                </a:glow>
                <a:outerShdw blurRad="76200" dist="88900" dir="5640000" sx="104000" sy="104000" algn="tl">
                  <a:schemeClr val="accent6">
                    <a:lumMod val="60000"/>
                    <a:lumOff val="40000"/>
                    <a:alpha val="86000"/>
                  </a:schemeClr>
                </a:outerShdw>
                <a:reflection stA="75000" endPos="33000" dist="50800" dir="5400000" sy="-100000" algn="bl" rotWithShape="0"/>
              </a:effectLst>
              <a:latin typeface="Brush Script Std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0363" y="4859338"/>
            <a:ext cx="22907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Группа №8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«Веснушки»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63" y="1036638"/>
            <a:ext cx="40386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Проект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924300" y="616585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2016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69850"/>
            <a:ext cx="2932113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8" y="2159000"/>
            <a:ext cx="3121025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1400" y="4276725"/>
            <a:ext cx="3152775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4275" y="1987550"/>
            <a:ext cx="284956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6775" y="4040188"/>
            <a:ext cx="2900363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211513" y="374650"/>
            <a:ext cx="4572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хочется лечить зверей                                                  И хворост научиться стряпать!                                          Быть парикмахером людей!                                              Всё лучшее от жизни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взять!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53975"/>
            <a:ext cx="2443163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700" y="374650"/>
            <a:ext cx="2443163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" y="1976438"/>
            <a:ext cx="25463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9175" y="4803775"/>
            <a:ext cx="29432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7200" y="2643188"/>
            <a:ext cx="3024188" cy="226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66675" y="4344988"/>
            <a:ext cx="4572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столовой пахнет булкой,                                                  Котлетой и лапшой!                                                            Ой! Аппетит проснулся!                                                     Заныл желудок мой!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386388" y="833438"/>
            <a:ext cx="4572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Здесь чисто и уютно,                                                          Поглажено бельё!                                                                А сколько здесь машинок!                                                  Как жалко - не моё!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138" y="3938588"/>
            <a:ext cx="3267075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903413"/>
            <a:ext cx="27400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6988" y="185738"/>
            <a:ext cx="2593975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5038" y="1597025"/>
            <a:ext cx="2605087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80125" y="2187575"/>
            <a:ext cx="285115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152400" y="141288"/>
            <a:ext cx="45720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Логопед научит нас                                                            Говорить красиво!                                                              Без "р", без "ш", без "з" и "с"                                                Получится смешливо!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24400" y="4494213"/>
            <a:ext cx="4572000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пед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кабинете как в сказке                                                С героями встретишься здесь!                                          Забудешь печали, начнёшь улыбаться! Жизнь ощущать и мечтам предаваться!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0"/>
            <a:ext cx="2740025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049463"/>
            <a:ext cx="2943225" cy="220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292600"/>
            <a:ext cx="285115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882900" y="112713"/>
            <a:ext cx="4572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 все тихонечко сидим                                                     И на психолога глядим .                                                     Он знает всё про всех и нас                                               Поможет как вести сейчас!</a:t>
            </a:r>
          </a:p>
        </p:txBody>
      </p:sp>
      <p:pic>
        <p:nvPicPr>
          <p:cNvPr id="26629" name="Рисунок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1681163"/>
            <a:ext cx="274002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6013" y="2049463"/>
            <a:ext cx="2733675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42063" y="3716338"/>
            <a:ext cx="2693987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271838" y="4756150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Счётные машинки,                                                             Компьютер и счета!                                                             Как же интересно!                                                               Мы все хотим сюда!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7988" y="222250"/>
            <a:ext cx="3503612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429000"/>
            <a:ext cx="3757613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4025" y="6238875"/>
            <a:ext cx="22860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Герб группы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24350" y="3581400"/>
            <a:ext cx="5038725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30 лет! Любимый садик,                                                      Поздравляем мы тебя!                                                       Мы с родителями вместе                                                   В путь  готовы для тебя!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525" y="0"/>
            <a:ext cx="4783138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Работа с родителями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85750"/>
            <a:ext cx="9144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/>
            <a:endParaRPr lang="ru-RU" sz="2800" i="1">
              <a:solidFill>
                <a:srgbClr val="303F50"/>
              </a:solidFill>
              <a:latin typeface="Verdana" pitchFamily="34" charset="0"/>
              <a:cs typeface="Times New Roman" pitchFamily="18" charset="0"/>
            </a:endParaRPr>
          </a:p>
          <a:p>
            <a:pPr indent="228600"/>
            <a:r>
              <a:rPr lang="ru-RU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Сроки реализации проекта:</a:t>
            </a:r>
            <a:r>
              <a:rPr lang="ru-RU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 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3-4 недели</a:t>
            </a:r>
          </a:p>
          <a:p>
            <a:pPr indent="228600" eaLnBrk="0" hangingPunct="0"/>
            <a:r>
              <a:rPr lang="ru-RU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Участники:</a:t>
            </a:r>
            <a:r>
              <a:rPr lang="ru-RU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 </a:t>
            </a:r>
          </a:p>
          <a:p>
            <a:pPr indent="228600"/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дети подготовительного возраста, воспитатели, родители воспитанников.</a:t>
            </a:r>
          </a:p>
          <a:p>
            <a:pPr indent="228600"/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Тип проекта: познавательно-творческий</a:t>
            </a:r>
          </a:p>
          <a:p>
            <a:pPr indent="228600"/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Виды деятельности:</a:t>
            </a: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 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игровая, познавательная, продуктивная, работа с родителями.</a:t>
            </a:r>
          </a:p>
          <a:p>
            <a:pPr indent="228600"/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indent="228600"/>
            <a:r>
              <a:rPr lang="ru-RU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Обоснование выбора темы, ее актуальность:</a:t>
            </a:r>
            <a:endParaRPr lang="ru-RU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indent="228600" eaLnBrk="0" hangingPunct="0"/>
            <a:endParaRPr lang="ru-RU" sz="16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Times New Roman" pitchFamily="18" charset="0"/>
            </a:endParaRPr>
          </a:p>
          <a:p>
            <a:pPr indent="228600" eaLnBrk="0" hangingPunct="0"/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Детский сад 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–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второй 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«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дом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Times New Roman" pitchFamily="18" charset="0"/>
              </a:rPr>
              <a:t>»</a:t>
            </a: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 для детей. В детском саду работают разные сотрудники, которые заботятся о детях, создают для них комфортные условия.</a:t>
            </a:r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indent="228600" eaLnBrk="0" hangingPunct="0"/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Times New Roman" pitchFamily="18" charset="0"/>
              </a:rPr>
              <a:t>Мы, сотрудники ДОУ, должны помочь детям увидеть роль каждого сотрудника, его значимость, воспитывать у детей любовь к детскому саду и его традициям, уважение к сотрудникам, бережное отношение к среде и игрушкам.</a:t>
            </a:r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001125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228600"/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indent="228600" eaLnBrk="0" hangingPunct="0"/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Сформировать и систематизировать представления детей о детском саде, его истории.  Активное участие в праздновании родителей.</a:t>
            </a:r>
          </a:p>
          <a:p>
            <a:pPr indent="228600"/>
            <a:endParaRPr lang="ru-RU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28600"/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Задачи:</a:t>
            </a:r>
          </a:p>
          <a:p>
            <a:pPr indent="228600">
              <a:buFont typeface="Arial" charset="0"/>
              <a:buChar char="•"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Воспитывать любовь к своему детскому саду, сотрудникам, гордость за детский сад, бережное отношение к ценностям детского сада.</a:t>
            </a:r>
          </a:p>
          <a:p>
            <a:pPr indent="228600">
              <a:buFont typeface="Arial" charset="0"/>
              <a:buChar char="•"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Привлечь внимание детей к истории детского сада, развивать их познавательную активность.</a:t>
            </a:r>
          </a:p>
          <a:p>
            <a:pPr indent="228600">
              <a:buFont typeface="Arial" charset="0"/>
              <a:buChar char="•"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Учить бережно относиться к традициям детского сада.</a:t>
            </a:r>
          </a:p>
          <a:p>
            <a:pPr indent="228600">
              <a:buFont typeface="Arial" charset="0"/>
              <a:buChar char="•"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Закрепить умение детей выражать в продуктивной деятельности свои знания и впечатления.</a:t>
            </a:r>
          </a:p>
          <a:p>
            <a:pPr indent="228600">
              <a:buFont typeface="Arial" charset="0"/>
              <a:buChar char="•"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Развивать гражданские чувства, воспитывать нравственность и патриотизм.</a:t>
            </a:r>
          </a:p>
          <a:p>
            <a:pPr indent="228600">
              <a:buFont typeface="Arial" charset="0"/>
              <a:buChar char="•"/>
            </a:pPr>
            <a:endParaRPr lang="ru-RU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28600"/>
            <a:r>
              <a:rPr lang="ru-RU" sz="28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Ожидаемый результат:</a:t>
            </a:r>
            <a:endParaRPr lang="ru-RU" sz="28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indent="228600">
              <a:buFont typeface="Arial" charset="0"/>
              <a:buChar char="•"/>
            </a:pPr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 </a:t>
            </a: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Развитие у детей чувства привязанности к дому, семье, детскому саду, любимым и близким людям, чтобы детский сад стал действительно вторым домом.</a:t>
            </a:r>
          </a:p>
          <a:p>
            <a:pPr indent="228600">
              <a:buFont typeface="Arial" charset="0"/>
              <a:buChar char="•"/>
            </a:pPr>
            <a:r>
              <a:rPr lang="ru-RU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Вовлечение родителей в педагогический процесс ДОУ, укрепление заинтересованности в сотрудничестве с детским садом.</a:t>
            </a:r>
          </a:p>
          <a:p>
            <a:pPr indent="228600">
              <a:buFont typeface="Arial" charset="0"/>
              <a:buChar char="•"/>
            </a:pPr>
            <a:endParaRPr lang="ru-RU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228600" eaLnBrk="0" hangingPunct="0"/>
            <a:endParaRPr lang="ru-RU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indent="228600" eaLnBrk="0" hangingPunct="0"/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indent="228600" eaLnBrk="0" hangingPunct="0"/>
            <a:endParaRPr lang="ru-RU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211394"/>
              </p:ext>
            </p:extLst>
          </p:nvPr>
        </p:nvGraphicFramePr>
        <p:xfrm>
          <a:off x="571500" y="2928938"/>
          <a:ext cx="7048500" cy="381793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870075"/>
                <a:gridCol w="2949575"/>
                <a:gridCol w="2228850"/>
              </a:tblGrid>
              <a:tr h="642938"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Что мы знаем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/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Что мы хотим узнать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/>
                </a:tc>
                <a:tc>
                  <a:txBody>
                    <a:bodyPr/>
                    <a:lstStyle/>
                    <a:p>
                      <a:pPr marL="0" marR="0" lvl="0" indent="2286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750"/>
                        </a:spcBef>
                        <a:spcAft>
                          <a:spcPts val="75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Что сделать, чтобы узнать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0960" marR="60960" marT="0" marB="0" horzOverflow="overflow"/>
                </a:tc>
              </a:tr>
              <a:tr h="31750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детский сад посещает много детей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 детском саду дети занимаются, играют, готовятся к школе, гуляют…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 детском саду работают взрослые, которые заботятся о детях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960" marR="6096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Кто работает в детском саду? (помещения, профессии)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Что делает воспитатель, няня, медсестра, повар…?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Когда появился детский сад?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Кто его построил?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Почему так назвали?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Как подготовиться к празднованию?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Как отпраздновать День рождения д/сада ? 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960" marR="60960" marT="0" marB="0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Спросить у взрослых-сотрудников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Сходить на экскурсию по детскому саду и посмотреть самим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Посмотреть в книгах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Рассмотреть стенды в детском саду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1463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Pts val="1000"/>
                        <a:buFont typeface="Symbol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Посмотреть в компьютере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60960" marR="60960" marT="0" marB="0" horzOverflow="overflow"/>
                </a:tc>
              </a:tr>
            </a:tbl>
          </a:graphicData>
        </a:graphic>
      </p:graphicFrame>
      <p:sp>
        <p:nvSpPr>
          <p:cNvPr id="17426" name="Rectangle 1"/>
          <p:cNvSpPr>
            <a:spLocks noChangeArrowheads="1"/>
          </p:cNvSpPr>
          <p:nvPr/>
        </p:nvSpPr>
        <p:spPr bwMode="auto">
          <a:xfrm>
            <a:off x="785813" y="-642938"/>
            <a:ext cx="7786687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28600">
              <a:tabLst>
                <a:tab pos="457200" algn="l"/>
              </a:tabLst>
            </a:pPr>
            <a:endParaRPr lang="ru-RU" sz="1000" b="1">
              <a:solidFill>
                <a:srgbClr val="303F50"/>
              </a:solidFill>
              <a:latin typeface="Verdana" pitchFamily="34" charset="0"/>
              <a:cs typeface="Times New Roman" pitchFamily="18" charset="0"/>
            </a:endParaRPr>
          </a:p>
          <a:p>
            <a:pPr indent="228600">
              <a:tabLst>
                <a:tab pos="457200" algn="l"/>
              </a:tabLst>
            </a:pPr>
            <a:endParaRPr lang="ru-RU" sz="1000" b="1">
              <a:solidFill>
                <a:srgbClr val="303F50"/>
              </a:solidFill>
              <a:latin typeface="Verdana" pitchFamily="34" charset="0"/>
              <a:cs typeface="Times New Roman" pitchFamily="18" charset="0"/>
            </a:endParaRPr>
          </a:p>
          <a:p>
            <a:pPr indent="228600">
              <a:tabLst>
                <a:tab pos="457200" algn="l"/>
              </a:tabLst>
            </a:pPr>
            <a:endParaRPr lang="ru-RU" sz="1000" b="1">
              <a:solidFill>
                <a:srgbClr val="303F50"/>
              </a:solidFill>
              <a:latin typeface="Verdana" pitchFamily="34" charset="0"/>
              <a:cs typeface="Times New Roman" pitchFamily="18" charset="0"/>
            </a:endParaRPr>
          </a:p>
          <a:p>
            <a:pPr indent="228600">
              <a:tabLst>
                <a:tab pos="457200" algn="l"/>
              </a:tabLst>
            </a:pPr>
            <a:endParaRPr lang="ru-RU" sz="1000" b="1">
              <a:solidFill>
                <a:srgbClr val="303F50"/>
              </a:solidFill>
              <a:latin typeface="Verdana" pitchFamily="34" charset="0"/>
              <a:cs typeface="Times New Roman" pitchFamily="18" charset="0"/>
            </a:endParaRPr>
          </a:p>
          <a:p>
            <a:pPr indent="228600">
              <a:tabLst>
                <a:tab pos="457200" algn="l"/>
              </a:tabLst>
            </a:pPr>
            <a:endParaRPr lang="ru-RU" sz="1000" b="1">
              <a:solidFill>
                <a:srgbClr val="303F50"/>
              </a:solidFill>
              <a:latin typeface="Verdana" pitchFamily="34" charset="0"/>
              <a:cs typeface="Times New Roman" pitchFamily="18" charset="0"/>
            </a:endParaRPr>
          </a:p>
          <a:p>
            <a:pPr indent="228600">
              <a:tabLst>
                <a:tab pos="457200" algn="l"/>
              </a:tabLst>
            </a:pPr>
            <a:endParaRPr lang="ru-RU" sz="1000" b="1">
              <a:solidFill>
                <a:srgbClr val="303F50"/>
              </a:solidFill>
              <a:latin typeface="Verdana" pitchFamily="34" charset="0"/>
              <a:cs typeface="Times New Roman" pitchFamily="18" charset="0"/>
            </a:endParaRPr>
          </a:p>
          <a:p>
            <a:pPr indent="228600">
              <a:tabLst>
                <a:tab pos="457200" algn="l"/>
              </a:tabLst>
            </a:pPr>
            <a:r>
              <a:rPr lang="ru-RU" b="1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Ход проекта:</a:t>
            </a:r>
            <a:endParaRPr lang="ru-RU">
              <a:solidFill>
                <a:schemeClr val="accent2"/>
              </a:solidFill>
              <a:cs typeface="Arial" charset="0"/>
            </a:endParaRPr>
          </a:p>
          <a:p>
            <a:pPr indent="228600" eaLnBrk="0" hangingPunct="0">
              <a:tabLst>
                <a:tab pos="457200" algn="l"/>
              </a:tabLst>
            </a:pPr>
            <a:r>
              <a:rPr lang="ru-RU" b="1" i="1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Выбор темы проекта, формулирование проблемных </a:t>
            </a:r>
          </a:p>
          <a:p>
            <a:pPr indent="228600" eaLnBrk="0" hangingPunct="0">
              <a:tabLst>
                <a:tab pos="457200" algn="l"/>
              </a:tabLst>
            </a:pPr>
            <a:r>
              <a:rPr lang="ru-RU" b="1" i="1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вопросов.</a:t>
            </a:r>
            <a:endParaRPr lang="ru-RU">
              <a:solidFill>
                <a:schemeClr val="accent2"/>
              </a:solidFill>
              <a:cs typeface="Arial" charset="0"/>
            </a:endParaRPr>
          </a:p>
          <a:p>
            <a:pPr indent="228600" eaLnBrk="0" hangingPunct="0">
              <a:tabLst>
                <a:tab pos="457200" algn="l"/>
              </a:tabLst>
            </a:pPr>
            <a:r>
              <a:rPr lang="ru-RU" b="1" i="1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Мотивация:</a:t>
            </a:r>
            <a:endParaRPr lang="ru-RU">
              <a:solidFill>
                <a:schemeClr val="accent2"/>
              </a:solidFill>
              <a:cs typeface="Arial" charset="0"/>
            </a:endParaRPr>
          </a:p>
          <a:p>
            <a:pPr indent="228600" eaLnBrk="0" hangingPunct="0">
              <a:tabLst>
                <a:tab pos="457200" algn="l"/>
              </a:tabLst>
            </a:pPr>
            <a:r>
              <a:rPr lang="ru-RU" sz="1200" b="1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Скоро праздник </a:t>
            </a:r>
            <a:r>
              <a:rPr lang="ru-RU" sz="1200" b="1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–</a:t>
            </a:r>
            <a:r>
              <a:rPr lang="ru-RU" sz="1200" b="1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 День Рождения детского сада. Кто такие </a:t>
            </a:r>
            <a:r>
              <a:rPr lang="ru-RU" sz="1200" b="1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«</a:t>
            </a:r>
            <a:r>
              <a:rPr lang="ru-RU" sz="1200" b="1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дошкольные       работники</a:t>
            </a:r>
            <a:r>
              <a:rPr lang="ru-RU" sz="1200" b="1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»</a:t>
            </a:r>
            <a:r>
              <a:rPr lang="ru-RU" sz="1200" b="1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? Кого поздравляют в этот праздник? Обо всех ли мы знаем? Готовы поздравлять?</a:t>
            </a:r>
            <a:endParaRPr lang="ru-RU" sz="1200" b="1">
              <a:solidFill>
                <a:schemeClr val="accent2"/>
              </a:solidFill>
              <a:cs typeface="Arial" charset="0"/>
            </a:endParaRPr>
          </a:p>
          <a:p>
            <a:pPr indent="228600" eaLnBrk="0" hangingPunct="0">
              <a:tabLst>
                <a:tab pos="457200" algn="l"/>
              </a:tabLst>
            </a:pPr>
            <a:r>
              <a:rPr lang="ru-RU" sz="1200" b="1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Что вы знаете про наш детский сад и его сотрудников?</a:t>
            </a:r>
            <a:endParaRPr lang="ru-RU" sz="1200" b="1">
              <a:solidFill>
                <a:schemeClr val="accent2"/>
              </a:solidFill>
              <a:cs typeface="Arial" charset="0"/>
            </a:endParaRPr>
          </a:p>
          <a:p>
            <a:pPr indent="228600" eaLnBrk="0" hangingPunct="0">
              <a:tabLst>
                <a:tab pos="457200" algn="l"/>
              </a:tabLst>
            </a:pPr>
            <a:r>
              <a:rPr lang="ru-RU" sz="1200" b="1">
                <a:solidFill>
                  <a:schemeClr val="accent2"/>
                </a:solidFill>
                <a:latin typeface="Verdana" pitchFamily="34" charset="0"/>
                <a:cs typeface="Times New Roman" pitchFamily="18" charset="0"/>
              </a:rPr>
              <a:t>Что ещё хотим узнать?</a:t>
            </a:r>
            <a:endParaRPr lang="ru-RU" sz="1200" b="1">
              <a:solidFill>
                <a:schemeClr val="accent2"/>
              </a:solidFill>
              <a:cs typeface="Arial" charset="0"/>
            </a:endParaRPr>
          </a:p>
          <a:p>
            <a:pPr indent="228600" eaLnBrk="0" hangingPunct="0">
              <a:tabLst>
                <a:tab pos="457200" algn="l"/>
              </a:tabLst>
            </a:pPr>
            <a:r>
              <a:rPr lang="ru-RU" sz="120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 sz="1200">
              <a:solidFill>
                <a:schemeClr val="accent2"/>
              </a:solidFill>
              <a:cs typeface="Arial" charset="0"/>
            </a:endParaRPr>
          </a:p>
          <a:p>
            <a:pPr indent="228600" eaLnBrk="0" hangingPunct="0">
              <a:tabLst>
                <a:tab pos="457200" algn="l"/>
              </a:tabLst>
            </a:pPr>
            <a:r>
              <a:rPr lang="ru-RU" sz="1000">
                <a:solidFill>
                  <a:schemeClr val="accent2"/>
                </a:solidFill>
                <a:latin typeface="Calibri" pitchFamily="34" charset="0"/>
                <a:cs typeface="Times New Roman" pitchFamily="18" charset="0"/>
              </a:rPr>
              <a:t> </a:t>
            </a:r>
            <a:endParaRPr lang="ru-RU">
              <a:solidFill>
                <a:schemeClr val="accent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6438" y="644525"/>
            <a:ext cx="6565900" cy="5946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ru-RU" sz="4800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Adobe Gurmukhi"/>
                <a:cs typeface="Adobe Gurmukhi"/>
              </a:rPr>
              <a:t>Юбилейный День рождения</a:t>
            </a:r>
          </a:p>
          <a:p>
            <a:r>
              <a:rPr lang="ru-RU" sz="4800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Adobe Gurmukhi"/>
                <a:cs typeface="Adobe Gurmukhi"/>
              </a:rPr>
              <a:t>Отмечает Детский сад!</a:t>
            </a:r>
          </a:p>
          <a:p>
            <a:r>
              <a:rPr lang="ru-RU" sz="4800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Adobe Gurmukhi"/>
                <a:cs typeface="Adobe Gurmukhi"/>
              </a:rPr>
              <a:t>И об этом, без сомненья,</a:t>
            </a:r>
          </a:p>
          <a:p>
            <a:r>
              <a:rPr lang="ru-RU" sz="4800" i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Adobe Gurmukhi"/>
                <a:cs typeface="Adobe Gurmukhi"/>
              </a:rPr>
              <a:t>Все сегодня говорят!!!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7838" y="4802188"/>
            <a:ext cx="26511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9913" y="3581400"/>
            <a:ext cx="22066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2830513"/>
            <a:ext cx="26749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3813"/>
            <a:ext cx="2128838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76438" y="23813"/>
            <a:ext cx="2443162" cy="183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65250" y="1690688"/>
            <a:ext cx="2538413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0038" y="3581400"/>
            <a:ext cx="3387725" cy="304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не заметно время пролетело,                                      А ведь недавно садик посещала я!                                    Теперь учусь я в школе: уроки, перемены.                      И вот сюда лишь в гости я зашла!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21213" y="374650"/>
            <a:ext cx="4633912" cy="181610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Как много мы узнали  на встрече с ветераном!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 очень рады были   и в игры поиграли!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67010">
            <a:off x="192088" y="268288"/>
            <a:ext cx="265112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2598738"/>
            <a:ext cx="25146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62763" y="2867025"/>
            <a:ext cx="223996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33612">
            <a:off x="6569075" y="339725"/>
            <a:ext cx="238283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800" y="4541838"/>
            <a:ext cx="294481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9650" y="4392613"/>
            <a:ext cx="284956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7150" y="4567238"/>
            <a:ext cx="2382838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503613" y="55563"/>
            <a:ext cx="2595562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Наш любимый детский сад.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433638" y="1781175"/>
            <a:ext cx="457200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 конструктора слепили                                            Наш любимый детский сад                                           Он надёжный и красивый!                                                В нём пожить бы каждый рад!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1738" y="88900"/>
            <a:ext cx="2778125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9175" y="2217738"/>
            <a:ext cx="2771775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37250" y="4448175"/>
            <a:ext cx="3151188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36838" y="3971925"/>
            <a:ext cx="3097212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Рисунок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0025" y="1176338"/>
            <a:ext cx="3197225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63525" y="1733550"/>
            <a:ext cx="2290763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Да! Не лёгкая задача:                                                  План детсада накидать.                                                Вот придумали! Удача                                                Стала вдруг нас посещать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463" y="88900"/>
            <a:ext cx="4786312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 группы, детского сада.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6750" y="44450"/>
            <a:ext cx="2971800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3475" y="58738"/>
            <a:ext cx="285591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66675"/>
            <a:ext cx="290195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3638" y="2106613"/>
            <a:ext cx="2840037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6863" y="4167188"/>
            <a:ext cx="3348037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00575" y="4271963"/>
            <a:ext cx="3595688" cy="240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152525" y="2451100"/>
            <a:ext cx="457200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Дарить подарки любим мы                                                 И делать их конечно сами!                                                 Ведь лучшее - дарить цветы!                                             Своими сделать их руками!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</TotalTime>
  <Words>578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    «Детский сад – наш второй дом» или «Дом – 2»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Administrator</cp:lastModifiedBy>
  <cp:revision>40</cp:revision>
  <dcterms:created xsi:type="dcterms:W3CDTF">2013-08-21T19:17:07Z</dcterms:created>
  <dcterms:modified xsi:type="dcterms:W3CDTF">2016-05-11T16:28:29Z</dcterms:modified>
</cp:coreProperties>
</file>