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6" r:id="rId4"/>
    <p:sldId id="277" r:id="rId5"/>
    <p:sldId id="278" r:id="rId6"/>
    <p:sldId id="27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2313"/>
    <a:srgbClr val="FFFF99"/>
    <a:srgbClr val="C85100"/>
    <a:srgbClr val="EC660D"/>
    <a:srgbClr val="00204F"/>
    <a:srgbClr val="0086AC"/>
    <a:srgbClr val="41140B"/>
    <a:srgbClr val="DAD7C6"/>
    <a:srgbClr val="9E1306"/>
    <a:srgbClr val="C6A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3" autoAdjust="0"/>
    <p:restoredTop sz="94660"/>
  </p:normalViewPr>
  <p:slideViewPr>
    <p:cSldViewPr>
      <p:cViewPr varScale="1">
        <p:scale>
          <a:sx n="75" d="100"/>
          <a:sy n="75" d="100"/>
        </p:scale>
        <p:origin x="10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  <a:endParaRPr lang="fr-FR" smtClean="0"/>
          </a:p>
          <a:p>
            <a:pPr lvl="1"/>
            <a:r>
              <a:rPr lang="fr-FR" smtClean="0"/>
              <a:t>Deuxième niveau</a:t>
            </a:r>
            <a:endParaRPr lang="fr-FR" smtClean="0"/>
          </a:p>
          <a:p>
            <a:pPr lvl="2"/>
            <a:r>
              <a:rPr lang="fr-FR" smtClean="0"/>
              <a:t>Troisième niveau</a:t>
            </a:r>
            <a:endParaRPr lang="fr-FR" smtClean="0"/>
          </a:p>
          <a:p>
            <a:pPr lvl="3"/>
            <a:r>
              <a:rPr lang="fr-FR" smtClean="0"/>
              <a:t>Quatrième niveau</a:t>
            </a:r>
            <a:endParaRPr lang="fr-FR" smtClean="0"/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Copyright Showeet.com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tilisateur\Documents\Perso\sho8\WATERCOLOR\fond2_water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9672" y="2463031"/>
            <a:ext cx="6382072" cy="1470025"/>
          </a:xfrm>
        </p:spPr>
        <p:txBody>
          <a:bodyPr lIns="0" rIns="0" anchor="b">
            <a:noAutofit/>
          </a:bodyPr>
          <a:lstStyle>
            <a:lvl1pPr algn="r">
              <a:lnSpc>
                <a:spcPts val="4600"/>
              </a:lnSpc>
              <a:defRPr sz="6000" b="0" cap="none" baseline="0">
                <a:solidFill>
                  <a:srgbClr val="EC660D"/>
                </a:solidFill>
                <a:latin typeface="Segoe Print" panose="02000600000000000000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598141" y="3999979"/>
            <a:ext cx="2403603" cy="365125"/>
          </a:xfrm>
        </p:spPr>
        <p:txBody>
          <a:bodyPr/>
          <a:lstStyle>
            <a:lvl1pPr algn="r">
              <a:defRPr sz="1400">
                <a:solidFill>
                  <a:srgbClr val="6F2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7D89EED-4E11-4D7F-9EAA-86CBFAD2334D}" type="datetimeFigureOut">
              <a:rPr lang="fr-FR" smtClean="0"/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WATERCOLOR\fond1_water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63072" cy="1143000"/>
          </a:xfrm>
        </p:spPr>
        <p:txBody>
          <a:bodyPr>
            <a:noAutofit/>
          </a:bodyPr>
          <a:lstStyle>
            <a:lvl1pPr algn="r">
              <a:lnSpc>
                <a:spcPts val="4000"/>
              </a:lnSpc>
              <a:defRPr sz="4800" cap="none" baseline="0">
                <a:solidFill>
                  <a:srgbClr val="EC660D"/>
                </a:solidFill>
                <a:latin typeface="Segoe Print" panose="02000600000000000000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95936" y="1988840"/>
            <a:ext cx="4690864" cy="4137323"/>
          </a:xfrm>
        </p:spPr>
        <p:txBody>
          <a:bodyPr lIns="0" rIns="0">
            <a:normAutofit/>
          </a:bodyPr>
          <a:lstStyle>
            <a:lvl1pPr algn="r">
              <a:defRPr sz="2400">
                <a:solidFill>
                  <a:srgbClr val="6F2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2000">
                <a:solidFill>
                  <a:srgbClr val="6F2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1800">
                <a:solidFill>
                  <a:srgbClr val="6F2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1600">
                <a:solidFill>
                  <a:srgbClr val="6F2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1600">
                <a:solidFill>
                  <a:srgbClr val="6F23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004048" y="6356350"/>
            <a:ext cx="2895600" cy="365125"/>
          </a:xfrm>
        </p:spPr>
        <p:txBody>
          <a:bodyPr/>
          <a:lstStyle/>
          <a:p>
            <a:pPr algn="r"/>
            <a:r>
              <a:rPr lang="en-US" noProof="0" dirty="0" smtClean="0"/>
              <a:t>Your footer here</a:t>
            </a:r>
            <a:endParaRPr lang="en-US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>
            <a:lvl1pPr algn="r">
              <a:defRPr/>
            </a:lvl1pPr>
          </a:lstStyle>
          <a:p>
            <a:fld id="{AE199FAC-4B86-4121-B622-50028D35B744}" type="slidenum">
              <a:rPr lang="fr-FR" smtClean="0"/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995936" y="6309320"/>
            <a:ext cx="4680520" cy="0"/>
          </a:xfrm>
          <a:prstGeom prst="line">
            <a:avLst/>
          </a:prstGeom>
          <a:ln w="28575">
            <a:solidFill>
              <a:srgbClr val="EC6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/>
          <p:cNvSpPr txBox="1"/>
          <p:nvPr userDrawn="1"/>
        </p:nvSpPr>
        <p:spPr>
          <a:xfrm>
            <a:off x="7812360" y="6356350"/>
            <a:ext cx="375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 smtClean="0"/>
          </a:p>
          <a:p>
            <a:pPr lvl="3"/>
            <a:r>
              <a:rPr lang="en-US" dirty="0" smtClean="0"/>
              <a:t>Fourth level</a:t>
            </a:r>
            <a:endParaRPr lang="en-US" dirty="0" smtClean="0"/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9EED-4E11-4D7F-9EAA-86CBFAD2334D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Your footer here</a:t>
            </a:r>
            <a:endParaRPr lang="en-US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9FAC-4B86-4121-B622-50028D35B744}" type="slidenum">
              <a:rPr lang="fr-FR" smtClean="0"/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396804" y="5799922"/>
            <a:ext cx="183915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139952" y="6237312"/>
            <a:ext cx="703433" cy="365125"/>
          </a:xfrm>
          <a:solidFill>
            <a:srgbClr val="FFFF99">
              <a:alpha val="52157"/>
            </a:srgbClr>
          </a:solidFill>
        </p:spPr>
        <p:txBody>
          <a:bodyPr/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2019</a:t>
            </a:r>
            <a:endParaRPr lang="fr-FR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2" descr="https://st.depositphotos.com/1063437/1906/i/950/depositphotos_19066617-stock-photo-bread-and-rolls-in-wicker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52144" y="2622349"/>
            <a:ext cx="3888432" cy="271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1"/>
          <p:cNvSpPr txBox="1"/>
          <p:nvPr/>
        </p:nvSpPr>
        <p:spPr>
          <a:xfrm>
            <a:off x="2439782" y="2615381"/>
            <a:ext cx="4336444" cy="584775"/>
          </a:xfrm>
          <a:prstGeom prst="rect">
            <a:avLst/>
          </a:prstGeom>
          <a:solidFill>
            <a:srgbClr val="FFFF99">
              <a:alpha val="40000"/>
            </a:srgbClr>
          </a:solidFill>
        </p:spPr>
        <p:txBody>
          <a:bodyPr wrap="none" rtlCol="0" anchor="ctr">
            <a:spAutoFit/>
          </a:bodyPr>
          <a:lstStyle/>
          <a:p>
            <a:r>
              <a:rPr lang="ru-RU" sz="3200" b="1" dirty="0" smtClean="0">
                <a:solidFill>
                  <a:srgbClr val="6F2313"/>
                </a:solidFill>
                <a:latin typeface="Gabriola" panose="04040605051002020D02" pitchFamily="82" charset="0"/>
              </a:rPr>
              <a:t>ЭКСКУРСИЯ В «ЛУКОМОРЬЕ»</a:t>
            </a:r>
            <a:endParaRPr lang="en-US" sz="3200" b="1" dirty="0">
              <a:solidFill>
                <a:srgbClr val="6F2313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11560" y="1804943"/>
            <a:ext cx="7992888" cy="936104"/>
          </a:xfrm>
          <a:solidFill>
            <a:srgbClr val="FFFF99">
              <a:alpha val="41961"/>
            </a:srgb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85100"/>
                </a:solidFill>
                <a:latin typeface="Gabriola" panose="04040605051002020D02" pitchFamily="82" charset="0"/>
              </a:rPr>
              <a:t>ХЛЕБ – ВСЕМУ ГОЛОВА!    </a:t>
            </a:r>
            <a:endParaRPr lang="fr-FR" b="1" dirty="0">
              <a:solidFill>
                <a:srgbClr val="C8510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4916970"/>
            <a:ext cx="3194765" cy="830997"/>
          </a:xfrm>
          <a:prstGeom prst="rect">
            <a:avLst/>
          </a:prstGeom>
          <a:solidFill>
            <a:srgbClr val="FFFF99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F2313"/>
                </a:solidFill>
                <a:latin typeface="Gabriola" panose="04040605051002020D02" pitchFamily="82" charset="0"/>
              </a:rPr>
              <a:t>Группа №8 «Веснушки</a:t>
            </a:r>
            <a:r>
              <a:rPr lang="ru-RU" sz="2400" b="1" dirty="0" smtClean="0">
                <a:solidFill>
                  <a:srgbClr val="6F2313"/>
                </a:solidFill>
                <a:latin typeface="Gabriola" panose="04040605051002020D02" pitchFamily="82" charset="0"/>
              </a:rPr>
              <a:t>»</a:t>
            </a:r>
            <a:endParaRPr lang="ru-RU" sz="2400" b="1" dirty="0">
              <a:solidFill>
                <a:srgbClr val="6F2313"/>
              </a:solidFill>
              <a:latin typeface="Gabriola" panose="04040605051002020D02" pitchFamily="82" charset="0"/>
            </a:endParaRPr>
          </a:p>
          <a:p>
            <a:r>
              <a:rPr lang="ru-RU" sz="2400" b="1" dirty="0">
                <a:solidFill>
                  <a:srgbClr val="6F2313"/>
                </a:solidFill>
                <a:latin typeface="Gabriola" panose="04040605051002020D02" pitchFamily="82" charset="0"/>
              </a:rPr>
              <a:t>Воспитатель: Маврина И.Н.   </a:t>
            </a:r>
            <a:endParaRPr lang="ru-RU" sz="2400" b="1" dirty="0">
              <a:solidFill>
                <a:srgbClr val="6F2313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736330" y="1615217"/>
            <a:ext cx="2415354" cy="2852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349680" y="3068961"/>
            <a:ext cx="4546931" cy="357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6715"/>
            <a:ext cx="2381521" cy="1786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Объект 2"/>
          <p:cNvSpPr txBox="1"/>
          <p:nvPr/>
        </p:nvSpPr>
        <p:spPr>
          <a:xfrm>
            <a:off x="4151684" y="361949"/>
            <a:ext cx="2717248" cy="2569375"/>
          </a:xfrm>
          <a:prstGeom prst="rect">
            <a:avLst/>
          </a:prstGeom>
          <a:solidFill>
            <a:srgbClr val="FFFF99"/>
          </a:solidFill>
        </p:spPr>
        <p:txBody>
          <a:bodyPr vert="horz" lIns="0" tIns="45720" rIns="0" bIns="45720" rtlCol="0">
            <a:normAutofit fontScale="92500"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F23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F23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F23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6F23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6F23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ru-RU" sz="2800" dirty="0" smtClean="0">
                <a:latin typeface="Gabriola" panose="04040605051002020D02" pitchFamily="82" charset="0"/>
              </a:rPr>
              <a:t>Не напрасно народ</a:t>
            </a:r>
            <a:br>
              <a:rPr lang="ru-RU" sz="2800" dirty="0" smtClean="0">
                <a:latin typeface="Gabriola" panose="04040605051002020D02" pitchFamily="82" charset="0"/>
              </a:rPr>
            </a:br>
            <a:r>
              <a:rPr lang="ru-RU" sz="2800" dirty="0" smtClean="0">
                <a:latin typeface="Gabriola" panose="04040605051002020D02" pitchFamily="82" charset="0"/>
              </a:rPr>
              <a:t>С давних пор и поныне</a:t>
            </a:r>
            <a:br>
              <a:rPr lang="ru-RU" sz="2800" dirty="0" smtClean="0">
                <a:latin typeface="Gabriola" panose="04040605051002020D02" pitchFamily="82" charset="0"/>
              </a:rPr>
            </a:br>
            <a:r>
              <a:rPr lang="ru-RU" sz="2800" dirty="0" smtClean="0">
                <a:latin typeface="Gabriola" panose="04040605051002020D02" pitchFamily="82" charset="0"/>
              </a:rPr>
              <a:t>Хлеб насущный зовет</a:t>
            </a:r>
            <a:br>
              <a:rPr lang="ru-RU" sz="2800" dirty="0" smtClean="0">
                <a:latin typeface="Gabriola" panose="04040605051002020D02" pitchFamily="82" charset="0"/>
              </a:rPr>
            </a:br>
            <a:r>
              <a:rPr lang="ru-RU" sz="2800" dirty="0" smtClean="0">
                <a:latin typeface="Gabriola" panose="04040605051002020D02" pitchFamily="82" charset="0"/>
              </a:rPr>
              <a:t>Самой первой святыней.</a:t>
            </a:r>
            <a:br>
              <a:rPr lang="ru-RU" sz="2800" dirty="0" smtClean="0">
                <a:latin typeface="Gabriola" panose="04040605051002020D02" pitchFamily="82" charset="0"/>
              </a:rPr>
            </a:br>
            <a:r>
              <a:rPr lang="ru-RU" sz="2800" dirty="0" smtClean="0">
                <a:latin typeface="Gabriola" panose="04040605051002020D02" pitchFamily="82" charset="0"/>
              </a:rPr>
              <a:t>Золотые слова </a:t>
            </a:r>
            <a:br>
              <a:rPr lang="ru-RU" sz="2800" dirty="0" smtClean="0">
                <a:latin typeface="Gabriola" panose="04040605051002020D02" pitchFamily="82" charset="0"/>
              </a:rPr>
            </a:br>
            <a:r>
              <a:rPr lang="ru-RU" sz="2800" dirty="0" smtClean="0">
                <a:latin typeface="Gabriola" panose="04040605051002020D02" pitchFamily="82" charset="0"/>
              </a:rPr>
              <a:t>Забывать мы не вправе:</a:t>
            </a:r>
            <a:br>
              <a:rPr lang="ru-RU" sz="2800" dirty="0" smtClean="0">
                <a:latin typeface="Gabriola" panose="04040605051002020D02" pitchFamily="82" charset="0"/>
              </a:rPr>
            </a:br>
            <a:r>
              <a:rPr lang="ru-RU" sz="2800" b="1" dirty="0" smtClean="0">
                <a:latin typeface="Gabriola" panose="04040605051002020D02" pitchFamily="82" charset="0"/>
              </a:rPr>
              <a:t>«Хлеб всему голова» </a:t>
            </a:r>
            <a:r>
              <a:rPr lang="ru-RU" sz="2800" dirty="0" smtClean="0">
                <a:latin typeface="Gabriola" panose="04040605051002020D02" pitchFamily="82" charset="0"/>
              </a:rPr>
              <a:t>–</a:t>
            </a:r>
            <a:br>
              <a:rPr lang="ru-RU" sz="2800" dirty="0" smtClean="0">
                <a:latin typeface="Gabriola" panose="04040605051002020D02" pitchFamily="82" charset="0"/>
              </a:rPr>
            </a:br>
            <a:r>
              <a:rPr lang="ru-RU" sz="2800" dirty="0" smtClean="0">
                <a:latin typeface="Gabriola" panose="04040605051002020D02" pitchFamily="82" charset="0"/>
              </a:rPr>
              <a:t>В поле, в доме, в державе!</a:t>
            </a:r>
            <a:endParaRPr lang="en-US" sz="2800" dirty="0" smtClean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736330" y="4609595"/>
            <a:ext cx="2413947" cy="203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939" y="346715"/>
            <a:ext cx="1933672" cy="257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https://static8.depositphotos.com/1005622/887/i/950/depositphotos_8870785-stock-photo-bread-in-a-baske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/>
          <a:srcRect/>
          <a:stretch>
            <a:fillRect/>
          </a:stretch>
        </p:blipFill>
        <p:spPr bwMode="auto">
          <a:xfrm>
            <a:off x="2826846" y="602949"/>
            <a:ext cx="1059024" cy="87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0557" y="2734261"/>
            <a:ext cx="2500060" cy="187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148133" y="3813410"/>
            <a:ext cx="2593468" cy="293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45" y="4767887"/>
            <a:ext cx="2564299" cy="192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884436" y="307096"/>
            <a:ext cx="2925640" cy="2427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50557" y="301136"/>
            <a:ext cx="2483768" cy="2274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730" y="2855503"/>
            <a:ext cx="2931790" cy="3909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66849" y="301136"/>
            <a:ext cx="2390867" cy="34163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F2313"/>
                </a:solidFill>
                <a:latin typeface="Gabriola" panose="04040605051002020D02" pitchFamily="82" charset="0"/>
              </a:rPr>
              <a:t>Сею, вею я муку</a:t>
            </a:r>
            <a: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  <a:t>,</a:t>
            </a:r>
            <a:b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</a:br>
            <a: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  <a:t>Сею-присеваю</a:t>
            </a:r>
            <a:r>
              <a:rPr lang="ru-RU" sz="2400" dirty="0">
                <a:solidFill>
                  <a:srgbClr val="6F2313"/>
                </a:solidFill>
                <a:latin typeface="Gabriola" panose="04040605051002020D02" pitchFamily="82" charset="0"/>
              </a:rPr>
              <a:t>, </a:t>
            </a:r>
            <a:b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</a:br>
            <a: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  <a:t>Туда </a:t>
            </a:r>
            <a:r>
              <a:rPr lang="ru-RU" sz="2400" dirty="0">
                <a:solidFill>
                  <a:srgbClr val="6F2313"/>
                </a:solidFill>
                <a:latin typeface="Gabriola" panose="04040605051002020D02" pitchFamily="82" charset="0"/>
              </a:rPr>
              <a:t>дрожжи положу, </a:t>
            </a:r>
            <a:b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</a:br>
            <a: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  <a:t>Завожу </a:t>
            </a:r>
            <a:r>
              <a:rPr lang="ru-RU" sz="2400" dirty="0">
                <a:solidFill>
                  <a:srgbClr val="6F2313"/>
                </a:solidFill>
                <a:latin typeface="Gabriola" panose="04040605051002020D02" pitchFamily="82" charset="0"/>
              </a:rPr>
              <a:t>опару. </a:t>
            </a:r>
            <a:b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</a:br>
            <a: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  <a:t>Сдобы </a:t>
            </a:r>
            <a:r>
              <a:rPr lang="ru-RU" sz="2400" dirty="0">
                <a:solidFill>
                  <a:srgbClr val="6F2313"/>
                </a:solidFill>
                <a:latin typeface="Gabriola" panose="04040605051002020D02" pitchFamily="82" charset="0"/>
              </a:rPr>
              <a:t>разной </a:t>
            </a:r>
            <a: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  <a:t>положу, </a:t>
            </a:r>
            <a:b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</a:br>
            <a: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  <a:t>Хорошенько </a:t>
            </a:r>
            <a:r>
              <a:rPr lang="ru-RU" sz="2400" dirty="0">
                <a:solidFill>
                  <a:srgbClr val="6F2313"/>
                </a:solidFill>
                <a:latin typeface="Gabriola" panose="04040605051002020D02" pitchFamily="82" charset="0"/>
              </a:rPr>
              <a:t>вымешу, </a:t>
            </a:r>
            <a:b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</a:br>
            <a: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  <a:t>Из </a:t>
            </a:r>
            <a:r>
              <a:rPr lang="ru-RU" sz="2400" dirty="0">
                <a:solidFill>
                  <a:srgbClr val="6F2313"/>
                </a:solidFill>
                <a:latin typeface="Gabriola" panose="04040605051002020D02" pitchFamily="82" charset="0"/>
              </a:rPr>
              <a:t>опары да муки </a:t>
            </a:r>
            <a:b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</a:br>
            <a:r>
              <a:rPr lang="ru-RU" sz="2400" dirty="0" smtClean="0">
                <a:solidFill>
                  <a:srgbClr val="6F2313"/>
                </a:solidFill>
                <a:latin typeface="Gabriola" panose="04040605051002020D02" pitchFamily="82" charset="0"/>
              </a:rPr>
              <a:t>Сдобны </a:t>
            </a:r>
            <a:r>
              <a:rPr lang="ru-RU" sz="2400" dirty="0">
                <a:solidFill>
                  <a:srgbClr val="6F2313"/>
                </a:solidFill>
                <a:latin typeface="Gabriola" panose="04040605051002020D02" pitchFamily="82" charset="0"/>
              </a:rPr>
              <a:t>будут пироги!</a:t>
            </a:r>
            <a:endParaRPr lang="ru-RU" sz="2400" dirty="0">
              <a:solidFill>
                <a:srgbClr val="6F2313"/>
              </a:solidFill>
              <a:latin typeface="Gabriola" panose="04040605051002020D02" pitchFamily="82" charset="0"/>
            </a:endParaRPr>
          </a:p>
        </p:txBody>
      </p:sp>
      <p:pic>
        <p:nvPicPr>
          <p:cNvPr id="14" name="Picture 4" descr="https://ds05.infourok.ru/uploads/ex/0f4b/0001f792-09ab37b3/hello_html_5fde5ac8.jpg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4572000" y="3001506"/>
            <a:ext cx="1512168" cy="83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2142061" y="4130823"/>
            <a:ext cx="1746529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3148" y="191422"/>
            <a:ext cx="2664296" cy="380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068098" y="2793521"/>
            <a:ext cx="2898043" cy="3797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024734" y="4130823"/>
            <a:ext cx="1872208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068098" y="224050"/>
            <a:ext cx="2887987" cy="238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Объект 2"/>
          <p:cNvSpPr txBox="1"/>
          <p:nvPr/>
        </p:nvSpPr>
        <p:spPr>
          <a:xfrm>
            <a:off x="2935749" y="206468"/>
            <a:ext cx="2961193" cy="3792245"/>
          </a:xfrm>
          <a:prstGeom prst="rect">
            <a:avLst/>
          </a:prstGeom>
          <a:solidFill>
            <a:srgbClr val="FFFF99"/>
          </a:solidFill>
        </p:spPr>
        <p:txBody>
          <a:bodyPr vert="horz" lIns="0" tIns="45720" rIns="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6F23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6F23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F23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6F23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6F231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ts val="2400"/>
              </a:lnSpc>
              <a:buFont typeface="Arial" panose="020B0604020202020204" pitchFamily="34" charset="0"/>
              <a:buNone/>
            </a:pPr>
            <a:r>
              <a:rPr lang="ru-RU" sz="2300" dirty="0" smtClean="0">
                <a:latin typeface="Gabriola" panose="04040605051002020D02" pitchFamily="82" charset="0"/>
              </a:rPr>
              <a:t>Вот, </a:t>
            </a:r>
            <a:r>
              <a:rPr lang="ru-RU" sz="2300" b="1" dirty="0" smtClean="0">
                <a:latin typeface="Gabriola" panose="04040605051002020D02" pitchFamily="82" charset="0"/>
              </a:rPr>
              <a:t>хлебушек душистый</a:t>
            </a:r>
            <a:br>
              <a:rPr lang="ru-RU" sz="2300" dirty="0" smtClean="0">
                <a:latin typeface="Gabriola" panose="04040605051002020D02" pitchFamily="82" charset="0"/>
              </a:rPr>
            </a:br>
            <a:r>
              <a:rPr lang="ru-RU" sz="2300" dirty="0" smtClean="0">
                <a:latin typeface="Gabriola" panose="04040605051002020D02" pitchFamily="82" charset="0"/>
              </a:rPr>
              <a:t>Вот он тёплый, золотистый.</a:t>
            </a:r>
            <a:br>
              <a:rPr lang="ru-RU" sz="2300" dirty="0" smtClean="0">
                <a:latin typeface="Gabriola" panose="04040605051002020D02" pitchFamily="82" charset="0"/>
              </a:rPr>
            </a:br>
            <a:r>
              <a:rPr lang="ru-RU" sz="2300" dirty="0" smtClean="0">
                <a:latin typeface="Gabriola" panose="04040605051002020D02" pitchFamily="82" charset="0"/>
              </a:rPr>
              <a:t>В каждый дом, на каждый стол</a:t>
            </a:r>
            <a:br>
              <a:rPr lang="ru-RU" sz="2300" dirty="0" smtClean="0">
                <a:latin typeface="Gabriola" panose="04040605051002020D02" pitchFamily="82" charset="0"/>
              </a:rPr>
            </a:br>
            <a:r>
              <a:rPr lang="ru-RU" sz="2300" dirty="0" smtClean="0">
                <a:latin typeface="Gabriola" panose="04040605051002020D02" pitchFamily="82" charset="0"/>
              </a:rPr>
              <a:t>Он пожаловал–пришёл.</a:t>
            </a:r>
            <a:br>
              <a:rPr lang="ru-RU" sz="2300" dirty="0" smtClean="0">
                <a:latin typeface="Gabriola" panose="04040605051002020D02" pitchFamily="82" charset="0"/>
              </a:rPr>
            </a:br>
            <a:r>
              <a:rPr lang="ru-RU" sz="2300" dirty="0" smtClean="0">
                <a:latin typeface="Gabriola" panose="04040605051002020D02" pitchFamily="82" charset="0"/>
              </a:rPr>
              <a:t>В нем – здоровье, наша сила,</a:t>
            </a:r>
            <a:br>
              <a:rPr lang="ru-RU" sz="2300" dirty="0" smtClean="0">
                <a:latin typeface="Gabriola" panose="04040605051002020D02" pitchFamily="82" charset="0"/>
              </a:rPr>
            </a:br>
            <a:r>
              <a:rPr lang="ru-RU" sz="2300" dirty="0" smtClean="0">
                <a:latin typeface="Gabriola" panose="04040605051002020D02" pitchFamily="82" charset="0"/>
              </a:rPr>
              <a:t>В нем – чудесное тепло.</a:t>
            </a:r>
            <a:br>
              <a:rPr lang="ru-RU" sz="2300" dirty="0" smtClean="0">
                <a:latin typeface="Gabriola" panose="04040605051002020D02" pitchFamily="82" charset="0"/>
              </a:rPr>
            </a:br>
            <a:r>
              <a:rPr lang="ru-RU" sz="2300" dirty="0" smtClean="0">
                <a:latin typeface="Gabriola" panose="04040605051002020D02" pitchFamily="82" charset="0"/>
              </a:rPr>
              <a:t>Сколько рук его растило,</a:t>
            </a:r>
            <a:br>
              <a:rPr lang="ru-RU" sz="2300" dirty="0" smtClean="0">
                <a:latin typeface="Gabriola" panose="04040605051002020D02" pitchFamily="82" charset="0"/>
              </a:rPr>
            </a:br>
            <a:r>
              <a:rPr lang="ru-RU" sz="2300" dirty="0" smtClean="0">
                <a:latin typeface="Gabriola" panose="04040605051002020D02" pitchFamily="82" charset="0"/>
              </a:rPr>
              <a:t>Охраняло, берегло! </a:t>
            </a:r>
            <a:br>
              <a:rPr lang="ru-RU" sz="2300" dirty="0" smtClean="0">
                <a:latin typeface="Gabriola" panose="04040605051002020D02" pitchFamily="82" charset="0"/>
              </a:rPr>
            </a:br>
            <a:r>
              <a:rPr lang="ru-RU" sz="2300" dirty="0" smtClean="0">
                <a:latin typeface="Gabriola" panose="04040605051002020D02" pitchFamily="82" charset="0"/>
              </a:rPr>
              <a:t>В нем земли родимой соки,</a:t>
            </a:r>
            <a:br>
              <a:rPr lang="ru-RU" sz="2300" dirty="0" smtClean="0">
                <a:latin typeface="Gabriola" panose="04040605051002020D02" pitchFamily="82" charset="0"/>
              </a:rPr>
            </a:br>
            <a:r>
              <a:rPr lang="ru-RU" sz="2300" dirty="0" smtClean="0">
                <a:latin typeface="Gabriola" panose="04040605051002020D02" pitchFamily="82" charset="0"/>
              </a:rPr>
              <a:t>Солнца свет веселого в нем…</a:t>
            </a:r>
            <a:br>
              <a:rPr lang="ru-RU" sz="2300" dirty="0" smtClean="0">
                <a:latin typeface="Gabriola" panose="04040605051002020D02" pitchFamily="82" charset="0"/>
              </a:rPr>
            </a:br>
            <a:r>
              <a:rPr lang="ru-RU" sz="2300" dirty="0" smtClean="0">
                <a:latin typeface="Gabriola" panose="04040605051002020D02" pitchFamily="82" charset="0"/>
              </a:rPr>
              <a:t>Уплетай за обе щеки, </a:t>
            </a:r>
            <a:br>
              <a:rPr lang="ru-RU" sz="2300" dirty="0" smtClean="0">
                <a:latin typeface="Gabriola" panose="04040605051002020D02" pitchFamily="82" charset="0"/>
              </a:rPr>
            </a:br>
            <a:r>
              <a:rPr lang="ru-RU" sz="2300" dirty="0" smtClean="0">
                <a:latin typeface="Gabriola" panose="04040605051002020D02" pitchFamily="82" charset="0"/>
              </a:rPr>
              <a:t>Вырастай богатырем!</a:t>
            </a:r>
            <a:endParaRPr lang="en-US" sz="2300" dirty="0" smtClean="0">
              <a:latin typeface="Gabriola" panose="04040605051002020D02" pitchFamily="8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203148" y="4130823"/>
            <a:ext cx="1802769" cy="245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https://img1.nevesta.info/thumb/content/photo/800700/800666/201712/16117418/16117418_2fer8bhfb9q8ggkkkk.jpg?thumb_params=HYMEMWXK9EZ2WNp7Lv_4Bg01744=/fit-in/890x1780"/>
          <p:cNvPicPr>
            <a:picLocks noChangeAspect="1" noChangeArrowheads="1"/>
          </p:cNvPicPr>
          <p:nvPr/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5046952" y="3284984"/>
            <a:ext cx="1169201" cy="10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46042" y="2276872"/>
            <a:ext cx="278430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67543" y="2564904"/>
            <a:ext cx="5495445" cy="407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566" y="4550643"/>
            <a:ext cx="2784625" cy="208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44150" y="320582"/>
            <a:ext cx="1944216" cy="211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492435" y="320582"/>
            <a:ext cx="3470553" cy="169277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6F2313"/>
                </a:solidFill>
                <a:latin typeface="Gabriola" panose="04040605051002020D02" pitchFamily="82" charset="0"/>
              </a:rPr>
              <a:t>Хлеб не просто дар природы</a:t>
            </a:r>
            <a:br>
              <a:rPr lang="ru-RU" sz="2600" dirty="0" smtClean="0">
                <a:solidFill>
                  <a:srgbClr val="6F2313"/>
                </a:solidFill>
                <a:latin typeface="Gabriola" panose="04040605051002020D02" pitchFamily="82" charset="0"/>
              </a:rPr>
            </a:br>
            <a:r>
              <a:rPr lang="ru-RU" sz="2600" dirty="0" smtClean="0">
                <a:solidFill>
                  <a:srgbClr val="6F2313"/>
                </a:solidFill>
                <a:latin typeface="Gabriola" panose="04040605051002020D02" pitchFamily="82" charset="0"/>
              </a:rPr>
              <a:t>Хлеб – наш труд, не забывай!</a:t>
            </a:r>
            <a:br>
              <a:rPr lang="ru-RU" sz="2600" dirty="0" smtClean="0">
                <a:solidFill>
                  <a:srgbClr val="6F2313"/>
                </a:solidFill>
                <a:latin typeface="Gabriola" panose="04040605051002020D02" pitchFamily="82" charset="0"/>
              </a:rPr>
            </a:br>
            <a:r>
              <a:rPr lang="ru-RU" sz="2600" dirty="0" smtClean="0">
                <a:solidFill>
                  <a:srgbClr val="6F2313"/>
                </a:solidFill>
                <a:latin typeface="Gabriola" panose="04040605051002020D02" pitchFamily="82" charset="0"/>
              </a:rPr>
              <a:t>Береги же наш народный</a:t>
            </a:r>
            <a:br>
              <a:rPr lang="ru-RU" sz="2600" dirty="0" smtClean="0">
                <a:solidFill>
                  <a:srgbClr val="6F2313"/>
                </a:solidFill>
                <a:latin typeface="Gabriola" panose="04040605051002020D02" pitchFamily="82" charset="0"/>
              </a:rPr>
            </a:br>
            <a:r>
              <a:rPr lang="ru-RU" sz="2600" b="1" dirty="0" smtClean="0">
                <a:solidFill>
                  <a:srgbClr val="6F2313"/>
                </a:solidFill>
                <a:latin typeface="Gabriola" panose="04040605051002020D02" pitchFamily="82" charset="0"/>
              </a:rPr>
              <a:t>Драгоценный каравай</a:t>
            </a:r>
            <a:r>
              <a:rPr lang="ru-RU" sz="2600" dirty="0" smtClean="0">
                <a:solidFill>
                  <a:srgbClr val="6F2313"/>
                </a:solidFill>
                <a:latin typeface="Gabriola" panose="04040605051002020D02" pitchFamily="82" charset="0"/>
              </a:rPr>
              <a:t>!</a:t>
            </a:r>
            <a:endParaRPr lang="ru-RU" sz="2600" b="0" i="0" dirty="0">
              <a:solidFill>
                <a:srgbClr val="6F2313"/>
              </a:solidFill>
              <a:effectLst/>
              <a:latin typeface="Gabriola" panose="04040605051002020D02" pitchFamily="8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171126" y="282408"/>
            <a:ext cx="2754561" cy="181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ttps://i01.fotocdn.net/s120/3d9f2ec1da851401/gallery_m/27339058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5027" y="1790198"/>
            <a:ext cx="1561539" cy="129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 [Showeet.com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WPS Presentation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SimSun</vt:lpstr>
      <vt:lpstr>Wingdings</vt:lpstr>
      <vt:lpstr>ChopinScript</vt:lpstr>
      <vt:lpstr>Gabriola</vt:lpstr>
      <vt:lpstr>Calibri</vt:lpstr>
      <vt:lpstr>Microsoft YaHei</vt:lpstr>
      <vt:lpstr/>
      <vt:lpstr>Arial Unicode MS</vt:lpstr>
      <vt:lpstr>Segoe Print</vt:lpstr>
      <vt:lpstr>Watercolor [Showeet.com]</vt:lpstr>
      <vt:lpstr>ХЛЕБ – ВСЕМУ ГОЛОВА!   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Watercolor</dc:title>
  <dc:creator/>
  <cp:category>Templates</cp:category>
  <cp:lastModifiedBy>Вадим и Света</cp:lastModifiedBy>
  <cp:revision>23</cp:revision>
  <dcterms:created xsi:type="dcterms:W3CDTF">2012-01-16T12:17:00Z</dcterms:created>
  <dcterms:modified xsi:type="dcterms:W3CDTF">2019-11-20T09:14:23Z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1049-11.2.0.9031</vt:lpwstr>
  </property>
</Properties>
</file>