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6"/>
  </p:handoutMasterIdLst>
  <p:sldIdLst>
    <p:sldId id="256" r:id="rId3"/>
    <p:sldId id="296" r:id="rId4"/>
    <p:sldId id="294" r:id="rId5"/>
    <p:sldId id="297" r:id="rId6"/>
    <p:sldId id="299" r:id="rId7"/>
    <p:sldId id="300" r:id="rId8"/>
    <p:sldId id="262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82" r:id="rId17"/>
    <p:sldId id="281" r:id="rId18"/>
    <p:sldId id="283" r:id="rId19"/>
    <p:sldId id="284" r:id="rId20"/>
    <p:sldId id="285" r:id="rId21"/>
    <p:sldId id="286" r:id="rId22"/>
    <p:sldId id="289" r:id="rId23"/>
    <p:sldId id="291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6600"/>
    <a:srgbClr val="009900"/>
    <a:srgbClr val="66CCFF"/>
    <a:srgbClr val="007CCE"/>
    <a:srgbClr val="173A8D"/>
    <a:srgbClr val="33CC33"/>
    <a:srgbClr val="FF3300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57.png"/><Relationship Id="rId6" Type="http://schemas.openxmlformats.org/officeDocument/2006/relationships/image" Target="../media/image56.jpeg"/><Relationship Id="rId5" Type="http://schemas.openxmlformats.org/officeDocument/2006/relationships/image" Target="../media/image11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60.png"/><Relationship Id="rId7" Type="http://schemas.openxmlformats.org/officeDocument/2006/relationships/image" Target="../media/image59.jpeg"/><Relationship Id="rId6" Type="http://schemas.openxmlformats.org/officeDocument/2006/relationships/image" Target="../media/image58.jpeg"/><Relationship Id="rId5" Type="http://schemas.openxmlformats.org/officeDocument/2006/relationships/image" Target="../media/image11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64.pn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11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jpeg"/><Relationship Id="rId8" Type="http://schemas.openxmlformats.org/officeDocument/2006/relationships/image" Target="../media/image60.png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11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jpeg"/><Relationship Id="rId8" Type="http://schemas.openxmlformats.org/officeDocument/2006/relationships/image" Target="../media/image75.jpeg"/><Relationship Id="rId7" Type="http://schemas.openxmlformats.org/officeDocument/2006/relationships/image" Target="../media/image74.jpeg"/><Relationship Id="rId6" Type="http://schemas.openxmlformats.org/officeDocument/2006/relationships/image" Target="../media/image73.jpeg"/><Relationship Id="rId5" Type="http://schemas.openxmlformats.org/officeDocument/2006/relationships/image" Target="../media/image11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jpeg"/><Relationship Id="rId8" Type="http://schemas.openxmlformats.org/officeDocument/2006/relationships/image" Target="../media/image81.jpeg"/><Relationship Id="rId7" Type="http://schemas.openxmlformats.org/officeDocument/2006/relationships/image" Target="../media/image80.jpe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11.png"/><Relationship Id="rId2" Type="http://schemas.openxmlformats.org/officeDocument/2006/relationships/image" Target="../media/image55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0795" y="274682"/>
            <a:ext cx="67863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ДОШКОЛЬНОЕ ОБРАЗОВАТЕЛЬНОЕ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УЧРЕЖДЕНИЕ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«ЦЕНТР РАЗВИТИЯ РЕБЕНКА — ДЕТСКИЙ САД № 28 «ОГОНЕК»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8451" y="274682"/>
            <a:ext cx="1002344" cy="932769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684310" y="2913738"/>
            <a:ext cx="8100523" cy="11095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800" b="1" dirty="0" smtClean="0"/>
              <a:t>         «МОЛОКО, ТЫ ЧУДО ИЗ ЧУДЕС! </a:t>
            </a:r>
            <a:endParaRPr lang="ru-RU" sz="2800" b="1" dirty="0" smtClean="0"/>
          </a:p>
          <a:p>
            <a:pPr algn="l">
              <a:lnSpc>
                <a:spcPct val="100000"/>
              </a:lnSpc>
            </a:pPr>
            <a:r>
              <a:rPr lang="ru-RU" sz="2800" b="1" dirty="0" smtClean="0"/>
              <a:t>ВЕДЬ СОЗДАЛА ТЕБЯ САМА ПРИРОДА!»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167"/>
          <p:cNvSpPr>
            <a:spLocks noChangeArrowheads="1"/>
          </p:cNvSpPr>
          <p:nvPr/>
        </p:nvSpPr>
        <p:spPr bwMode="auto">
          <a:xfrm>
            <a:off x="684309" y="2448232"/>
            <a:ext cx="6271493" cy="46550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FF6600"/>
                </a:solidFill>
                <a:latin typeface="+mn-lt"/>
              </a:rPr>
              <a:t>ОТКРЫТОЕ ЗАНЯТИЕ</a:t>
            </a:r>
            <a:endParaRPr lang="es-ES" altLang="ru-RU" sz="28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3" name="Rectangle 115"/>
          <p:cNvSpPr txBox="1">
            <a:spLocks noChangeArrowheads="1"/>
          </p:cNvSpPr>
          <p:nvPr/>
        </p:nvSpPr>
        <p:spPr bwMode="auto">
          <a:xfrm>
            <a:off x="3539154" y="6282421"/>
            <a:ext cx="2390837" cy="327025"/>
          </a:xfrm>
          <a:prstGeom prst="rect">
            <a:avLst/>
          </a:prstGeom>
          <a:solidFill>
            <a:schemeClr val="bg1">
              <a:alpha val="41960"/>
            </a:schemeClr>
          </a:solidFill>
          <a:ln w="3175">
            <a:noFill/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75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+mj-lt"/>
              </a:rPr>
              <a:t>Бердск </a:t>
            </a:r>
            <a:r>
              <a:rPr lang="ru-RU" altLang="ru-RU" sz="1400" dirty="0">
                <a:latin typeface="+mj-lt"/>
              </a:rPr>
              <a:t>- </a:t>
            </a:r>
            <a:r>
              <a:rPr lang="ru-RU" altLang="ru-RU" sz="1400" dirty="0" smtClean="0">
                <a:latin typeface="+mj-lt"/>
              </a:rPr>
              <a:t>2020</a:t>
            </a:r>
            <a:br>
              <a:rPr lang="ru-RU" altLang="ru-RU" sz="1400" dirty="0">
                <a:latin typeface="+mj-lt"/>
              </a:rPr>
            </a:br>
            <a:endParaRPr lang="ru-RU" altLang="ru-RU" sz="1400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55803" y="1830986"/>
            <a:ext cx="1722196" cy="2893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8412" y="4559690"/>
            <a:ext cx="3425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Автор 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МАВРИНА Ирина Николаевна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воспитатель 1 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кв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категории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301365" y="350917"/>
            <a:ext cx="6691391" cy="60050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ЖИВОТНОЕ МОЛОКО</a:t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81277" y="1069966"/>
            <a:ext cx="8245677" cy="5500755"/>
            <a:chOff x="381277" y="1069966"/>
            <a:chExt cx="8245677" cy="550075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81277" y="1230031"/>
              <a:ext cx="2522305" cy="2576022"/>
              <a:chOff x="381277" y="1230031"/>
              <a:chExt cx="2522305" cy="2576022"/>
            </a:xfrm>
          </p:grpSpPr>
          <p:pic>
            <p:nvPicPr>
              <p:cNvPr id="2050" name="Picture 2" descr="https://autogear.ru/misc/i/gallery/58725/2470006.jpg"/>
              <p:cNvPicPr>
                <a:picLocks noChangeAspect="1" noChangeArrowheads="1"/>
              </p:cNvPicPr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 bwMode="auto">
              <a:xfrm>
                <a:off x="381277" y="1230031"/>
                <a:ext cx="2522305" cy="2576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Заголовок 1"/>
              <p:cNvSpPr txBox="1"/>
              <p:nvPr/>
            </p:nvSpPr>
            <p:spPr>
              <a:xfrm>
                <a:off x="381277" y="3411856"/>
                <a:ext cx="1043479" cy="394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br>
                  <a:rPr lang="ru-RU" sz="4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ru-RU" sz="20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корова</a:t>
                </a:r>
                <a:br>
                  <a:rPr lang="ru-RU" sz="44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endPara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243752" y="1069966"/>
              <a:ext cx="2400173" cy="2736087"/>
              <a:chOff x="3243752" y="1069966"/>
              <a:chExt cx="2400173" cy="2736087"/>
            </a:xfrm>
          </p:grpSpPr>
          <p:pic>
            <p:nvPicPr>
              <p:cNvPr id="2052" name="Picture 4" descr="https://avatars.mds.yandex.net/get-pdb/199965/36a2ea6a-5e7f-4ba8-9df1-6e2e9f2af002/s1200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t="-4819"/>
              <a:stretch>
                <a:fillRect/>
              </a:stretch>
            </p:blipFill>
            <p:spPr bwMode="auto">
              <a:xfrm>
                <a:off x="3243752" y="1069966"/>
                <a:ext cx="2400173" cy="27360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Заголовок 1"/>
              <p:cNvSpPr txBox="1"/>
              <p:nvPr/>
            </p:nvSpPr>
            <p:spPr>
              <a:xfrm>
                <a:off x="3243752" y="3383597"/>
                <a:ext cx="1043479" cy="394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br>
                  <a:rPr lang="ru-RU" sz="4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ru-RU" sz="20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олень</a:t>
                </a:r>
                <a:br>
                  <a:rPr lang="ru-RU" sz="44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endPara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984095" y="1230031"/>
              <a:ext cx="2642859" cy="2576022"/>
              <a:chOff x="5984095" y="1230031"/>
              <a:chExt cx="2642859" cy="2576022"/>
            </a:xfrm>
          </p:grpSpPr>
          <p:pic>
            <p:nvPicPr>
              <p:cNvPr id="12" name="Picture 12" descr="https://img.fotokonkurs.ru/cache/photo_1000w/photos/2010/10/18/3/60f3c0685ef04aa3f82be26762e438cc/7e2b9144ba0f6acc.jpg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 bwMode="auto">
              <a:xfrm>
                <a:off x="5984096" y="1230031"/>
                <a:ext cx="2642858" cy="2576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Заголовок 1"/>
              <p:cNvSpPr txBox="1"/>
              <p:nvPr/>
            </p:nvSpPr>
            <p:spPr>
              <a:xfrm>
                <a:off x="5984095" y="3411855"/>
                <a:ext cx="1043479" cy="394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br>
                  <a:rPr lang="ru-RU" sz="4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ru-RU" sz="20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коза</a:t>
                </a:r>
                <a:br>
                  <a:rPr lang="ru-RU" sz="44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endPara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360367" y="4168462"/>
              <a:ext cx="2266587" cy="2402259"/>
              <a:chOff x="6360367" y="4168462"/>
              <a:chExt cx="2266587" cy="2402259"/>
            </a:xfrm>
          </p:grpSpPr>
          <p:pic>
            <p:nvPicPr>
              <p:cNvPr id="2058" name="Picture 10" descr="https://web-zoopark.ru/wp-content/uploads/2018/07/1-337.jp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 bwMode="auto">
              <a:xfrm>
                <a:off x="6360367" y="4168462"/>
                <a:ext cx="2266587" cy="2402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Заголовок 1"/>
              <p:cNvSpPr txBox="1"/>
              <p:nvPr/>
            </p:nvSpPr>
            <p:spPr>
              <a:xfrm>
                <a:off x="6360367" y="6143564"/>
                <a:ext cx="1214213" cy="394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br>
                  <a:rPr lang="ru-RU" sz="4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ru-RU" sz="20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верблюд</a:t>
                </a:r>
                <a:br>
                  <a:rPr lang="ru-RU" sz="44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endPara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235067" y="4224850"/>
              <a:ext cx="2809055" cy="2289481"/>
              <a:chOff x="3235067" y="4224850"/>
              <a:chExt cx="2809055" cy="2289481"/>
            </a:xfrm>
          </p:grpSpPr>
          <p:pic>
            <p:nvPicPr>
              <p:cNvPr id="2054" name="Picture 6" descr="http://mykaleidoscope.ru/uploads/posts/2018-05/1527594197_foiro_by_-_pazly_-_loshadi.jpg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 bwMode="auto">
              <a:xfrm>
                <a:off x="3250000" y="4224850"/>
                <a:ext cx="2794122" cy="22894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Заголовок 1"/>
              <p:cNvSpPr txBox="1"/>
              <p:nvPr/>
            </p:nvSpPr>
            <p:spPr>
              <a:xfrm>
                <a:off x="3235067" y="6119684"/>
                <a:ext cx="1135119" cy="394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br>
                  <a:rPr lang="ru-RU" sz="4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ru-RU" sz="20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лошадь</a:t>
                </a:r>
                <a:br>
                  <a:rPr lang="ru-RU" sz="44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endPara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81277" y="4211621"/>
              <a:ext cx="2609759" cy="2359100"/>
              <a:chOff x="381277" y="4211621"/>
              <a:chExt cx="2609759" cy="2359100"/>
            </a:xfrm>
          </p:grpSpPr>
          <p:pic>
            <p:nvPicPr>
              <p:cNvPr id="2056" name="Picture 8" descr="https://avatars.mds.yandex.net/get-pdb/1863957/56a68b51-1206-4504-bc4a-eb29f2b6f4b1/s1200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 b="-773"/>
              <a:stretch>
                <a:fillRect/>
              </a:stretch>
            </p:blipFill>
            <p:spPr bwMode="auto">
              <a:xfrm>
                <a:off x="381277" y="4211621"/>
                <a:ext cx="2609759" cy="2359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Заголовок 1"/>
              <p:cNvSpPr txBox="1"/>
              <p:nvPr/>
            </p:nvSpPr>
            <p:spPr>
              <a:xfrm>
                <a:off x="383541" y="6143565"/>
                <a:ext cx="1043479" cy="394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br>
                  <a:rPr lang="ru-RU" sz="4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ru-RU" sz="18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овца</a:t>
                </a:r>
                <a:br>
                  <a:rPr lang="ru-RU" sz="44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endPara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999826" y="363299"/>
            <a:ext cx="6958677" cy="60050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РАСТИТЕЛЬНОЕ МОЛОКО</a:t>
            </a:r>
            <a:b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2308" y="1364332"/>
            <a:ext cx="8701440" cy="5173429"/>
            <a:chOff x="280624" y="1364332"/>
            <a:chExt cx="8701440" cy="5173429"/>
          </a:xfrm>
        </p:grpSpPr>
        <p:pic>
          <p:nvPicPr>
            <p:cNvPr id="3086" name="Picture 14" descr="https://xn--80atghkoah.xn--p1ai/wp-content/uploads/2018/09/noroot-3.jpg?w=640"/>
            <p:cNvPicPr>
              <a:picLocks noChangeAspect="1" noChangeArrowheads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 bwMode="auto">
            <a:xfrm>
              <a:off x="6360367" y="4205501"/>
              <a:ext cx="2614821" cy="2309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st3.depositphotos.com/1056373/14454/i/950/depositphotos_144545905-stock-photo-pine-nuts-with-branches-and.jpg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6471212" y="1364332"/>
              <a:ext cx="2510852" cy="2395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vanguardia.com.mx/sites/default/files/01f_soya1.jpg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 bwMode="auto">
            <a:xfrm>
              <a:off x="280624" y="4195597"/>
              <a:ext cx="2606716" cy="2319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avatars.mds.yandex.net/get-zen_doc/22526/pub_5cd1587553522200b0d6a07b_5cd159944d5ac200afb5cc0a/scale_1200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2946706" y="1364332"/>
              <a:ext cx="3341552" cy="2398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thedrswolfson.com/wp-content/uploads/2015/11/pumpkin-on-white-background-with-piece-cut-1413963199_54.jpg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 bwMode="auto">
            <a:xfrm>
              <a:off x="3154441" y="4232684"/>
              <a:ext cx="2926081" cy="22819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s1.fotokto.ru/photo/full/283/2830291.jpg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 bwMode="auto">
            <a:xfrm>
              <a:off x="280624" y="1364332"/>
              <a:ext cx="2483128" cy="2441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Заголовок 1"/>
            <p:cNvSpPr txBox="1"/>
            <p:nvPr/>
          </p:nvSpPr>
          <p:spPr>
            <a:xfrm>
              <a:off x="280624" y="3411855"/>
              <a:ext cx="104347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мак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Заголовок 1"/>
            <p:cNvSpPr txBox="1"/>
            <p:nvPr/>
          </p:nvSpPr>
          <p:spPr>
            <a:xfrm>
              <a:off x="2946706" y="3388751"/>
              <a:ext cx="104347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кокос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Заголовок 1"/>
            <p:cNvSpPr txBox="1"/>
            <p:nvPr/>
          </p:nvSpPr>
          <p:spPr>
            <a:xfrm>
              <a:off x="6445733" y="3352355"/>
              <a:ext cx="104347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кедр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Заголовок 1"/>
            <p:cNvSpPr txBox="1"/>
            <p:nvPr/>
          </p:nvSpPr>
          <p:spPr>
            <a:xfrm>
              <a:off x="6360367" y="6143564"/>
              <a:ext cx="1214213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овес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Заголовок 1"/>
            <p:cNvSpPr txBox="1"/>
            <p:nvPr/>
          </p:nvSpPr>
          <p:spPr>
            <a:xfrm>
              <a:off x="3154441" y="6143563"/>
              <a:ext cx="113511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тыква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Заголовок 1"/>
            <p:cNvSpPr txBox="1"/>
            <p:nvPr/>
          </p:nvSpPr>
          <p:spPr>
            <a:xfrm>
              <a:off x="287553" y="6143564"/>
              <a:ext cx="104347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18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соя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999826" y="363299"/>
            <a:ext cx="6958677" cy="60050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МОЛОЧНЫЕ ПРОДУКТЫ</a:t>
            </a:r>
            <a:endParaRPr lang="ru-RU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9237" y="1523545"/>
            <a:ext cx="8581465" cy="5036549"/>
            <a:chOff x="149237" y="1523545"/>
            <a:chExt cx="8581465" cy="5036549"/>
          </a:xfrm>
        </p:grpSpPr>
        <p:pic>
          <p:nvPicPr>
            <p:cNvPr id="4106" name="Picture 10" descr="https://thumbs.dreamstime.com/b/%D0%B1%D0%B5%D0%BB%D0%B8%D0%B7%D0%BD%D0%B0-%D0%BA%D0%BB%D1%83%D0%B1%D0%BD%D0%B8%D0%BA%D0%B8-smoothie-%D0%BF%D1%80%D0%B5%D0%B4%D0%BF%D0%BE%D1%81%D1%8B%D0%BB%D0%BA%D0%B8-17155075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823996" y="1540865"/>
              <a:ext cx="2102846" cy="24078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https://irecommend.ru/sites/default/files/imagecache/copyright1/user-images/95007/sgush5.jpg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152418" y="4317787"/>
              <a:ext cx="2902045" cy="2242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st2.depositphotos.com/1491329/6153/i/950/depositphotos_61539959-stock-photo-butter-on-a-slice-of.jpg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 bwMode="auto">
            <a:xfrm>
              <a:off x="3263523" y="4317787"/>
              <a:ext cx="2295776" cy="2219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s://pbs.twimg.com/media/Dy0K5tZWoAEn5O5.jpg: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93700" y="1540865"/>
              <a:ext cx="3637002" cy="2403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rentotdel.ru/wp-content/uploads/2019/07/6dca2e7e2d99f342c3fb2fb0342c68fc.jpg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 bwMode="auto">
            <a:xfrm>
              <a:off x="177289" y="1523545"/>
              <a:ext cx="2456597" cy="24265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s://s1.1zoom.ru/big3/241/Quark_curd_cottage_farmer_cheese_Raspberry_547214_4700x350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49598" y="4276338"/>
              <a:ext cx="2981104" cy="2219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Заголовок 1"/>
            <p:cNvSpPr txBox="1"/>
            <p:nvPr/>
          </p:nvSpPr>
          <p:spPr>
            <a:xfrm>
              <a:off x="177289" y="3537640"/>
              <a:ext cx="1181525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сметана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Заголовок 1"/>
            <p:cNvSpPr txBox="1"/>
            <p:nvPr/>
          </p:nvSpPr>
          <p:spPr>
            <a:xfrm>
              <a:off x="5037559" y="3550120"/>
              <a:ext cx="104347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сыр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Заголовок 1"/>
            <p:cNvSpPr txBox="1"/>
            <p:nvPr/>
          </p:nvSpPr>
          <p:spPr>
            <a:xfrm>
              <a:off x="3244762" y="6161405"/>
              <a:ext cx="1214213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масло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Заголовок 1"/>
            <p:cNvSpPr txBox="1"/>
            <p:nvPr/>
          </p:nvSpPr>
          <p:spPr>
            <a:xfrm>
              <a:off x="5749598" y="6086864"/>
              <a:ext cx="113511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творог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Заголовок 1"/>
            <p:cNvSpPr txBox="1"/>
            <p:nvPr/>
          </p:nvSpPr>
          <p:spPr>
            <a:xfrm>
              <a:off x="149237" y="6143561"/>
              <a:ext cx="1174596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18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сгущенка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Заголовок 1"/>
            <p:cNvSpPr txBox="1"/>
            <p:nvPr/>
          </p:nvSpPr>
          <p:spPr>
            <a:xfrm>
              <a:off x="2823996" y="3533516"/>
              <a:ext cx="104347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йогурт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286604" y="363299"/>
            <a:ext cx="8444098" cy="60050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БЛЮДА ИЗ МОЛОЧНЫХ ПРОДУКТОВ</a:t>
            </a:r>
            <a:endParaRPr lang="ru-RU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4333" y="1518403"/>
            <a:ext cx="8622186" cy="5010022"/>
            <a:chOff x="174333" y="1518403"/>
            <a:chExt cx="8622186" cy="5010022"/>
          </a:xfrm>
        </p:grpSpPr>
        <p:pic>
          <p:nvPicPr>
            <p:cNvPr id="6160" name="Picture 16" descr="https://avatars.mds.yandex.net/get-zen_doc/171120/pub_5c1a205708e20900ab9101ed_5c1a2753bd9aeb00a91f3218/scale_1200"/>
            <p:cNvPicPr>
              <a:picLocks noChangeAspect="1" noChangeArrowheads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 bwMode="auto">
            <a:xfrm>
              <a:off x="200710" y="1518403"/>
              <a:ext cx="2669106" cy="2442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https://eda-land.ru/images/article/orig/2018/07/kak-pravilno-varit-gerkulesovuyu-kashu-2.jpg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2535560" y="4317786"/>
              <a:ext cx="2791147" cy="2210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https://avatars.mds.yandex.net/get-pdb/1534889/71cc9036-19aa-42a1-967d-12e985731b8d/s12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0746" y="1535010"/>
              <a:ext cx="3585773" cy="2390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s://avatars.mds.yandex.net/get-pdb/1813431/028feea5-4fd6-4440-803b-98cf9d5f5354/s12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334" y="4317786"/>
              <a:ext cx="2196354" cy="2196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journalcrimea.ru/wp-content/uploads/2018/02/na-smetane-1024x68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1579" y="4275636"/>
              <a:ext cx="3304940" cy="2204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garibaldi.store/image/cache/data/pf/new/vareniki_tvorog_210-550x65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4857" y="1518403"/>
              <a:ext cx="2050848" cy="2423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Заголовок 1"/>
            <p:cNvSpPr txBox="1"/>
            <p:nvPr/>
          </p:nvSpPr>
          <p:spPr>
            <a:xfrm>
              <a:off x="3014857" y="3422236"/>
              <a:ext cx="1587340" cy="5198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вареники с творогом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Заголовок 1"/>
            <p:cNvSpPr txBox="1"/>
            <p:nvPr/>
          </p:nvSpPr>
          <p:spPr>
            <a:xfrm>
              <a:off x="5290162" y="3485085"/>
              <a:ext cx="104347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омлет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Заголовок 1"/>
            <p:cNvSpPr txBox="1"/>
            <p:nvPr/>
          </p:nvSpPr>
          <p:spPr>
            <a:xfrm>
              <a:off x="2499015" y="6119943"/>
              <a:ext cx="1743016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овсяная каша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Заголовок 1"/>
            <p:cNvSpPr txBox="1"/>
            <p:nvPr/>
          </p:nvSpPr>
          <p:spPr>
            <a:xfrm>
              <a:off x="5447408" y="6056736"/>
              <a:ext cx="1135119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блины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Заголовок 1"/>
            <p:cNvSpPr txBox="1"/>
            <p:nvPr/>
          </p:nvSpPr>
          <p:spPr>
            <a:xfrm>
              <a:off x="200711" y="3506536"/>
              <a:ext cx="850168" cy="4355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18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суп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Заголовок 1"/>
            <p:cNvSpPr txBox="1"/>
            <p:nvPr/>
          </p:nvSpPr>
          <p:spPr>
            <a:xfrm>
              <a:off x="174333" y="6093525"/>
              <a:ext cx="1360930" cy="394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запеканка</a:t>
              </a:r>
              <a:br>
                <a:rPr lang="ru-RU" sz="4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/>
          <p:nvPr/>
        </p:nvSpPr>
        <p:spPr>
          <a:xfrm>
            <a:off x="6034211" y="1209822"/>
            <a:ext cx="2915010" cy="5430217"/>
          </a:xfrm>
          <a:prstGeom prst="rect">
            <a:avLst/>
          </a:prstGeom>
          <a:solidFill>
            <a:srgbClr val="FFFFFF">
              <a:alpha val="78824"/>
            </a:srgbClr>
          </a:solidFill>
          <a:ln w="76200">
            <a:solidFill>
              <a:srgbClr val="33CC3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суп</a:t>
            </a:r>
            <a:b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Заголовок 1"/>
          <p:cNvSpPr txBox="1"/>
          <p:nvPr/>
        </p:nvSpPr>
        <p:spPr>
          <a:xfrm>
            <a:off x="3202833" y="1209822"/>
            <a:ext cx="2570143" cy="545629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суп</a:t>
            </a:r>
            <a:b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Заголовок 1"/>
          <p:cNvSpPr txBox="1"/>
          <p:nvPr/>
        </p:nvSpPr>
        <p:spPr>
          <a:xfrm>
            <a:off x="286603" y="1209822"/>
            <a:ext cx="2651671" cy="5456833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суп</a:t>
            </a:r>
            <a:b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286604" y="166462"/>
            <a:ext cx="8662617" cy="538017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</a:pP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ТЕХНИКА БЕЗОПАСНОСТИ ПРИ ПРОВЕДЕНИИ ЭКСПЕРИМЕНТОВ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Рисунок 19" descr="https://yt3.ggpht.com/a/AGF-l7_HyT-iUjKsYLs-Xp8Yh85UQzeeTshs_WNZRA=s900-c-k-c0xffffffff-no-rj-mo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5846" y="1870812"/>
            <a:ext cx="1506921" cy="150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http://i.mycdn.me/i?r=AzEPZsRbOZEKgBhR0XGMT1RkXgxJahioTj05yyPBTbLuTqaKTM5SRkZCeTgDn6uOyic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657245" y="1855218"/>
            <a:ext cx="2002931" cy="150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http://rodili.ru/files/article_image/kuler_funtik.jp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3730621" y="5179865"/>
            <a:ext cx="1937808" cy="138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https://st2.depositphotos.com/1015530/5354/i/950/depositphotos_53546041-stock-photo-little-girl-and-boy-are.jpg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773723" y="5201925"/>
            <a:ext cx="1572041" cy="137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https://vospitanie.guru/wp-content/uploads/2019/08/Ris.-4-Vzaimopomoshh-s-trude.jp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642169" y="3504800"/>
            <a:ext cx="1685808" cy="143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https://www.robertglazer.com/wp-content/uploads/2019/03/FF-3-15-19-1000x667.jpg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472634" y="5066541"/>
            <a:ext cx="2024878" cy="144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http://dvorcy2011.ru/wp-content/uploads/2018/11/Kak_otstirat_oduvanchik_chem_vyvesti_pyatna_na_odezhde__kak_udalit_zastarelye_pyatna_molochka_1-5.jpg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3945963" y="3533508"/>
            <a:ext cx="1507125" cy="14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http://virastayka.ru/publish/wp-content/uploads/2014/05/image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2030" y="3562336"/>
            <a:ext cx="2094554" cy="143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https://joomboos.24sata.hr/media/img/0e/cb/82f03f7360e6350a8ccc.jpeg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6172684" y="1870812"/>
            <a:ext cx="2624778" cy="150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https://i-pusk.ru/upload/medialibrary/4ca/4ca17531ee9aa406c05b4ccc22cd62be.png"/>
          <p:cNvPicPr/>
          <p:nvPr/>
        </p:nvPicPr>
        <p:blipFill rotWithShape="1">
          <a:blip r:embed="rId10"/>
          <a:srcRect/>
          <a:stretch>
            <a:fillRect/>
          </a:stretch>
        </p:blipFill>
        <p:spPr bwMode="auto">
          <a:xfrm>
            <a:off x="47147" y="863092"/>
            <a:ext cx="1053953" cy="992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2817179" y="640488"/>
            <a:ext cx="1624930" cy="1437333"/>
            <a:chOff x="2701410" y="922710"/>
            <a:chExt cx="1589308" cy="1437333"/>
          </a:xfrm>
        </p:grpSpPr>
        <p:pic>
          <p:nvPicPr>
            <p:cNvPr id="36" name="Рисунок 35" descr="https://i-pusk.ru/upload/medialibrary/4ca/4ca17531ee9aa406c05b4ccc22cd62be.png"/>
            <p:cNvPicPr/>
            <p:nvPr/>
          </p:nvPicPr>
          <p:blipFill rotWithShape="1">
            <a:blip r:embed="rId11"/>
            <a:srcRect/>
            <a:stretch>
              <a:fillRect/>
            </a:stretch>
          </p:blipFill>
          <p:spPr bwMode="auto">
            <a:xfrm>
              <a:off x="2951869" y="1350393"/>
              <a:ext cx="1088390" cy="100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8" descr="https://i.pinimg.com/736x/b7/9f/08/b79f086d7b1ae5ebb89be609bb495344.jpg"/>
            <p:cNvPicPr>
              <a:picLocks noChangeAspect="1" noChangeArrowheads="1"/>
            </p:cNvPicPr>
            <p:nvPr/>
          </p:nvPicPr>
          <p:blipFill rotWithShape="1">
            <a:blip r:embed="rId12"/>
            <a:srcRect/>
            <a:stretch>
              <a:fillRect/>
            </a:stretch>
          </p:blipFill>
          <p:spPr bwMode="auto">
            <a:xfrm>
              <a:off x="2701410" y="922710"/>
              <a:ext cx="1589308" cy="68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Рисунок 36" descr="https://i-pusk.ru/upload/medialibrary/4ca/4ca17531ee9aa406c05b4ccc22cd62be.png"/>
          <p:cNvPicPr/>
          <p:nvPr/>
        </p:nvPicPr>
        <p:blipFill rotWithShape="1">
          <a:blip r:embed="rId13"/>
          <a:srcRect/>
          <a:stretch>
            <a:fillRect/>
          </a:stretch>
        </p:blipFill>
        <p:spPr bwMode="auto">
          <a:xfrm>
            <a:off x="5902557" y="863092"/>
            <a:ext cx="1023286" cy="1042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286604" y="180819"/>
            <a:ext cx="8444098" cy="600502"/>
          </a:xfrm>
          <a:prstGeom prst="rect">
            <a:avLst/>
          </a:prstGeom>
          <a:solidFill>
            <a:schemeClr val="bg1"/>
          </a:solidFill>
          <a:ln>
            <a:solidFill>
              <a:srgbClr val="173A8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1. Сравнение молока и воды</a:t>
            </a:r>
            <a:endParaRPr lang="ru-RU" b="1" i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4" y="898296"/>
            <a:ext cx="6619164" cy="853567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indent="11112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Определить, в каком стакане молоко, в каком вода</a:t>
            </a:r>
            <a:endParaRPr lang="ru-RU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3017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стакан </a:t>
            </a:r>
            <a:r>
              <a:rPr lang="ru-R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молока и воды, ложка</a:t>
            </a:r>
            <a:endParaRPr lang="ru-RU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9646" y="2384868"/>
            <a:ext cx="5353360" cy="1477328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Найдите стакан с </a:t>
            </a:r>
            <a:r>
              <a:rPr lang="ru-RU" dirty="0" smtClean="0">
                <a:ea typeface="Calibri" panose="020F0502020204030204" pitchFamily="34" charset="0"/>
              </a:rPr>
              <a:t>водой.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Как </a:t>
            </a:r>
            <a:r>
              <a:rPr lang="ru-RU" dirty="0"/>
              <a:t>вы узнали, что это вода?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Может </a:t>
            </a:r>
            <a:r>
              <a:rPr lang="ru-RU" dirty="0"/>
              <a:t>быть, это компот? Или </a:t>
            </a:r>
            <a:r>
              <a:rPr lang="ru-RU" dirty="0" smtClean="0"/>
              <a:t>спрайт?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Попробуйте</a:t>
            </a:r>
            <a:r>
              <a:rPr lang="ru-RU" dirty="0"/>
              <a:t>, это действительно вода?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 </a:t>
            </a:r>
            <a:r>
              <a:rPr lang="ru-RU" dirty="0"/>
              <a:t>нее есть вкус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834261" y="2181329"/>
            <a:ext cx="685800" cy="2279796"/>
            <a:chOff x="2834261" y="2181329"/>
            <a:chExt cx="685800" cy="2279796"/>
          </a:xfrm>
        </p:grpSpPr>
        <p:pic>
          <p:nvPicPr>
            <p:cNvPr id="21" name="Рисунок 20" descr="https://static6.depositphotos.com/1051629/666/v/950/depositphotos_6662652-stock-illustration-snooker-pool-ball.jpg"/>
            <p:cNvPicPr/>
            <p:nvPr/>
          </p:nvPicPr>
          <p:blipFill rotWithShape="1">
            <a:blip r:embed="rId1"/>
            <a:srcRect/>
            <a:stretch>
              <a:fillRect/>
            </a:stretch>
          </p:blipFill>
          <p:spPr bwMode="auto">
            <a:xfrm>
              <a:off x="2834261" y="2181329"/>
              <a:ext cx="685800" cy="723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Рисунок 23" descr="https://static6.depositphotos.com/1051629/666/v/950/depositphotos_6662652-stock-illustration-snooker-pool-ball.jpg"/>
            <p:cNvPicPr/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2834261" y="3767705"/>
              <a:ext cx="666750" cy="6934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3529646" y="3981979"/>
            <a:ext cx="5343776" cy="1200329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Определим, в каком стакане </a:t>
            </a:r>
            <a:r>
              <a:rPr lang="ru-RU" dirty="0" smtClean="0"/>
              <a:t>молоко.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Опустите </a:t>
            </a:r>
            <a:r>
              <a:rPr lang="ru-RU" dirty="0"/>
              <a:t>ложку в стакан с водой, а затем в стакан с молоком.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Где </a:t>
            </a:r>
            <a:r>
              <a:rPr lang="ru-RU" dirty="0"/>
              <a:t>видна ложка, в каком </a:t>
            </a:r>
            <a:r>
              <a:rPr lang="ru-RU" dirty="0" smtClean="0"/>
              <a:t>стакане? Почему</a:t>
            </a:r>
            <a:r>
              <a:rPr lang="ru-RU" dirty="0"/>
              <a:t>?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055001" y="5311511"/>
            <a:ext cx="7334250" cy="1492885"/>
            <a:chOff x="0" y="0"/>
            <a:chExt cx="7334250" cy="1492885"/>
          </a:xfrm>
        </p:grpSpPr>
        <p:pic>
          <p:nvPicPr>
            <p:cNvPr id="36" name="Рисунок 35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Рисунок 36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Рисунок 37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4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33309">
            <a:off x="678467" y="5118870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/>
          <p:nvPr/>
        </p:nvSpPr>
        <p:spPr>
          <a:xfrm>
            <a:off x="1509216" y="5759174"/>
            <a:ext cx="6806110" cy="3941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173A8D"/>
                </a:solidFill>
              </a:rPr>
              <a:t>Фиксирование результатов эксперимента и вывод: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Вода прозрачная, а молоко нет. Вода не имеет запаха, а молоко имеет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9646" y="1945585"/>
            <a:ext cx="5353360" cy="369332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Постановка исследовательской задачи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96351" y="1945585"/>
            <a:ext cx="2378610" cy="3202165"/>
            <a:chOff x="296351" y="1945585"/>
            <a:chExt cx="1945801" cy="2711947"/>
          </a:xfrm>
        </p:grpSpPr>
        <p:pic>
          <p:nvPicPr>
            <p:cNvPr id="22" name="Picture 2" descr="https://3.bp.blogspot.com/-VxWBt4C6OhU/V6m25RSN0UI/AAAAAAAAcXE/25GAN6schpQ61jGqgRuU4NnhX1udA08xgCLcB/s1600/Pesticides3-560x83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351" y="1945585"/>
              <a:ext cx="1945801" cy="2711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https://cdn.quotesgram.com/img/68/16/1143621127-41-12-014_dessert_spoon.jpg"/>
            <p:cNvPicPr/>
            <p:nvPr/>
          </p:nvPicPr>
          <p:blipFill rotWithShape="1">
            <a:blip r:embed="rId7"/>
            <a:srcRect/>
            <a:stretch>
              <a:fillRect/>
            </a:stretch>
          </p:blipFill>
          <p:spPr bwMode="auto">
            <a:xfrm rot="15307165">
              <a:off x="-393359" y="2798654"/>
              <a:ext cx="1844237" cy="391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286604" y="180819"/>
            <a:ext cx="8444098" cy="600502"/>
          </a:xfrm>
          <a:prstGeom prst="rect">
            <a:avLst/>
          </a:prstGeom>
          <a:solidFill>
            <a:schemeClr val="bg1"/>
          </a:solidFill>
          <a:ln>
            <a:solidFill>
              <a:srgbClr val="173A8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</a:t>
            </a:r>
            <a:r>
              <a:rPr lang="ru-RU" sz="3800" b="1" i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sz="3800" b="1" i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Отличие молока от кефира</a:t>
            </a:r>
            <a:endParaRPr lang="ru-RU" sz="3800" b="1" i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4" y="898296"/>
            <a:ext cx="6619164" cy="707886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Цель: </a:t>
            </a:r>
            <a:r>
              <a:rPr lang="ru-RU" sz="2000" dirty="0">
                <a:solidFill>
                  <a:schemeClr val="bg1"/>
                </a:solidFill>
              </a:rPr>
              <a:t>Определить, в каком стакане молоко, в каком кефир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Материал: </a:t>
            </a:r>
            <a:r>
              <a:rPr lang="ru-RU" sz="2000" dirty="0">
                <a:solidFill>
                  <a:schemeClr val="bg1"/>
                </a:solidFill>
              </a:rPr>
              <a:t>стакан молока и </a:t>
            </a:r>
            <a:r>
              <a:rPr lang="ru-RU" sz="2000" dirty="0" smtClean="0">
                <a:solidFill>
                  <a:schemeClr val="bg1"/>
                </a:solidFill>
              </a:rPr>
              <a:t>кефира, </a:t>
            </a:r>
            <a:r>
              <a:rPr lang="ru-RU" sz="2000" dirty="0">
                <a:solidFill>
                  <a:schemeClr val="bg1"/>
                </a:solidFill>
              </a:rPr>
              <a:t>пластиковая ложечка </a:t>
            </a:r>
            <a:endParaRPr lang="ru-RU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https://static6.depositphotos.com/1051629/666/v/950/depositphotos_6662652-stock-illustration-snooker-pool-ball.jpg"/>
          <p:cNvPicPr/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2834261" y="2181329"/>
            <a:ext cx="685800" cy="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29645" y="2156854"/>
            <a:ext cx="5464229" cy="2031325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Какого </a:t>
            </a:r>
            <a:r>
              <a:rPr lang="ru-RU" dirty="0"/>
              <a:t>цвета молоко и </a:t>
            </a:r>
            <a:r>
              <a:rPr lang="ru-RU" dirty="0" smtClean="0"/>
              <a:t>кефир?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Молоко</a:t>
            </a:r>
            <a:r>
              <a:rPr lang="ru-RU" dirty="0"/>
              <a:t>, это жидкость? </a:t>
            </a:r>
            <a:r>
              <a:rPr lang="ru-RU" dirty="0" smtClean="0"/>
              <a:t>А </a:t>
            </a:r>
            <a:r>
              <a:rPr lang="ru-RU" dirty="0"/>
              <a:t>кефир, это </a:t>
            </a:r>
            <a:r>
              <a:rPr lang="ru-RU" dirty="0" smtClean="0"/>
              <a:t>жидкость?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Как их </a:t>
            </a:r>
            <a:r>
              <a:rPr lang="ru-RU" dirty="0"/>
              <a:t>различить</a:t>
            </a:r>
            <a:r>
              <a:rPr lang="ru-RU" dirty="0" smtClean="0"/>
              <a:t>?</a:t>
            </a:r>
            <a:endParaRPr lang="ru-RU" dirty="0" smtClean="0"/>
          </a:p>
          <a:p>
            <a:r>
              <a:rPr lang="ru-RU" dirty="0"/>
              <a:t>Поставьте пластиковую ложку в стакан с </a:t>
            </a:r>
            <a:r>
              <a:rPr lang="ru-RU" dirty="0" smtClean="0"/>
              <a:t>кефиром.</a:t>
            </a:r>
            <a:endParaRPr lang="ru-RU" dirty="0" smtClean="0"/>
          </a:p>
          <a:p>
            <a:r>
              <a:rPr lang="ru-RU" dirty="0" smtClean="0"/>
              <a:t>Поставьте </a:t>
            </a:r>
            <a:r>
              <a:rPr lang="ru-RU" dirty="0"/>
              <a:t>пластиковую ложку в стакан с молоком.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Где </a:t>
            </a:r>
            <a:r>
              <a:rPr lang="ru-RU" dirty="0"/>
              <a:t>ложка падает сразу, не хочет стоять? Почему?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каком стакане ложка стоит? Почему?</a:t>
            </a:r>
            <a:endParaRPr lang="ru-RU" dirty="0"/>
          </a:p>
        </p:txBody>
      </p:sp>
      <p:pic>
        <p:nvPicPr>
          <p:cNvPr id="24" name="Рисунок 23" descr="https://static6.depositphotos.com/1051629/666/v/950/depositphotos_6662652-stock-illustration-snooker-pool-ball.jpg"/>
          <p:cNvPicPr/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2834261" y="3767705"/>
            <a:ext cx="666750" cy="693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3540892" y="4270394"/>
            <a:ext cx="5452981" cy="923330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Попробуйте </a:t>
            </a:r>
            <a:r>
              <a:rPr lang="ru-RU" dirty="0"/>
              <a:t>обе жидкости на вкус.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Какая </a:t>
            </a:r>
            <a:r>
              <a:rPr lang="ru-RU" dirty="0"/>
              <a:t>более сладкая? Какая более кислая? </a:t>
            </a:r>
            <a:endParaRPr lang="ru-RU" dirty="0"/>
          </a:p>
          <a:p>
            <a:r>
              <a:rPr lang="ru-RU" dirty="0"/>
              <a:t>- Почему?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055001" y="5311511"/>
            <a:ext cx="7334250" cy="1492885"/>
            <a:chOff x="0" y="0"/>
            <a:chExt cx="7334250" cy="1492885"/>
          </a:xfrm>
        </p:grpSpPr>
        <p:pic>
          <p:nvPicPr>
            <p:cNvPr id="36" name="Рисунок 35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Рисунок 36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Рисунок 37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4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33309">
            <a:off x="678467" y="5118870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/>
          <p:nvPr/>
        </p:nvSpPr>
        <p:spPr>
          <a:xfrm>
            <a:off x="1509216" y="5759174"/>
            <a:ext cx="6806110" cy="3941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173A8D"/>
                </a:solidFill>
              </a:rPr>
              <a:t>Фиксирование результатов эксперимента и вывод: </a:t>
            </a:r>
            <a:r>
              <a:rPr lang="ru-RU" sz="2000" dirty="0"/>
              <a:t>Молоко более жидкое, чем кефир. Кефир более кислый, потому что это кисломолочный продукт.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9646" y="1696852"/>
            <a:ext cx="5353360" cy="369332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Постановка исследовательской задачи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6604" y="1779731"/>
            <a:ext cx="2347414" cy="3202165"/>
            <a:chOff x="286604" y="1779731"/>
            <a:chExt cx="2347414" cy="320216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604" y="1779731"/>
              <a:ext cx="2347414" cy="3202165"/>
              <a:chOff x="1269242" y="2196559"/>
              <a:chExt cx="1930193" cy="2711947"/>
            </a:xfrm>
          </p:grpSpPr>
          <p:pic>
            <p:nvPicPr>
              <p:cNvPr id="18" name="Picture 2" descr="https://3.bp.blogspot.com/-VxWBt4C6OhU/V6m25RSN0UI/AAAAAAAAcXE/25GAN6schpQ61jGqgRuU4NnhX1udA08xgCLcB/s1600/Pesticides3-560x836.jpg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/>
              <a:stretch>
                <a:fillRect/>
              </a:stretch>
            </p:blipFill>
            <p:spPr bwMode="auto">
              <a:xfrm>
                <a:off x="1269242" y="2196559"/>
                <a:ext cx="963162" cy="27119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3.bp.blogspot.com/-VxWBt4C6OhU/V6m25RSN0UI/AAAAAAAAcXE/25GAN6schpQ61jGqgRuU4NnhX1udA08xgCLcB/s1600/Pesticides3-560x836.jpg"/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/>
              <a:stretch>
                <a:fillRect/>
              </a:stretch>
            </p:blipFill>
            <p:spPr bwMode="auto">
              <a:xfrm>
                <a:off x="2232401" y="2196559"/>
                <a:ext cx="967034" cy="27119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Рисунок 19" descr="https://sankt-peterburg.karnavaltk.ru/wa-data/public/shop/products/92/00/10092/images/7940/7940.750x0.jpg"/>
            <p:cNvPicPr/>
            <p:nvPr/>
          </p:nvPicPr>
          <p:blipFill rotWithShape="1">
            <a:blip r:embed="rId8"/>
            <a:srcRect/>
            <a:stretch>
              <a:fillRect/>
            </a:stretch>
          </p:blipFill>
          <p:spPr bwMode="auto">
            <a:xfrm rot="9073295">
              <a:off x="357218" y="2043629"/>
              <a:ext cx="455386" cy="1965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981076" y="5307737"/>
            <a:ext cx="7334250" cy="1492885"/>
            <a:chOff x="0" y="0"/>
            <a:chExt cx="7334250" cy="1492885"/>
          </a:xfrm>
        </p:grpSpPr>
        <p:pic>
          <p:nvPicPr>
            <p:cNvPr id="25" name="Рисунок 24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33309">
            <a:off x="604542" y="5115096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5292" y="5318221"/>
            <a:ext cx="67205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73A8D"/>
                </a:solidFill>
              </a:rPr>
              <a:t>Фиксирование результатов эксперимента и вывод: </a:t>
            </a:r>
            <a:r>
              <a:rPr lang="ru-RU" sz="2000" dirty="0"/>
              <a:t>Молоко более жидкое, чем кефир. Кефир более кислый, потому что это кисломолочный продукт.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39256" y="195134"/>
            <a:ext cx="9034817" cy="600502"/>
          </a:xfrm>
          <a:prstGeom prst="rect">
            <a:avLst/>
          </a:prstGeom>
          <a:solidFill>
            <a:schemeClr val="bg1"/>
          </a:solidFill>
          <a:ln>
            <a:solidFill>
              <a:srgbClr val="173A8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3. Определение жирности </a:t>
            </a:r>
            <a:r>
              <a:rPr lang="ru-RU" sz="2800" b="1" i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молочных продуктов</a:t>
            </a:r>
            <a:endParaRPr lang="ru-RU" sz="2800" b="1" i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56" y="886306"/>
            <a:ext cx="8596402" cy="707886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Выявить содержание жира в молочных продуктах, в каком из них больше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Материал: молоко, сыр, масло, сливки, салфетки, </a:t>
            </a:r>
            <a:r>
              <a:rPr lang="ru-RU" sz="2000" b="1" dirty="0" smtClean="0">
                <a:solidFill>
                  <a:schemeClr val="bg1"/>
                </a:solidFill>
              </a:rPr>
              <a:t>бумага А4, ложка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2818" y="2156854"/>
            <a:ext cx="4531056" cy="2862322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Как вы думаете, </a:t>
            </a:r>
            <a:r>
              <a:rPr lang="ru-RU" dirty="0" smtClean="0"/>
              <a:t>жирное </a:t>
            </a:r>
            <a:r>
              <a:rPr lang="ru-RU" dirty="0"/>
              <a:t>ли молоко? А сыр?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Вижу</a:t>
            </a:r>
            <a:r>
              <a:rPr lang="ru-RU" dirty="0"/>
              <a:t>, вы сомневаетесь, давайте проведем опыт</a:t>
            </a:r>
            <a:endParaRPr lang="ru-RU" dirty="0"/>
          </a:p>
          <a:p>
            <a:r>
              <a:rPr lang="ru-RU" dirty="0" smtClean="0"/>
              <a:t>Возьмите </a:t>
            </a:r>
            <a:r>
              <a:rPr lang="ru-RU" dirty="0"/>
              <a:t>лист бумаги. Капните на него молоко, положите сыр, масло, сливки. Прикройте салфеткой.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Какой </a:t>
            </a:r>
            <a:r>
              <a:rPr lang="ru-RU" dirty="0"/>
              <a:t>продукт оставил самое жирное пятно?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Молоко </a:t>
            </a:r>
            <a:r>
              <a:rPr lang="ru-RU" dirty="0"/>
              <a:t>оставило жирный след?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055001" y="5311511"/>
            <a:ext cx="7334250" cy="1492885"/>
            <a:chOff x="0" y="0"/>
            <a:chExt cx="7334250" cy="1492885"/>
          </a:xfrm>
        </p:grpSpPr>
        <p:pic>
          <p:nvPicPr>
            <p:cNvPr id="36" name="Рисунок 35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1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Рисунок 36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1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Рисунок 37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4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3309">
            <a:off x="678467" y="5118870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/>
          <p:nvPr/>
        </p:nvSpPr>
        <p:spPr>
          <a:xfrm>
            <a:off x="1509216" y="5759174"/>
            <a:ext cx="6806110" cy="3941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173A8D"/>
                </a:solidFill>
              </a:rPr>
              <a:t>Фиксирование результатов эксперимента и вывод: </a:t>
            </a:r>
            <a:r>
              <a:rPr lang="ru-RU" sz="2000" dirty="0"/>
              <a:t>В молочных продуктах содержится жир.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молоке меньше всего жира, чем во взятых для опыта продуктах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2818" y="1696852"/>
            <a:ext cx="4531056" cy="369332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Постановка исследовательской задачи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3029" y="1991319"/>
            <a:ext cx="3944595" cy="3320192"/>
            <a:chOff x="203029" y="1991319"/>
            <a:chExt cx="3944595" cy="3320192"/>
          </a:xfrm>
        </p:grpSpPr>
        <p:pic>
          <p:nvPicPr>
            <p:cNvPr id="5122" name="Picture 2" descr="https://www.zdorovieinfo.ru/wp-content/uploads/2018/06/shutterstock_276347294.jpg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2615696" y="2183020"/>
              <a:ext cx="1531928" cy="12538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ds04.infourok.ru/uploads/ex/019f/00128bb6-f6e54420/img30.jpg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 bwMode="auto">
            <a:xfrm>
              <a:off x="2615696" y="3626466"/>
              <a:ext cx="1531928" cy="11073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s://diamondelectric.ru/images/3346/3345654/slivki_prostokvashino_yltrapasterizovannie_20_350_g_1.jpg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 bwMode="auto">
            <a:xfrm>
              <a:off x="1206769" y="2178497"/>
              <a:ext cx="1232779" cy="2558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images.spasibovsem.ru/catalog/original/moloko-prostokvashino-otbornoe-pasterizovannoe-34-6-otzyvy-136387173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3029" y="1991319"/>
              <a:ext cx="1269072" cy="3320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22830" y="180819"/>
            <a:ext cx="8760176" cy="600502"/>
          </a:xfrm>
          <a:prstGeom prst="rect">
            <a:avLst/>
          </a:prstGeom>
          <a:solidFill>
            <a:schemeClr val="bg1"/>
          </a:solidFill>
          <a:ln>
            <a:solidFill>
              <a:srgbClr val="173A8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4</a:t>
            </a:r>
            <a:r>
              <a:rPr lang="ru-RU" sz="3800" b="1" i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Определение качества молока</a:t>
            </a:r>
            <a:endParaRPr lang="ru-RU" sz="3800" b="1" i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4" y="898296"/>
            <a:ext cx="8596402" cy="707886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Цель: </a:t>
            </a:r>
            <a:r>
              <a:rPr lang="ru-RU" sz="2000" dirty="0">
                <a:solidFill>
                  <a:schemeClr val="bg1"/>
                </a:solidFill>
              </a:rPr>
              <a:t>Определить, качественное молоко купили в магазине, или нет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Материал: </a:t>
            </a:r>
            <a:r>
              <a:rPr lang="ru-RU" sz="2000" dirty="0">
                <a:solidFill>
                  <a:schemeClr val="bg1"/>
                </a:solidFill>
              </a:rPr>
              <a:t>молоко, салфетки, йод, крахмал, ложка, стаканы, пипетка</a:t>
            </a:r>
            <a:endParaRPr lang="ru-RU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https://static6.depositphotos.com/1051629/666/v/950/depositphotos_6662652-stock-illustration-snooker-pool-ball.jpg"/>
          <p:cNvPicPr/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2846480" y="2110172"/>
            <a:ext cx="685800" cy="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29645" y="2156854"/>
            <a:ext cx="5464229" cy="2031325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Возьмите пипетку, наберите немного йода.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Что </a:t>
            </a:r>
            <a:r>
              <a:rPr lang="ru-RU" dirty="0"/>
              <a:t>такое йод? </a:t>
            </a:r>
            <a:r>
              <a:rPr lang="ru-RU" dirty="0" smtClean="0"/>
              <a:t>Где </a:t>
            </a:r>
            <a:r>
              <a:rPr lang="ru-RU" dirty="0"/>
              <a:t>его применяют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 smtClean="0"/>
              <a:t>Капните </a:t>
            </a:r>
            <a:r>
              <a:rPr lang="ru-RU" dirty="0"/>
              <a:t>йод в молоко. </a:t>
            </a:r>
            <a:endParaRPr lang="ru-RU" dirty="0" smtClean="0"/>
          </a:p>
          <a:p>
            <a:r>
              <a:rPr lang="ru-RU" dirty="0" smtClean="0"/>
              <a:t>- Какого </a:t>
            </a:r>
            <a:r>
              <a:rPr lang="ru-RU" dirty="0"/>
              <a:t>цвета стало </a:t>
            </a:r>
            <a:r>
              <a:rPr lang="ru-RU" dirty="0" smtClean="0"/>
              <a:t>молоко? Значит </a:t>
            </a:r>
            <a:r>
              <a:rPr lang="ru-RU" dirty="0"/>
              <a:t>оно полезное или нет?</a:t>
            </a:r>
            <a:endParaRPr lang="ru-RU" dirty="0"/>
          </a:p>
          <a:p>
            <a:r>
              <a:rPr lang="ru-RU" dirty="0" smtClean="0"/>
              <a:t>- А </a:t>
            </a:r>
            <a:r>
              <a:rPr lang="ru-RU" dirty="0"/>
              <a:t>если бы на заводе добавили крахмал, что бы мы увидели в стакане с молоком?</a:t>
            </a:r>
            <a:endParaRPr lang="ru-RU" dirty="0"/>
          </a:p>
        </p:txBody>
      </p:sp>
      <p:pic>
        <p:nvPicPr>
          <p:cNvPr id="24" name="Рисунок 23" descr="https://static6.depositphotos.com/1051629/666/v/950/depositphotos_6662652-stock-illustration-snooker-pool-ball.jpg"/>
          <p:cNvPicPr/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2846480" y="4231520"/>
            <a:ext cx="666750" cy="693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Группа 34"/>
          <p:cNvGrpSpPr/>
          <p:nvPr/>
        </p:nvGrpSpPr>
        <p:grpSpPr>
          <a:xfrm>
            <a:off x="1055001" y="5311511"/>
            <a:ext cx="7334250" cy="1492885"/>
            <a:chOff x="0" y="0"/>
            <a:chExt cx="7334250" cy="1492885"/>
          </a:xfrm>
        </p:grpSpPr>
        <p:pic>
          <p:nvPicPr>
            <p:cNvPr id="36" name="Рисунок 35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Рисунок 36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Рисунок 37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4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33309">
            <a:off x="678467" y="5118870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/>
          <p:nvPr/>
        </p:nvSpPr>
        <p:spPr>
          <a:xfrm>
            <a:off x="1528286" y="5584798"/>
            <a:ext cx="7151690" cy="3941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173A8D"/>
                </a:solidFill>
              </a:rPr>
              <a:t>Фиксирование результатов эксперимента и вывод: </a:t>
            </a:r>
            <a:r>
              <a:rPr lang="ru-RU" sz="2000" dirty="0"/>
              <a:t>Если молоко при добавлении йода, синеет, значит </a:t>
            </a:r>
            <a:r>
              <a:rPr lang="ru-RU" sz="2000" dirty="0" smtClean="0"/>
              <a:t>в нем </a:t>
            </a:r>
            <a:r>
              <a:rPr lang="ru-RU" sz="2000" dirty="0"/>
              <a:t>крахмал, и оно </a:t>
            </a:r>
            <a:r>
              <a:rPr lang="ru-RU" sz="2000" dirty="0" smtClean="0"/>
              <a:t>не полезно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9646" y="1696852"/>
            <a:ext cx="5353360" cy="369332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Постановка исследовательской 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9645" y="4286324"/>
            <a:ext cx="5464229" cy="1200329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Добавьте </a:t>
            </a:r>
            <a:r>
              <a:rPr lang="ru-RU" dirty="0"/>
              <a:t>чайную ложку крахмала в стакан, хорошо размешайте. Капните каплю йода. </a:t>
            </a:r>
            <a:endParaRPr lang="ru-RU" dirty="0" smtClean="0"/>
          </a:p>
          <a:p>
            <a:r>
              <a:rPr lang="ru-RU" dirty="0" smtClean="0"/>
              <a:t>- Какого </a:t>
            </a:r>
            <a:r>
              <a:rPr lang="ru-RU" dirty="0"/>
              <a:t>цвета стало молоко в стакане?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Оно полезное</a:t>
            </a:r>
            <a:r>
              <a:rPr lang="ru-RU" dirty="0"/>
              <a:t>?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50862" y="1789590"/>
            <a:ext cx="2599601" cy="2447662"/>
            <a:chOff x="146474" y="2468577"/>
            <a:chExt cx="2746657" cy="2553892"/>
          </a:xfrm>
        </p:grpSpPr>
        <p:pic>
          <p:nvPicPr>
            <p:cNvPr id="19" name="Picture 2" descr="https://3.bp.blogspot.com/-VxWBt4C6OhU/V6m25RSN0UI/AAAAAAAAcXE/25GAN6schpQ61jGqgRuU4NnhX1udA08xgCLcB/s1600/Pesticides3-560x836.jpg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 bwMode="auto">
            <a:xfrm>
              <a:off x="1455404" y="2470338"/>
              <a:ext cx="1437727" cy="25521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i.pinimg.com/736x/2c/34/d2/2c34d23aaf37126003a19cfb09a4b276--walt-disney-world-disney-worlds.jpg"/>
            <p:cNvPicPr>
              <a:picLocks noChangeAspect="1" noChangeArrowheads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 bwMode="auto">
            <a:xfrm>
              <a:off x="146474" y="2468577"/>
              <a:ext cx="1336617" cy="255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 descr="https://sankt-peterburg.karnavaltk.ru/wa-data/public/shop/products/92/00/10092/images/7940/7940.750x0.jpg"/>
          <p:cNvPicPr/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 rot="10206012">
            <a:off x="683470" y="1492635"/>
            <a:ext cx="455386" cy="196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8" descr="https://static-eu.insales.ru/images/products/1/2750/221022910/large_%D0%9A%D0%BE%D0%BA%D0%BE%D1%81%D0%BE%D0%B2%D0%B0%D1%8F_%D1%81%D1%82%D1%80%D1%83%D0%B6%D0%BA%D0%B0.jp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250862" y="4299195"/>
            <a:ext cx="1277424" cy="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xn--80aaagijj3a7bg0a.xn--p1ai/files/product/1947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1276059" y="3940327"/>
            <a:ext cx="604754" cy="13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www.ikea.com/PIAimages/60976_PE167037_S5.jpg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 bwMode="auto">
          <a:xfrm>
            <a:off x="1844278" y="4422349"/>
            <a:ext cx="1222053" cy="7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957" y="161743"/>
            <a:ext cx="5867684" cy="640816"/>
          </a:xfrm>
          <a:solidFill>
            <a:schemeClr val="bg1"/>
          </a:solidFill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ФИЗМИНУТКА</a:t>
            </a: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8909" y="1009307"/>
            <a:ext cx="2565780" cy="242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680"/>
              </a:lnSpc>
            </a:pPr>
            <a:endParaRPr lang="ru-RU" dirty="0">
              <a:solidFill>
                <a:srgbClr val="173A8D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0528" y="1009307"/>
            <a:ext cx="8642542" cy="5735597"/>
            <a:chOff x="228501" y="896459"/>
            <a:chExt cx="8642542" cy="573559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695153" y="896459"/>
              <a:ext cx="6175890" cy="5726000"/>
              <a:chOff x="2695153" y="896459"/>
              <a:chExt cx="6175890" cy="5726000"/>
            </a:xfrm>
          </p:grpSpPr>
          <p:pic>
            <p:nvPicPr>
              <p:cNvPr id="18" name="Picture 16" descr="https://st.depositphotos.com/1011833/2515/i/950/depositphotos_25158683-stock-photo-kid-boy-behind-blank-advertising.jpg"/>
              <p:cNvPicPr>
                <a:picLocks noChangeAspect="1" noChangeArrowheads="1"/>
              </p:cNvPicPr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 bwMode="auto">
              <a:xfrm>
                <a:off x="3785718" y="896459"/>
                <a:ext cx="1336197" cy="2919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Группа 4"/>
              <p:cNvGrpSpPr/>
              <p:nvPr/>
            </p:nvGrpSpPr>
            <p:grpSpPr>
              <a:xfrm>
                <a:off x="2695153" y="999710"/>
                <a:ext cx="6175890" cy="5622749"/>
                <a:chOff x="2722449" y="1009307"/>
                <a:chExt cx="6175890" cy="5622749"/>
              </a:xfrm>
            </p:grpSpPr>
            <p:pic>
              <p:nvPicPr>
                <p:cNvPr id="20" name="Picture 22" descr="https://golos.ua/images/items/2018-09/18/SiT0uI5DRxMO0Vl5/img_top.jpg"/>
                <p:cNvPicPr>
                  <a:picLocks noChangeAspect="1" noChangeArrowheads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722449" y="3851324"/>
                  <a:ext cx="2399466" cy="27807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Прямоугольник 8"/>
                <p:cNvSpPr/>
                <p:nvPr/>
              </p:nvSpPr>
              <p:spPr>
                <a:xfrm>
                  <a:off x="4951598" y="1009307"/>
                  <a:ext cx="3946741" cy="56227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9CCFF">
                        <a:shade val="30000"/>
                        <a:satMod val="115000"/>
                      </a:srgbClr>
                    </a:gs>
                    <a:gs pos="50000">
                      <a:srgbClr val="99CCFF">
                        <a:shade val="67500"/>
                        <a:satMod val="115000"/>
                      </a:srgbClr>
                    </a:gs>
                    <a:gs pos="100000">
                      <a:srgbClr val="99CC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Руки </a:t>
                  </a: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в стороны</a:t>
                  </a:r>
                  <a:endParaRPr lang="ru-RU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Указательным </a:t>
                  </a: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пальцем </a:t>
                  </a: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машут</a:t>
                  </a:r>
                  <a:endParaRPr lang="ru-RU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Маршируют </a:t>
                  </a:r>
                  <a:endParaRPr lang="ru-RU" sz="1400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ru-RU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Имитация </a:t>
                  </a: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накладывания в корзины</a:t>
                  </a:r>
                  <a:endParaRPr lang="ru-RU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ru-RU" sz="1400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Мешают </a:t>
                  </a: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ложкой кашу, пьют из </a:t>
                  </a: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стакана</a:t>
                  </a:r>
                  <a:endParaRPr lang="ru-RU" sz="1400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Наклоняют </a:t>
                  </a: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голову в стороны</a:t>
                  </a:r>
                  <a:endParaRPr lang="ru-RU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ru-RU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Повторяют за воспитателем</a:t>
                  </a:r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ru-RU" i="1" dirty="0" smtClean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r>
                    <a:rPr lang="ru-RU" i="1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- Молоко дает КОРОВА</a:t>
                  </a:r>
                  <a:r>
                    <a:rPr lang="ru-RU" i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!</a:t>
                  </a:r>
                  <a:endParaRPr lang="ru-RU" i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4" name="Picture 12" descr="https://avatars.mds.yandex.net/get-pdb/1947635/08876c40-bf84-4623-9e1a-64512e8913b6/s1200"/>
                <p:cNvPicPr>
                  <a:picLocks noChangeAspect="1" noChangeArrowheads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909778" y="2749617"/>
                  <a:ext cx="2612691" cy="18934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Прямоугольник 12"/>
            <p:cNvSpPr/>
            <p:nvPr/>
          </p:nvSpPr>
          <p:spPr>
            <a:xfrm>
              <a:off x="228501" y="999710"/>
              <a:ext cx="2835391" cy="5632346"/>
            </a:xfrm>
            <a:prstGeom prst="rect">
              <a:avLst/>
            </a:prstGeom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680"/>
                </a:lnSpc>
              </a:pPr>
              <a:r>
                <a:rPr lang="ru-RU" dirty="0" smtClean="0">
                  <a:solidFill>
                    <a:schemeClr val="tx1"/>
                  </a:solidFill>
                </a:rPr>
                <a:t>Где </a:t>
              </a:r>
              <a:r>
                <a:rPr lang="ru-RU" dirty="0">
                  <a:solidFill>
                    <a:schemeClr val="tx1"/>
                  </a:solidFill>
                </a:rPr>
                <a:t>берется молоко?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r>
                <a:rPr lang="ru-RU" dirty="0">
                  <a:solidFill>
                    <a:schemeClr val="tx1"/>
                  </a:solidFill>
                </a:rPr>
                <a:t>Угадаю я легко!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r>
                <a:rPr lang="ru-RU" dirty="0">
                  <a:solidFill>
                    <a:schemeClr val="tx1"/>
                  </a:solidFill>
                </a:rPr>
                <a:t>Да, конечно - в магазине.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 smtClean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r>
                <a:rPr lang="ru-RU" dirty="0" smtClean="0">
                  <a:solidFill>
                    <a:schemeClr val="tx1"/>
                  </a:solidFill>
                </a:rPr>
                <a:t>Все </a:t>
              </a:r>
              <a:r>
                <a:rPr lang="ru-RU" dirty="0">
                  <a:solidFill>
                    <a:schemeClr val="tx1"/>
                  </a:solidFill>
                </a:rPr>
                <a:t>кладут его в корзины.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r>
                <a:rPr lang="ru-RU" dirty="0">
                  <a:solidFill>
                    <a:schemeClr val="tx1"/>
                  </a:solidFill>
                </a:rPr>
                <a:t>Варят кашу, пьют его…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r>
                <a:rPr lang="ru-RU" dirty="0">
                  <a:solidFill>
                    <a:schemeClr val="tx1"/>
                  </a:solidFill>
                </a:rPr>
                <a:t>- Ты не знаешь ничего!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r>
                <a:rPr lang="ru-RU" dirty="0">
                  <a:solidFill>
                    <a:schemeClr val="tx1"/>
                  </a:solidFill>
                </a:rPr>
                <a:t>Подскажу тебе я снова: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endParaRPr lang="ru-RU" dirty="0" smtClean="0">
                <a:solidFill>
                  <a:schemeClr val="tx1"/>
                </a:solidFill>
              </a:endParaRPr>
            </a:p>
            <a:p>
              <a:pPr>
                <a:lnSpc>
                  <a:spcPts val="1680"/>
                </a:lnSpc>
              </a:pPr>
              <a:r>
                <a:rPr lang="ru-RU" dirty="0" smtClean="0">
                  <a:solidFill>
                    <a:schemeClr val="tx1"/>
                  </a:solidFill>
                </a:rPr>
                <a:t>- </a:t>
              </a:r>
              <a:r>
                <a:rPr lang="ru-RU" dirty="0">
                  <a:solidFill>
                    <a:schemeClr val="tx1"/>
                  </a:solidFill>
                </a:rPr>
                <a:t>Молоко дает КОРОВА!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331" y="1173095"/>
            <a:ext cx="4027823" cy="29238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МОЛОКО </a:t>
            </a:r>
            <a:r>
              <a:rPr lang="ru-RU" sz="2000" dirty="0" smtClean="0"/>
              <a:t>- питательная </a:t>
            </a:r>
            <a:r>
              <a:rPr lang="ru-RU" sz="2000" dirty="0"/>
              <a:t>жидкость, вырабатываемая молочными железами самок млекопитающих, продукт живой природы </a:t>
            </a:r>
            <a:endParaRPr lang="ru-RU" sz="2000" dirty="0"/>
          </a:p>
          <a:p>
            <a:r>
              <a:rPr lang="ru-RU" sz="2000" dirty="0" smtClean="0"/>
              <a:t>- естественное </a:t>
            </a:r>
            <a:r>
              <a:rPr lang="ru-RU" sz="2000" dirty="0"/>
              <a:t>предназначение  - вскармливание потомства, которое ещё не способно переваривать другую пищу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215" y="4436569"/>
            <a:ext cx="4027823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главный </a:t>
            </a:r>
            <a:r>
              <a:rPr lang="ru-RU" sz="2000" dirty="0"/>
              <a:t>продукт, который сопровождает нас всю жизнь, поставляя необходимые калории, витамины и минералы</a:t>
            </a:r>
            <a:endParaRPr lang="ru-RU" sz="2000" dirty="0"/>
          </a:p>
          <a:p>
            <a:r>
              <a:rPr lang="ru-RU" sz="2000" dirty="0" smtClean="0"/>
              <a:t>- в </a:t>
            </a:r>
            <a:r>
              <a:rPr lang="ru-RU" sz="2000" dirty="0"/>
              <a:t>период раннего детства, </a:t>
            </a:r>
            <a:r>
              <a:rPr lang="ru-RU" sz="2000" dirty="0" smtClean="0"/>
              <a:t>молоко - главная пища </a:t>
            </a:r>
            <a:r>
              <a:rPr lang="ru-RU" sz="2000" dirty="0"/>
              <a:t>человека.</a:t>
            </a:r>
            <a:endParaRPr lang="ru-RU" sz="2000" dirty="0"/>
          </a:p>
        </p:txBody>
      </p:sp>
      <p:sp>
        <p:nvSpPr>
          <p:cNvPr id="10" name="Заголовок 1"/>
          <p:cNvSpPr txBox="1"/>
          <p:nvPr/>
        </p:nvSpPr>
        <p:spPr>
          <a:xfrm>
            <a:off x="1491008" y="164430"/>
            <a:ext cx="6178789" cy="568746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АКТУАЛЬНОСТЬ ПРОБЛЕМЫ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11" name="Picture 4" descr="https://pbs.twimg.com/media/Ctfu-QMW8AAong0.jpg:lar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65879" y="4470373"/>
            <a:ext cx="2956895" cy="196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88194" y="1157739"/>
            <a:ext cx="3834580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 многие </a:t>
            </a:r>
            <a:r>
              <a:rPr lang="ru-RU" sz="2000" dirty="0"/>
              <a:t>дети в дошкольном возрасте не любят молоко и молочные продукты </a:t>
            </a:r>
            <a:endParaRPr lang="ru-RU" sz="2000" dirty="0"/>
          </a:p>
        </p:txBody>
      </p:sp>
      <p:pic>
        <p:nvPicPr>
          <p:cNvPr id="19" name="Рисунок 18" descr="https://static6.depositphotos.com/1051629/666/v/950/depositphotos_6662652-stock-illustration-snooker-pool-ball.jpg"/>
          <p:cNvPicPr/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4701597" y="1027917"/>
            <a:ext cx="685800" cy="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5088194" y="2359825"/>
            <a:ext cx="383458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 возможно</a:t>
            </a:r>
            <a:r>
              <a:rPr lang="ru-RU" sz="2000" dirty="0"/>
              <a:t>, проблема </a:t>
            </a:r>
            <a:r>
              <a:rPr lang="ru-RU" sz="2000" dirty="0" smtClean="0"/>
              <a:t>  нелюбви </a:t>
            </a:r>
            <a:r>
              <a:rPr lang="ru-RU" sz="2000" dirty="0"/>
              <a:t>детей к молоку и молочным продуктам, кроется не во вкусовых пристрастиях, а в недостаточности знания его полезных свойств?</a:t>
            </a:r>
            <a:endParaRPr lang="ru-RU" sz="2000" dirty="0"/>
          </a:p>
        </p:txBody>
      </p:sp>
      <p:pic>
        <p:nvPicPr>
          <p:cNvPr id="20" name="Рисунок 19" descr="https://static6.depositphotos.com/1051629/666/v/950/depositphotos_6662652-stock-illustration-snooker-pool-ball.jpg"/>
          <p:cNvPicPr/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4720647" y="2188269"/>
            <a:ext cx="666750" cy="69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51639" y="4111839"/>
            <a:ext cx="1673109" cy="244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286604" y="180819"/>
            <a:ext cx="8444098" cy="600502"/>
          </a:xfrm>
          <a:prstGeom prst="rect">
            <a:avLst/>
          </a:prstGeom>
          <a:solidFill>
            <a:schemeClr val="bg1"/>
          </a:solidFill>
          <a:ln>
            <a:solidFill>
              <a:srgbClr val="173A8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5. Цветные молочные реки. </a:t>
            </a:r>
            <a:endParaRPr lang="ru-RU" sz="3800" b="1" i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3" y="898296"/>
            <a:ext cx="8444099" cy="707886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Цель: </a:t>
            </a:r>
            <a:r>
              <a:rPr lang="ru-RU" sz="2000" dirty="0" smtClean="0">
                <a:solidFill>
                  <a:schemeClr val="bg1"/>
                </a:solidFill>
              </a:rPr>
              <a:t>Определить, что в молоке содержится жир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Материал: </a:t>
            </a:r>
            <a:r>
              <a:rPr lang="ru-RU" sz="2000" dirty="0" smtClean="0">
                <a:solidFill>
                  <a:schemeClr val="bg1"/>
                </a:solidFill>
              </a:rPr>
              <a:t>молоко, тарелки, салфетки, ватные палочки, </a:t>
            </a:r>
            <a:r>
              <a:rPr lang="ru-RU" sz="2000" dirty="0" err="1" smtClean="0">
                <a:solidFill>
                  <a:schemeClr val="bg1"/>
                </a:solidFill>
              </a:rPr>
              <a:t>акв</a:t>
            </a:r>
            <a:r>
              <a:rPr lang="ru-RU" sz="2000" dirty="0" smtClean="0">
                <a:solidFill>
                  <a:schemeClr val="bg1"/>
                </a:solidFill>
              </a:rPr>
              <a:t>. красители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https://static6.depositphotos.com/1051629/666/v/950/depositphotos_6662652-stock-illustration-snooker-pool-ball.jpg"/>
          <p:cNvPicPr/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2906997" y="2160397"/>
            <a:ext cx="685800" cy="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29644" y="2223891"/>
            <a:ext cx="5464229" cy="1754326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Налейте на тарелочку немного молока. Капните </a:t>
            </a:r>
            <a:r>
              <a:rPr lang="ru-RU" dirty="0" smtClean="0"/>
              <a:t>красителем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- Краска окрашивает молоко? </a:t>
            </a:r>
            <a:endParaRPr lang="ru-RU" dirty="0"/>
          </a:p>
          <a:p>
            <a:r>
              <a:rPr lang="ru-RU" dirty="0" smtClean="0"/>
              <a:t>Теперь </a:t>
            </a:r>
            <a:r>
              <a:rPr lang="ru-RU" dirty="0"/>
              <a:t>капните разных красителей, в разные стороны тарелочки. Ватной палочкой соедините краски. </a:t>
            </a:r>
            <a:endParaRPr lang="ru-RU" dirty="0" smtClean="0"/>
          </a:p>
          <a:p>
            <a:r>
              <a:rPr lang="ru-RU" dirty="0" smtClean="0"/>
              <a:t>- Что </a:t>
            </a:r>
            <a:r>
              <a:rPr lang="ru-RU" dirty="0"/>
              <a:t>мы видим?</a:t>
            </a:r>
            <a:endParaRPr lang="ru-RU" dirty="0"/>
          </a:p>
        </p:txBody>
      </p:sp>
      <p:pic>
        <p:nvPicPr>
          <p:cNvPr id="24" name="Рисунок 23" descr="https://static6.depositphotos.com/1051629/666/v/950/depositphotos_6662652-stock-illustration-snooker-pool-ball.jpg"/>
          <p:cNvPicPr/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2862895" y="4119895"/>
            <a:ext cx="666750" cy="693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3540892" y="4100995"/>
            <a:ext cx="5452981" cy="923330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Чистой </a:t>
            </a:r>
            <a:r>
              <a:rPr lang="ru-RU" dirty="0"/>
              <a:t>ватной палочкой капнем </a:t>
            </a:r>
            <a:r>
              <a:rPr lang="ru-RU" dirty="0" smtClean="0"/>
              <a:t>в тарелку растворителя (у </a:t>
            </a:r>
            <a:r>
              <a:rPr lang="ru-RU" dirty="0"/>
              <a:t>нас </a:t>
            </a:r>
            <a:r>
              <a:rPr lang="ru-RU" dirty="0" err="1" smtClean="0"/>
              <a:t>Ferri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- Что </a:t>
            </a:r>
            <a:r>
              <a:rPr lang="ru-RU" dirty="0"/>
              <a:t>мы видим? 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055001" y="5311511"/>
            <a:ext cx="7334250" cy="1492885"/>
            <a:chOff x="0" y="0"/>
            <a:chExt cx="7334250" cy="1492885"/>
          </a:xfrm>
        </p:grpSpPr>
        <p:pic>
          <p:nvPicPr>
            <p:cNvPr id="36" name="Рисунок 35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Рисунок 36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3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Рисунок 37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4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33309">
            <a:off x="678467" y="5118870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/>
          <p:nvPr/>
        </p:nvSpPr>
        <p:spPr>
          <a:xfrm>
            <a:off x="1509216" y="5759174"/>
            <a:ext cx="6806110" cy="3941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173A8D"/>
                </a:solidFill>
              </a:rPr>
              <a:t>Фиксирование результатов эксперимента и вывод: </a:t>
            </a:r>
            <a:r>
              <a:rPr lang="ru-RU" sz="2000" dirty="0"/>
              <a:t>Растворитель, соединяясь с </a:t>
            </a:r>
            <a:r>
              <a:rPr lang="ru-RU" sz="2000" dirty="0" smtClean="0"/>
              <a:t>молоком, </a:t>
            </a:r>
            <a:r>
              <a:rPr lang="ru-RU" sz="2000" dirty="0"/>
              <a:t>отталкивает жир и заставляет краски двигаться.  </a:t>
            </a:r>
            <a:r>
              <a:rPr lang="ru-RU" sz="2000" dirty="0" smtClean="0"/>
              <a:t>Потому, </a:t>
            </a:r>
            <a:r>
              <a:rPr lang="ru-RU" sz="2000" dirty="0"/>
              <a:t>что молоко состоит из разных веществ: жиры, белки, углеводы и минералы.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9644" y="1763328"/>
            <a:ext cx="5353360" cy="369332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Постановка исследовательской задачи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302" y="1791193"/>
            <a:ext cx="2340477" cy="3388301"/>
            <a:chOff x="225302" y="1791193"/>
            <a:chExt cx="2340477" cy="338830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25302" y="1791193"/>
              <a:ext cx="2340477" cy="741554"/>
              <a:chOff x="1106322" y="2262585"/>
              <a:chExt cx="3522828" cy="1386677"/>
            </a:xfrm>
          </p:grpSpPr>
          <p:pic>
            <p:nvPicPr>
              <p:cNvPr id="27" name="Picture 2" descr="https://sun3-11.userapi.com/c858224/v858224366/12b500/WKlzQ1IqhqI.jpg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/>
              <a:stretch>
                <a:fillRect/>
              </a:stretch>
            </p:blipFill>
            <p:spPr bwMode="auto">
              <a:xfrm>
                <a:off x="1106322" y="2262585"/>
                <a:ext cx="1377571" cy="138667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https://avatars.mds.yandex.net/get-pdb/1767376/f0c10161-3794-4e9e-9609-445b38b11315/s1200?webp=fals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95633" y="2293584"/>
                <a:ext cx="2033517" cy="13556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8" descr="https://www.for-art.ru/img/catalog/thumbs/2836.jpg"/>
            <p:cNvPicPr>
              <a:picLocks noChangeAspect="1" noChangeArrowheads="1"/>
            </p:cNvPicPr>
            <p:nvPr/>
          </p:nvPicPr>
          <p:blipFill rotWithShape="1">
            <a:blip r:embed="rId8"/>
            <a:srcRect/>
            <a:stretch>
              <a:fillRect/>
            </a:stretch>
          </p:blipFill>
          <p:spPr bwMode="auto">
            <a:xfrm>
              <a:off x="249432" y="4023367"/>
              <a:ext cx="2316347" cy="1156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4" descr="https://i.ytimg.com/vi/ZXLvvIpbkjU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49432" y="2621139"/>
            <a:ext cx="2316347" cy="130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22830" y="180819"/>
            <a:ext cx="8760176" cy="600502"/>
          </a:xfrm>
          <a:prstGeom prst="rect">
            <a:avLst/>
          </a:prstGeom>
          <a:solidFill>
            <a:schemeClr val="bg1"/>
          </a:solidFill>
          <a:ln>
            <a:solidFill>
              <a:srgbClr val="173A8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6. Рисуем молоком</a:t>
            </a:r>
            <a:endParaRPr lang="ru-RU" sz="3800" b="1" i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4" y="898296"/>
            <a:ext cx="8596402" cy="1015663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Цель: </a:t>
            </a:r>
            <a:r>
              <a:rPr lang="ru-RU" sz="2000" dirty="0">
                <a:solidFill>
                  <a:schemeClr val="bg1"/>
                </a:solidFill>
              </a:rPr>
              <a:t>Определить, что в молоке содержится не только жир, но и другие вещества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Материал: молоко, салфетки, </a:t>
            </a:r>
            <a:r>
              <a:rPr lang="ru-RU" sz="2000" dirty="0" smtClean="0">
                <a:solidFill>
                  <a:schemeClr val="bg1"/>
                </a:solidFill>
              </a:rPr>
              <a:t>бумага А4 в рамке, ватные </a:t>
            </a:r>
            <a:r>
              <a:rPr lang="ru-RU" sz="2000" dirty="0">
                <a:solidFill>
                  <a:schemeClr val="bg1"/>
                </a:solidFill>
              </a:rPr>
              <a:t>палочки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9612" y="2821867"/>
            <a:ext cx="4968636" cy="2308324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Если </a:t>
            </a:r>
            <a:r>
              <a:rPr lang="ru-RU" dirty="0"/>
              <a:t>нарисовать картину молоком на белом листе бумаги, </a:t>
            </a:r>
            <a:r>
              <a:rPr lang="ru-RU" dirty="0" smtClean="0"/>
              <a:t>будет </a:t>
            </a:r>
            <a:r>
              <a:rPr lang="ru-RU" dirty="0"/>
              <a:t>виден рисунок?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Почему</a:t>
            </a:r>
            <a:r>
              <a:rPr lang="ru-RU" dirty="0"/>
              <a:t>?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Возьмите </a:t>
            </a:r>
            <a:r>
              <a:rPr lang="ru-RU" dirty="0"/>
              <a:t>картины с белым фоном. Окунув ватную палочку в молоко, нарисуйте рисунок, любой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Прогладим утюгом картину</a:t>
            </a:r>
            <a:endParaRPr lang="ru-RU" dirty="0" smtClean="0"/>
          </a:p>
          <a:p>
            <a:r>
              <a:rPr lang="ru-RU" dirty="0" smtClean="0"/>
              <a:t>- Что мы видим?  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055001" y="5311511"/>
            <a:ext cx="7334250" cy="1492885"/>
            <a:chOff x="0" y="0"/>
            <a:chExt cx="7334250" cy="1492885"/>
          </a:xfrm>
        </p:grpSpPr>
        <p:pic>
          <p:nvPicPr>
            <p:cNvPr id="36" name="Рисунок 35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1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Рисунок 36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1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Рисунок 37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4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3309">
            <a:off x="678467" y="5118870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/>
          <p:nvPr/>
        </p:nvSpPr>
        <p:spPr>
          <a:xfrm>
            <a:off x="1453424" y="5446599"/>
            <a:ext cx="7151690" cy="3941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b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173A8D"/>
                </a:solidFill>
              </a:rPr>
              <a:t>Фиксирование результатов эксперимента и вывод: </a:t>
            </a:r>
            <a:endParaRPr lang="ru-RU" sz="2400" b="1" dirty="0" smtClean="0">
              <a:solidFill>
                <a:srgbClr val="173A8D"/>
              </a:solidFill>
            </a:endParaRPr>
          </a:p>
          <a:p>
            <a:r>
              <a:rPr lang="ru-RU" sz="2000" dirty="0" smtClean="0"/>
              <a:t>В </a:t>
            </a:r>
            <a:r>
              <a:rPr lang="ru-RU" sz="2000" dirty="0"/>
              <a:t>молоке содержатся, кроме жира, другие вещества, которые при нагревании распадаются, поэтому рисунок проявляется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9612" y="2290951"/>
            <a:ext cx="4996028" cy="369332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Постановка исследовательской задачи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0741" y="2021369"/>
            <a:ext cx="3337288" cy="3193752"/>
            <a:chOff x="140741" y="2021369"/>
            <a:chExt cx="3337288" cy="3193752"/>
          </a:xfrm>
        </p:grpSpPr>
        <p:pic>
          <p:nvPicPr>
            <p:cNvPr id="30" name="Рисунок 29" descr="https://avatanplus.com/files/resources/mid/5742f28d8b35e154dd83790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6035" y="2021369"/>
              <a:ext cx="2063893" cy="27833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" descr="https://images.spasibovsem.ru/catalog/original/moloko-prostokvashino-otbornoe-pasterizovannoe-34-6-otzyvy-136387173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2385" y="2758622"/>
              <a:ext cx="930655" cy="2434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www.ikea.com/PIAimages/60976_PE167037_S5.jpg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 bwMode="auto">
            <a:xfrm>
              <a:off x="140741" y="4394411"/>
              <a:ext cx="1267389" cy="820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Группа 30"/>
            <p:cNvGrpSpPr/>
            <p:nvPr/>
          </p:nvGrpSpPr>
          <p:grpSpPr>
            <a:xfrm>
              <a:off x="1986086" y="2759031"/>
              <a:ext cx="1491943" cy="1262104"/>
              <a:chOff x="0" y="0"/>
              <a:chExt cx="3347720" cy="2595880"/>
            </a:xfrm>
          </p:grpSpPr>
          <p:pic>
            <p:nvPicPr>
              <p:cNvPr id="32" name="Рисунок 31" descr="https://thumbs.dreamstime.com/z/%D0%B8%D0%B7%D0%BE%D0%B1%D1%80%D0%B0%D0%B6%D0%B5%D0%BD%D0%B8%D0%B5-%D1%80%D0%B0%D0%BC%D0%BA%D0%B8-21570953.jpg"/>
              <p:cNvPicPr>
                <a:picLocks noChangeAspect="1"/>
              </p:cNvPicPr>
              <p:nvPr/>
            </p:nvPicPr>
            <p:blipFill rotWithShape="1">
              <a:blip r:embed="rId7"/>
              <a:srcRect/>
              <a:stretch>
                <a:fillRect/>
              </a:stretch>
            </p:blipFill>
            <p:spPr bwMode="auto">
              <a:xfrm>
                <a:off x="0" y="0"/>
                <a:ext cx="3347720" cy="25958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3" name="Рисунок 32" descr="https://pptcloud3.ams3.digitaloceanspaces.com/slides/pics/002/208/317/original/Slide11.jpg?1485632191"/>
              <p:cNvPicPr>
                <a:picLocks noChangeAspect="1"/>
              </p:cNvPicPr>
              <p:nvPr/>
            </p:nvPicPr>
            <p:blipFill rotWithShape="1">
              <a:blip r:embed="rId8"/>
              <a:srcRect/>
              <a:stretch>
                <a:fillRect/>
              </a:stretch>
            </p:blipFill>
            <p:spPr bwMode="auto">
              <a:xfrm>
                <a:off x="505609" y="473336"/>
                <a:ext cx="2348865" cy="17100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9" name="Picture 12" descr="https://pbs.twimg.com/media/EBUozR_W4AAvd4N.jpg:large"/>
            <p:cNvPicPr>
              <a:picLocks noChangeAspect="1" noChangeArrowheads="1"/>
            </p:cNvPicPr>
            <p:nvPr/>
          </p:nvPicPr>
          <p:blipFill rotWithShape="1">
            <a:blip r:embed="rId9"/>
            <a:srcRect/>
            <a:stretch>
              <a:fillRect/>
            </a:stretch>
          </p:blipFill>
          <p:spPr bwMode="auto">
            <a:xfrm>
              <a:off x="2295222" y="4144704"/>
              <a:ext cx="719206" cy="82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306" y="270424"/>
            <a:ext cx="5841243" cy="600502"/>
          </a:xfrm>
          <a:solidFill>
            <a:schemeClr val="bg1"/>
          </a:solidFill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algn="ctr"/>
            <a:b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РЕФЛЕКСИЯ</a:t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2227" y="3068282"/>
            <a:ext cx="4067124" cy="1872812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Если понравилось занятие, прикрепите на </a:t>
            </a:r>
            <a:r>
              <a:rPr lang="ru-RU" sz="2400" dirty="0" smtClean="0">
                <a:solidFill>
                  <a:schemeClr val="bg1"/>
                </a:solidFill>
              </a:rPr>
              <a:t>стожок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улыбающийся </a:t>
            </a:r>
            <a:r>
              <a:rPr lang="ru-RU" sz="2400" dirty="0">
                <a:solidFill>
                  <a:schemeClr val="bg1"/>
                </a:solidFill>
              </a:rPr>
              <a:t>смайлик, если не понравилось, грустный 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s://i.pinimg.com/736x/d3/34/e5/d334e56e7cf62354893ba2a5d3a80d33--fairy-tales-visual-aids.jpg"/>
          <p:cNvPicPr/>
          <p:nvPr/>
        </p:nvPicPr>
        <p:blipFill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8867" y="696036"/>
            <a:ext cx="4051398" cy="435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5714665" y="1627489"/>
            <a:ext cx="2046651" cy="1332216"/>
            <a:chOff x="1529852" y="545344"/>
            <a:chExt cx="3552361" cy="2072670"/>
          </a:xfrm>
        </p:grpSpPr>
        <p:pic>
          <p:nvPicPr>
            <p:cNvPr id="11" name="Picture 4" descr="https://knowledge.wharton.upenn.edu/wp-content/uploads/2014/10/emoticons.jpg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1529852" y="545344"/>
              <a:ext cx="1745611" cy="207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knowledge.wharton.upenn.edu/wp-content/uploads/2014/10/emoticons.jpg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 bwMode="auto">
            <a:xfrm>
              <a:off x="3417019" y="914760"/>
              <a:ext cx="1665194" cy="1703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img2.freepng.ru/20180712/tyf/kisspng-taurine-cattle-milk-lossless-compression-clip-art-farm-animal-5b47b3046e3d99.3917689115314255404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979" y="3203503"/>
            <a:ext cx="2851921" cy="19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t2.depositphotos.com/1177973/11259/i/950/depositphotos_112597246-stock-photo-fresh-dairy-produc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0306" y="4230807"/>
            <a:ext cx="2899959" cy="22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одзаголовок 2"/>
          <p:cNvSpPr txBox="1"/>
          <p:nvPr/>
        </p:nvSpPr>
        <p:spPr>
          <a:xfrm>
            <a:off x="116976" y="5709579"/>
            <a:ext cx="5700479" cy="820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у вас возникли вопросы, я постараюсь на них ответить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976" y="5001693"/>
            <a:ext cx="5929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ED7D31"/>
                </a:solidFill>
              </a:rPr>
              <a:t>СПАСИБО ЗА ВНИМАНИЕ!</a:t>
            </a:r>
            <a:endParaRPr lang="ru-RU" sz="4000" b="1" dirty="0">
              <a:solidFill>
                <a:srgbClr val="ED7D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753488" y="4991449"/>
            <a:ext cx="8074250" cy="1866551"/>
            <a:chOff x="0" y="0"/>
            <a:chExt cx="7334250" cy="1492885"/>
          </a:xfrm>
        </p:grpSpPr>
        <p:pic>
          <p:nvPicPr>
            <p:cNvPr id="18" name="Рисунок 17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1"/>
            <a:srcRect b="-2"/>
            <a:stretch>
              <a:fillRect/>
            </a:stretch>
          </p:blipFill>
          <p:spPr bwMode="auto">
            <a:xfrm>
              <a:off x="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1"/>
            <a:srcRect b="-2"/>
            <a:stretch>
              <a:fillRect/>
            </a:stretch>
          </p:blipFill>
          <p:spPr bwMode="auto">
            <a:xfrm>
              <a:off x="2076450" y="19050"/>
              <a:ext cx="3590925" cy="147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http://www.playcast.ru/uploads/2018/02/05/24551017.png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3743325" y="0"/>
              <a:ext cx="3590925" cy="14643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191992" y="97933"/>
            <a:ext cx="8682946" cy="5095720"/>
            <a:chOff x="191992" y="97933"/>
            <a:chExt cx="8682946" cy="50957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1992" y="484672"/>
              <a:ext cx="8682946" cy="4708981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Создание </a:t>
              </a:r>
              <a:r>
                <a:rPr lang="ru-RU" sz="2000" dirty="0"/>
                <a:t>условий для формирования основного целостного мировидения ребенка, подготовительного дошкольного возраста, средствами физического эксперимента.</a:t>
              </a:r>
              <a:endParaRPr lang="ru-RU" sz="2000" dirty="0"/>
            </a:p>
            <a:p>
              <a:r>
                <a:rPr lang="ru-RU" sz="2000" b="1" dirty="0"/>
                <a:t>Тип НОД: </a:t>
              </a:r>
              <a:r>
                <a:rPr lang="ru-RU" sz="2000" dirty="0"/>
                <a:t>познавательно - исследовательское, краткосрочное.</a:t>
              </a:r>
              <a:endParaRPr lang="ru-RU" sz="2000" dirty="0"/>
            </a:p>
            <a:p>
              <a:r>
                <a:rPr lang="ru-RU" sz="2000" b="1" dirty="0"/>
                <a:t>Форма: </a:t>
              </a:r>
              <a:r>
                <a:rPr lang="ru-RU" sz="2000" dirty="0"/>
                <a:t>открытое </a:t>
              </a:r>
              <a:r>
                <a:rPr lang="ru-RU" sz="2000" dirty="0" smtClean="0"/>
                <a:t>занятие</a:t>
              </a:r>
              <a:endParaRPr lang="ru-RU" sz="2000" dirty="0" smtClean="0"/>
            </a:p>
            <a:p>
              <a:r>
                <a:rPr lang="ru-RU" sz="2000" b="1" dirty="0"/>
                <a:t>Форма проведения</a:t>
              </a:r>
              <a:r>
                <a:rPr lang="ru-RU" sz="2000" dirty="0"/>
                <a:t>: совместная деятельность воспитателя с </a:t>
              </a:r>
              <a:r>
                <a:rPr lang="ru-RU" sz="2000" dirty="0" smtClean="0"/>
                <a:t>детьми</a:t>
              </a:r>
              <a:endParaRPr lang="ru-RU" sz="2000" dirty="0"/>
            </a:p>
            <a:p>
              <a:r>
                <a:rPr lang="ru-RU" sz="2000" b="1" dirty="0"/>
                <a:t>Тип занятия: </a:t>
              </a:r>
              <a:r>
                <a:rPr lang="ru-RU" sz="2000" dirty="0"/>
                <a:t>интегрированное</a:t>
              </a:r>
              <a:endParaRPr lang="ru-RU" sz="2000" dirty="0"/>
            </a:p>
            <a:p>
              <a:r>
                <a:rPr lang="ru-RU" sz="2000" b="1" dirty="0"/>
                <a:t>Участники: </a:t>
              </a:r>
              <a:r>
                <a:rPr lang="ru-RU" sz="2000" dirty="0"/>
                <a:t>дети подготовительной к школе группы, №8 «Веснушки», воспитатели</a:t>
              </a:r>
              <a:endParaRPr lang="ru-RU" sz="2000" dirty="0"/>
            </a:p>
            <a:p>
              <a:r>
                <a:rPr lang="ru-RU" sz="2000" b="1" dirty="0"/>
                <a:t>Возраст детей: </a:t>
              </a:r>
              <a:r>
                <a:rPr lang="ru-RU" sz="2000" dirty="0"/>
                <a:t>6-7 лет</a:t>
              </a:r>
              <a:endParaRPr lang="ru-RU" sz="2000" dirty="0"/>
            </a:p>
            <a:p>
              <a:r>
                <a:rPr lang="ru-RU" sz="2000" b="1" dirty="0" smtClean="0"/>
                <a:t>Цель </a:t>
              </a:r>
              <a:r>
                <a:rPr lang="ru-RU" sz="2000" b="1" dirty="0"/>
                <a:t>эксперимента:</a:t>
              </a:r>
              <a:endParaRPr lang="ru-RU" sz="2000" dirty="0"/>
            </a:p>
            <a:p>
              <a:r>
                <a:rPr lang="ru-RU" sz="2000" dirty="0"/>
                <a:t>Обогащение знаний детей о веществе «молоко», его полезных свойствах, для организма человека. </a:t>
              </a:r>
              <a:endParaRPr lang="ru-RU" sz="2000" dirty="0"/>
            </a:p>
            <a:p>
              <a:r>
                <a:rPr lang="ru-RU" sz="2000" b="1" dirty="0"/>
                <a:t>Интеграция образовательных областей: </a:t>
              </a:r>
              <a:r>
                <a:rPr lang="ru-RU" sz="2000" dirty="0"/>
                <a:t>познавательное развитие, речевое развитие, социально-коммуникативное развитие, </a:t>
              </a:r>
              <a:r>
                <a:rPr lang="ru-RU" sz="2000" dirty="0" smtClean="0"/>
                <a:t>физическое </a:t>
              </a:r>
              <a:r>
                <a:rPr lang="ru-RU" sz="2000" dirty="0"/>
                <a:t>развитие</a:t>
              </a:r>
              <a:endParaRPr lang="ru-RU" sz="20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91992" y="97933"/>
              <a:ext cx="8682946" cy="421654"/>
            </a:xfrm>
            <a:prstGeom prst="rect">
              <a:avLst/>
            </a:prstGeom>
            <a:gradFill flip="none" rotWithShape="1">
              <a:gsLst>
                <a:gs pos="0">
                  <a:srgbClr val="173A8D">
                    <a:shade val="30000"/>
                    <a:satMod val="115000"/>
                  </a:srgbClr>
                </a:gs>
                <a:gs pos="50000">
                  <a:srgbClr val="173A8D">
                    <a:shade val="67500"/>
                    <a:satMod val="115000"/>
                  </a:srgbClr>
                </a:gs>
                <a:gs pos="100000">
                  <a:srgbClr val="173A8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indent="111125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ЦЕЛЬ ОБРАЗОВАТЕЛЬНОЙ ДЕЯТЕЛЬНОСТИ:</a:t>
              </a:r>
              <a:endPara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6" descr="https://static6.depositphotos.com/1005574/595/v/950/depositphotos_5955511-stock-illustration-push-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3309">
            <a:off x="865100" y="5018005"/>
            <a:ext cx="997216" cy="11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60367" y="5084578"/>
            <a:ext cx="6931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Гипотеза: </a:t>
            </a:r>
            <a:r>
              <a:rPr lang="ru-RU" dirty="0"/>
              <a:t>овладев дополнительными знаниями о полезных свойствах молока, через собственную исследовательскую деятельность, дошкольники поймут ценность молока и молочных продуктов для организма человека, что явится мотивацией для ежедневного употребления этого пищевого продукта.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0527" y="851302"/>
            <a:ext cx="8682946" cy="59400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900" b="1" dirty="0" smtClean="0"/>
              <a:t>В области: </a:t>
            </a:r>
            <a:endParaRPr lang="ru-RU" sz="1900" b="1" dirty="0" smtClean="0"/>
          </a:p>
          <a:p>
            <a:pPr lvl="0"/>
            <a:r>
              <a:rPr lang="ru-RU" sz="1900" b="1" dirty="0" smtClean="0"/>
              <a:t>«Познавательное развитие»: </a:t>
            </a:r>
            <a:r>
              <a:rPr lang="ru-RU" sz="1900" dirty="0" smtClean="0"/>
              <a:t>- расширять и углублять представления детей об окружающем мире, посредством ознакомления с веществом «молоко», его значении в жизни человека;</a:t>
            </a:r>
            <a:endParaRPr lang="ru-RU" sz="1900" dirty="0" smtClean="0"/>
          </a:p>
          <a:p>
            <a:r>
              <a:rPr lang="ru-RU" sz="1900" dirty="0" smtClean="0"/>
              <a:t>- развивать наблюдательность детей, их умение анализировать, сравнивать, устанавливать причинно-следственные зависимости и делать простейшие обобщения;</a:t>
            </a:r>
            <a:endParaRPr lang="ru-RU" sz="1900" dirty="0" smtClean="0"/>
          </a:p>
          <a:p>
            <a:r>
              <a:rPr lang="ru-RU" sz="1900" dirty="0" smtClean="0"/>
              <a:t>- формировать у детей понимание того, что человек - часть природы; что в природе все взаимосвязано, и жизнь человека на Земле во многом зависит от окружающей среды.</a:t>
            </a:r>
            <a:endParaRPr lang="ru-RU" sz="1900" dirty="0" smtClean="0"/>
          </a:p>
          <a:p>
            <a:pPr lvl="0"/>
            <a:r>
              <a:rPr lang="ru-RU" sz="1900" b="1" dirty="0" smtClean="0"/>
              <a:t>«Речевое развитие»: - </a:t>
            </a:r>
            <a:r>
              <a:rPr lang="ru-RU" sz="1900" dirty="0" smtClean="0"/>
              <a:t>способствовать обогащению активного словаря;</a:t>
            </a:r>
            <a:endParaRPr lang="ru-RU" sz="1900" dirty="0" smtClean="0"/>
          </a:p>
          <a:p>
            <a:r>
              <a:rPr lang="ru-RU" sz="1900" dirty="0" smtClean="0"/>
              <a:t>- развивать диалогическую речь; </a:t>
            </a:r>
            <a:endParaRPr lang="ru-RU" sz="1900" dirty="0" smtClean="0"/>
          </a:p>
          <a:p>
            <a:r>
              <a:rPr lang="ru-RU" sz="1900" dirty="0" smtClean="0"/>
              <a:t>- развивать умение отвечать полными предложениями, вести беседу в процессе совместной исследовательской деятельности.</a:t>
            </a:r>
            <a:endParaRPr lang="ru-RU" sz="1900" dirty="0" smtClean="0"/>
          </a:p>
          <a:p>
            <a:pPr lvl="0"/>
            <a:r>
              <a:rPr lang="ru-RU" sz="1900" b="1" dirty="0" smtClean="0"/>
              <a:t>«Социально-коммуникативное развитие»: </a:t>
            </a:r>
            <a:r>
              <a:rPr lang="ru-RU" sz="1900" dirty="0" smtClean="0"/>
              <a:t>- закреплять умение работать в коллективе; </a:t>
            </a:r>
            <a:endParaRPr lang="ru-RU" sz="1900" dirty="0" smtClean="0"/>
          </a:p>
          <a:p>
            <a:r>
              <a:rPr lang="ru-RU" sz="1900" dirty="0" smtClean="0"/>
              <a:t>- соблюдать правила техники безопасности во время опытов; </a:t>
            </a:r>
            <a:endParaRPr lang="ru-RU" sz="1900" dirty="0" smtClean="0"/>
          </a:p>
          <a:p>
            <a:r>
              <a:rPr lang="ru-RU" sz="1900" dirty="0" smtClean="0"/>
              <a:t>- воспитывать бережное отношение к окружающей среде.</a:t>
            </a:r>
            <a:endParaRPr lang="ru-RU" sz="1900" dirty="0" smtClean="0"/>
          </a:p>
          <a:p>
            <a:pPr lvl="0"/>
            <a:r>
              <a:rPr lang="ru-RU" sz="1900" b="1" dirty="0" smtClean="0"/>
              <a:t>«Физическое развитие»: </a:t>
            </a:r>
            <a:r>
              <a:rPr lang="ru-RU" sz="1900" dirty="0" smtClean="0"/>
              <a:t>- способствовать воспитанию у детей здорового образа жизни;</a:t>
            </a:r>
            <a:endParaRPr lang="ru-RU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0527" y="303212"/>
            <a:ext cx="8682946" cy="421654"/>
          </a:xfrm>
          <a:prstGeom prst="rect">
            <a:avLst/>
          </a:prstGeom>
          <a:gradFill flip="none" rotWithShape="1">
            <a:gsLst>
              <a:gs pos="0">
                <a:srgbClr val="173A8D">
                  <a:shade val="30000"/>
                  <a:satMod val="115000"/>
                </a:srgbClr>
              </a:gs>
              <a:gs pos="50000">
                <a:srgbClr val="173A8D">
                  <a:shade val="67500"/>
                  <a:satMod val="115000"/>
                </a:srgbClr>
              </a:gs>
              <a:gs pos="100000">
                <a:srgbClr val="173A8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indent="11112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89837" y="264116"/>
            <a:ext cx="8518190" cy="6460616"/>
            <a:chOff x="389837" y="264116"/>
            <a:chExt cx="8518190" cy="646061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9839" y="685770"/>
              <a:ext cx="8518188" cy="317009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b="1" dirty="0"/>
                <a:t>Дошкольник</a:t>
              </a:r>
              <a:r>
                <a:rPr lang="ru-RU" sz="2000" b="1" dirty="0" smtClean="0"/>
                <a:t>: </a:t>
              </a:r>
              <a:r>
                <a:rPr lang="ru-RU" sz="2000" dirty="0" smtClean="0"/>
                <a:t>- Ориентируется </a:t>
              </a:r>
              <a:r>
                <a:rPr lang="ru-RU" sz="2000" dirty="0"/>
                <a:t>в окружающем пространстве и на плоскости, обозначает взаимное расположение и направление движения объектов, пользуется знаковыми обозначениями</a:t>
              </a:r>
              <a:endParaRPr lang="ru-RU" sz="2000" dirty="0"/>
            </a:p>
            <a:p>
              <a:pPr lvl="0"/>
              <a:r>
                <a:rPr lang="ru-RU" sz="2000" dirty="0" smtClean="0"/>
                <a:t>- Выбирает </a:t>
              </a:r>
              <a:r>
                <a:rPr lang="ru-RU" sz="2000" dirty="0"/>
                <a:t>и группирует предметы в соответствии с познавательной задачей</a:t>
              </a:r>
              <a:endParaRPr lang="ru-RU" sz="2000" dirty="0"/>
            </a:p>
            <a:p>
              <a:pPr lvl="0"/>
              <a:r>
                <a:rPr lang="ru-RU" sz="2000" dirty="0" smtClean="0"/>
                <a:t>- Знает </a:t>
              </a:r>
              <a:r>
                <a:rPr lang="ru-RU" sz="2000" dirty="0"/>
                <a:t>некоторых представителей животного мира и имеет представления об их взаимодействии с человеком</a:t>
              </a:r>
              <a:endParaRPr lang="ru-RU" sz="2000" dirty="0"/>
            </a:p>
            <a:p>
              <a:pPr lvl="0"/>
              <a:r>
                <a:rPr lang="ru-RU" sz="2000" dirty="0" smtClean="0"/>
                <a:t>- Владеет </a:t>
              </a:r>
              <a:r>
                <a:rPr lang="ru-RU" sz="2000" dirty="0"/>
                <a:t>диалогической речью</a:t>
              </a:r>
              <a:endParaRPr lang="ru-RU" sz="2000" dirty="0"/>
            </a:p>
            <a:p>
              <a:pPr lvl="0"/>
              <a:r>
                <a:rPr lang="ru-RU" sz="2000" dirty="0" smtClean="0"/>
                <a:t>- Способен </a:t>
              </a:r>
              <a:r>
                <a:rPr lang="ru-RU" sz="2000" dirty="0"/>
                <a:t>на действия по устному заданию педагога</a:t>
              </a:r>
              <a:endParaRPr lang="ru-RU" sz="2000" dirty="0"/>
            </a:p>
            <a:p>
              <a:pPr lvl="0"/>
              <a:r>
                <a:rPr lang="ru-RU" sz="2000" dirty="0" smtClean="0"/>
                <a:t>- Владеет </a:t>
              </a:r>
              <a:r>
                <a:rPr lang="ru-RU" sz="2000" dirty="0"/>
                <a:t>навыками исследовательской деятельности</a:t>
              </a:r>
              <a:endParaRPr lang="ru-RU" sz="2000" dirty="0"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9841" y="264116"/>
              <a:ext cx="8518185" cy="421654"/>
            </a:xfrm>
            <a:prstGeom prst="rect">
              <a:avLst/>
            </a:prstGeom>
            <a:gradFill flip="none" rotWithShape="1">
              <a:gsLst>
                <a:gs pos="0">
                  <a:srgbClr val="173A8D">
                    <a:shade val="30000"/>
                    <a:satMod val="115000"/>
                  </a:srgbClr>
                </a:gs>
                <a:gs pos="50000">
                  <a:srgbClr val="173A8D">
                    <a:shade val="67500"/>
                    <a:satMod val="115000"/>
                  </a:srgbClr>
                </a:gs>
                <a:gs pos="100000">
                  <a:srgbClr val="173A8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indent="111125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ПЛАНИРУЕМЫЙ РЕЗУЛЬТАТ</a:t>
              </a:r>
              <a:endPara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9838" y="3841250"/>
              <a:ext cx="8518188" cy="421654"/>
            </a:xfrm>
            <a:prstGeom prst="rect">
              <a:avLst/>
            </a:prstGeom>
            <a:gradFill flip="none" rotWithShape="1">
              <a:gsLst>
                <a:gs pos="0">
                  <a:srgbClr val="173A8D">
                    <a:shade val="30000"/>
                    <a:satMod val="115000"/>
                  </a:srgbClr>
                </a:gs>
                <a:gs pos="50000">
                  <a:srgbClr val="173A8D">
                    <a:shade val="67500"/>
                    <a:satMod val="115000"/>
                  </a:srgbClr>
                </a:gs>
                <a:gs pos="100000">
                  <a:srgbClr val="173A8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indent="111125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СЛОВАРНАЯ РАБОТА: </a:t>
              </a:r>
              <a:endPara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9837" y="4262904"/>
              <a:ext cx="8518189" cy="40011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/>
                <a:t>лаборатория</a:t>
              </a:r>
              <a:r>
                <a:rPr lang="ru-RU" sz="2000" dirty="0"/>
                <a:t>, вещество, растворить, пипетка, спецодежда, крахмал</a:t>
              </a:r>
              <a:endParaRPr lang="ru-RU" sz="2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9838" y="4663014"/>
              <a:ext cx="8518188" cy="421654"/>
            </a:xfrm>
            <a:prstGeom prst="rect">
              <a:avLst/>
            </a:prstGeom>
            <a:gradFill flip="none" rotWithShape="1">
              <a:gsLst>
                <a:gs pos="0">
                  <a:srgbClr val="173A8D">
                    <a:shade val="30000"/>
                    <a:satMod val="115000"/>
                  </a:srgbClr>
                </a:gs>
                <a:gs pos="50000">
                  <a:srgbClr val="173A8D">
                    <a:shade val="67500"/>
                    <a:satMod val="115000"/>
                  </a:srgbClr>
                </a:gs>
                <a:gs pos="100000">
                  <a:srgbClr val="173A8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indent="111125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ПРЕДВАРИТЕЛЬНАЯ РАБОТА: </a:t>
              </a:r>
              <a:endPara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9837" y="5093516"/>
              <a:ext cx="8518189" cy="163121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/>
                <a:t>-Беседа </a:t>
              </a:r>
              <a:r>
                <a:rPr lang="ru-RU" sz="2000" dirty="0"/>
                <a:t>«Пейте дети молоко, будете здоровы!», о домашних животных, дающих молоко.</a:t>
              </a:r>
              <a:endParaRPr lang="ru-RU" sz="2000" dirty="0"/>
            </a:p>
            <a:p>
              <a:pPr lvl="0"/>
              <a:r>
                <a:rPr lang="ru-RU" sz="2000" dirty="0" smtClean="0"/>
                <a:t>-Просмотр </a:t>
              </a:r>
              <a:r>
                <a:rPr lang="ru-RU" sz="2000" dirty="0"/>
                <a:t>видеофильма о </a:t>
              </a:r>
              <a:r>
                <a:rPr lang="ru-RU" sz="2000" dirty="0" smtClean="0"/>
                <a:t>молочном заводе</a:t>
              </a:r>
              <a:endParaRPr lang="ru-RU" sz="2000" dirty="0"/>
            </a:p>
            <a:p>
              <a:pPr lvl="0"/>
              <a:r>
                <a:rPr lang="ru-RU" sz="2000" dirty="0" smtClean="0"/>
                <a:t>-Чтение </a:t>
              </a:r>
              <a:r>
                <a:rPr lang="ru-RU" sz="2000" dirty="0"/>
                <a:t>стихов, </a:t>
              </a:r>
              <a:r>
                <a:rPr lang="ru-RU" sz="2000" dirty="0" smtClean="0"/>
                <a:t>загадок о </a:t>
              </a:r>
              <a:r>
                <a:rPr lang="ru-RU" sz="2000" dirty="0"/>
                <a:t>молоке.</a:t>
              </a:r>
              <a:endParaRPr lang="ru-RU" sz="2000" dirty="0"/>
            </a:p>
            <a:p>
              <a:pPr lvl="0"/>
              <a:r>
                <a:rPr lang="ru-RU" sz="2000" dirty="0" smtClean="0"/>
                <a:t>-Наблюдение </a:t>
              </a:r>
              <a:r>
                <a:rPr lang="ru-RU" sz="2000" dirty="0"/>
                <a:t>«Где дома применяют молоко» 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73083" y="105805"/>
            <a:ext cx="8534938" cy="6567952"/>
            <a:chOff x="373083" y="105805"/>
            <a:chExt cx="8534938" cy="65679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1458" y="527459"/>
              <a:ext cx="8518188" cy="132343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/>
                <a:t>Словесные: </a:t>
              </a:r>
              <a:r>
                <a:rPr lang="ru-RU" sz="2000" dirty="0"/>
                <a:t>беседы с детьми, рассказ, объяснения, вопросы, пояснения, педагогическая оценка, инструкция.</a:t>
              </a:r>
              <a:endParaRPr lang="ru-RU" sz="2000" dirty="0"/>
            </a:p>
            <a:p>
              <a:pPr lvl="0"/>
              <a:r>
                <a:rPr lang="ru-RU" sz="2000" b="1" dirty="0"/>
                <a:t>Наглядные: </a:t>
              </a:r>
              <a:r>
                <a:rPr lang="ru-RU" sz="2000" dirty="0"/>
                <a:t>иллюстративный, поисковый</a:t>
              </a:r>
              <a:endParaRPr lang="ru-RU" sz="2000" dirty="0"/>
            </a:p>
            <a:p>
              <a:pPr lvl="0"/>
              <a:r>
                <a:rPr lang="ru-RU" sz="2000" b="1" dirty="0"/>
                <a:t>Практические: </a:t>
              </a:r>
              <a:r>
                <a:rPr lang="ru-RU" sz="2000" dirty="0"/>
                <a:t>элементарные опыты.</a:t>
              </a:r>
              <a:endParaRPr lang="ru-RU" sz="20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73083" y="105805"/>
              <a:ext cx="8518185" cy="421654"/>
            </a:xfrm>
            <a:prstGeom prst="rect">
              <a:avLst/>
            </a:prstGeom>
            <a:gradFill flip="none" rotWithShape="1">
              <a:gsLst>
                <a:gs pos="0">
                  <a:srgbClr val="173A8D">
                    <a:shade val="30000"/>
                    <a:satMod val="115000"/>
                  </a:srgbClr>
                </a:gs>
                <a:gs pos="50000">
                  <a:srgbClr val="173A8D">
                    <a:shade val="67500"/>
                    <a:satMod val="115000"/>
                  </a:srgbClr>
                </a:gs>
                <a:gs pos="100000">
                  <a:srgbClr val="173A8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indent="111125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МЕТОДЫ И ПРИЕМЫ:</a:t>
              </a:r>
              <a:endPara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9832" y="1850898"/>
              <a:ext cx="8518188" cy="421654"/>
            </a:xfrm>
            <a:prstGeom prst="rect">
              <a:avLst/>
            </a:prstGeom>
            <a:gradFill flip="none" rotWithShape="1">
              <a:gsLst>
                <a:gs pos="0">
                  <a:srgbClr val="173A8D">
                    <a:shade val="30000"/>
                    <a:satMod val="115000"/>
                  </a:srgbClr>
                </a:gs>
                <a:gs pos="50000">
                  <a:srgbClr val="173A8D">
                    <a:shade val="67500"/>
                    <a:satMod val="115000"/>
                  </a:srgbClr>
                </a:gs>
                <a:gs pos="100000">
                  <a:srgbClr val="173A8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indent="111125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СРЕДСТВА, ОБОРУДОВАНИЕ, МАТЕРИАЛЫ:</a:t>
              </a:r>
              <a:endPara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9832" y="2272552"/>
              <a:ext cx="8518189" cy="440120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/>
                <a:t>Наглядные</a:t>
              </a:r>
              <a:r>
                <a:rPr lang="ru-RU" sz="2000" dirty="0"/>
                <a:t> (демонстрационный материал): стаканы пластиковые, молоко, вода, кефир, крахмал, йод, сыр, масло, сливки, пипетки, ватные палочки, пластиковая ложка, лист формата А4, протирочная ветошь, салфетки, красители, бумага формата А4, рамка для картины с белым фоном, утюг, ткань для глажения; макет стога для проведения рефлексии</a:t>
              </a:r>
              <a:endParaRPr lang="ru-RU" sz="2000" dirty="0"/>
            </a:p>
            <a:p>
              <a:pPr lvl="0"/>
              <a:r>
                <a:rPr lang="ru-RU" sz="2000" b="1" dirty="0"/>
                <a:t>музыкально-литературные: </a:t>
              </a:r>
              <a:r>
                <a:rPr lang="ru-RU" sz="2000" dirty="0" smtClean="0"/>
                <a:t>1</a:t>
              </a:r>
              <a:r>
                <a:rPr lang="ru-RU" sz="2000" dirty="0"/>
                <a:t>) Орлов В. Стихотворение «Цветное молоко». http://www.namepoem.ru/text/161.html. </a:t>
              </a:r>
              <a:endParaRPr lang="ru-RU" sz="2000" dirty="0"/>
            </a:p>
            <a:p>
              <a:r>
                <a:rPr lang="ru-RU" sz="2000" dirty="0"/>
                <a:t> 2) </a:t>
              </a:r>
              <a:r>
                <a:rPr lang="ru-RU" sz="2000" dirty="0" err="1"/>
                <a:t>КВАрьете</a:t>
              </a:r>
              <a:r>
                <a:rPr lang="ru-RU" sz="2000" dirty="0"/>
                <a:t> «Весёлая </a:t>
              </a:r>
              <a:r>
                <a:rPr lang="ru-RU" sz="2000" dirty="0" err="1"/>
                <a:t>КВАмпания</a:t>
              </a:r>
              <a:r>
                <a:rPr lang="ru-RU" sz="2000" dirty="0"/>
                <a:t>». Песня «Корова по имени Коза». https://mixmuz.ru/mp3/веселая%20корова.</a:t>
              </a:r>
              <a:endParaRPr lang="ru-RU" sz="2000" dirty="0"/>
            </a:p>
            <a:p>
              <a:r>
                <a:rPr lang="ru-RU" sz="2000" dirty="0"/>
                <a:t>3) Дунаевский М. </a:t>
              </a:r>
              <a:r>
                <a:rPr lang="ru-RU" sz="2000" dirty="0" smtClean="0"/>
                <a:t>«</a:t>
              </a:r>
              <a:r>
                <a:rPr lang="ru-RU" sz="2000" dirty="0"/>
                <a:t>33 коровы</a:t>
              </a:r>
              <a:r>
                <a:rPr lang="ru-RU" sz="2000" dirty="0" smtClean="0"/>
                <a:t>».http</a:t>
              </a:r>
              <a:r>
                <a:rPr lang="ru-RU" sz="2000" dirty="0"/>
                <a:t>://x-minus.club/track/19387/33-коровы</a:t>
              </a:r>
              <a:endParaRPr lang="ru-RU" sz="2000" dirty="0"/>
            </a:p>
            <a:p>
              <a:pPr lvl="0"/>
              <a:r>
                <a:rPr lang="ru-RU" sz="2000" b="1" dirty="0" smtClean="0"/>
                <a:t>ТСО</a:t>
              </a:r>
              <a:r>
                <a:rPr lang="ru-RU" sz="2000" dirty="0" smtClean="0"/>
                <a:t>: </a:t>
              </a:r>
              <a:r>
                <a:rPr lang="ru-RU" sz="2000" dirty="0"/>
                <a:t>мультимедийный экран, презентация по теме занятия (</a:t>
              </a:r>
              <a:r>
                <a:rPr lang="en-US" sz="2000" dirty="0" err="1"/>
                <a:t>ppt</a:t>
              </a:r>
              <a:r>
                <a:rPr lang="ru-RU" sz="2000" dirty="0"/>
                <a:t>).</a:t>
              </a:r>
              <a:endParaRPr lang="ru-RU" sz="2000" dirty="0"/>
            </a:p>
            <a:p>
              <a:pPr lvl="0"/>
              <a:r>
                <a:rPr lang="ru-RU" sz="2000" b="1" dirty="0"/>
                <a:t>раздаточные материалы</a:t>
              </a:r>
              <a:r>
                <a:rPr lang="ru-RU" sz="2000" dirty="0"/>
                <a:t>: стаканы пластиковые, молоко, вода, кефир, крахмал, йод, сыр, масло, сливки, пипетки, ватные палочки, пластиковая ложка, </a:t>
              </a:r>
              <a:r>
                <a:rPr lang="ru-RU" sz="2000" dirty="0" smtClean="0"/>
                <a:t>протирочная </a:t>
              </a:r>
              <a:r>
                <a:rPr lang="ru-RU" sz="2000" dirty="0"/>
                <a:t>ветошь, салфетки, красители, </a:t>
              </a:r>
              <a:r>
                <a:rPr lang="ru-RU" sz="2000" dirty="0" smtClean="0"/>
                <a:t>бумага с рамкой А4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957" y="161743"/>
            <a:ext cx="5867684" cy="640816"/>
          </a:xfrm>
          <a:solidFill>
            <a:schemeClr val="bg1"/>
          </a:solidFill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«ЦВЕТНОЕ МОЛОКО»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8909" y="1009307"/>
            <a:ext cx="2565780" cy="242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680"/>
              </a:lnSpc>
            </a:pPr>
            <a:endParaRPr lang="ru-RU" dirty="0">
              <a:solidFill>
                <a:srgbClr val="173A8D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4405" y="1009306"/>
            <a:ext cx="8768212" cy="5633077"/>
            <a:chOff x="144405" y="1009306"/>
            <a:chExt cx="8768212" cy="563307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44405" y="1009306"/>
              <a:ext cx="8768212" cy="5633077"/>
              <a:chOff x="144405" y="1009306"/>
              <a:chExt cx="8768212" cy="5633077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44405" y="1009307"/>
                <a:ext cx="2835390" cy="2653233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Как-то летом в пол второго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Мише встретилась корова,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Он задумался всерьез,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Постоял и произнес: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«Вы цветы жуете летом,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Но, однако же, при этом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Мне цветного молока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Не давали Вы пока».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Удивляется корова: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«Ну и что же здесь такого?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6151240" y="3895953"/>
                <a:ext cx="2761377" cy="27464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solidFill>
                      <a:srgbClr val="173A8D"/>
                    </a:solidFill>
                  </a:rPr>
                  <a:t>Как у нашего Мишутки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>
                    <a:solidFill>
                      <a:srgbClr val="173A8D"/>
                    </a:solidFill>
                  </a:rPr>
                  <a:t>Глазки словно незабудки,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>
                    <a:solidFill>
                      <a:srgbClr val="173A8D"/>
                    </a:solidFill>
                  </a:rPr>
                  <a:t>Золотистые кудряшки,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 smtClean="0">
                    <a:solidFill>
                      <a:srgbClr val="173A8D"/>
                    </a:solidFill>
                  </a:rPr>
                  <a:t>Словно </a:t>
                </a:r>
                <a:r>
                  <a:rPr lang="ru-RU" dirty="0">
                    <a:solidFill>
                      <a:srgbClr val="173A8D"/>
                    </a:solidFill>
                  </a:rPr>
                  <a:t>во поле ромашки,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 smtClean="0">
                    <a:solidFill>
                      <a:srgbClr val="173A8D"/>
                    </a:solidFill>
                  </a:rPr>
                  <a:t>Щечки </a:t>
                </a:r>
                <a:r>
                  <a:rPr lang="ru-RU" dirty="0">
                    <a:solidFill>
                      <a:srgbClr val="173A8D"/>
                    </a:solidFill>
                  </a:rPr>
                  <a:t>словно маков цвет,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>
                    <a:solidFill>
                      <a:srgbClr val="173A8D"/>
                    </a:solidFill>
                  </a:rPr>
                  <a:t>Не Мишутка, а букет</a:t>
                </a:r>
                <a:r>
                  <a:rPr lang="ru-RU" dirty="0" smtClean="0">
                    <a:solidFill>
                      <a:srgbClr val="173A8D"/>
                    </a:solidFill>
                  </a:rPr>
                  <a:t>!</a:t>
                </a:r>
                <a:endParaRPr lang="ru-RU" dirty="0" smtClean="0">
                  <a:solidFill>
                    <a:srgbClr val="173A8D"/>
                  </a:solidFill>
                </a:endParaRPr>
              </a:p>
              <a:p>
                <a:r>
                  <a:rPr lang="ru-RU" dirty="0">
                    <a:solidFill>
                      <a:srgbClr val="173A8D"/>
                    </a:solidFill>
                  </a:rPr>
                  <a:t>Улыбается корова: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>
                    <a:solidFill>
                      <a:srgbClr val="173A8D"/>
                    </a:solidFill>
                  </a:rPr>
                  <a:t>«В самом деле, я здорова,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>
                    <a:solidFill>
                      <a:srgbClr val="173A8D"/>
                    </a:solidFill>
                  </a:rPr>
                  <a:t>Мне приятно и легко,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r>
                  <a:rPr lang="ru-RU" dirty="0">
                    <a:solidFill>
                      <a:srgbClr val="173A8D"/>
                    </a:solidFill>
                  </a:rPr>
                  <a:t>Я пошла по молоко</a:t>
                </a:r>
                <a:r>
                  <a:rPr lang="ru-RU" dirty="0" smtClean="0">
                    <a:solidFill>
                      <a:srgbClr val="173A8D"/>
                    </a:solidFill>
                  </a:rPr>
                  <a:t>!!!</a:t>
                </a:r>
                <a:endParaRPr lang="ru-RU" dirty="0">
                  <a:solidFill>
                    <a:srgbClr val="173A8D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147822" y="1026435"/>
                <a:ext cx="2835391" cy="26408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680"/>
                  </a:lnSpc>
                </a:pPr>
                <a:r>
                  <a:rPr lang="ru-RU" dirty="0">
                    <a:solidFill>
                      <a:srgbClr val="173A8D"/>
                    </a:solidFill>
                  </a:rPr>
                  <a:t>Вам цветное молоко?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>
                    <a:solidFill>
                      <a:srgbClr val="173A8D"/>
                    </a:solidFill>
                  </a:rPr>
                  <a:t>Это просто и легко!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rgbClr val="173A8D"/>
                    </a:solidFill>
                  </a:rPr>
                  <a:t>Принесу</a:t>
                </a:r>
                <a:r>
                  <a:rPr lang="ru-RU" dirty="0">
                    <a:solidFill>
                      <a:srgbClr val="173A8D"/>
                    </a:solidFill>
                  </a:rPr>
                  <a:t>, даю Вам слово!» 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>
                    <a:solidFill>
                      <a:srgbClr val="173A8D"/>
                    </a:solidFill>
                  </a:rPr>
                  <a:t>И пошла пастись корова</a:t>
                </a:r>
                <a:r>
                  <a:rPr lang="ru-RU" dirty="0" smtClean="0">
                    <a:solidFill>
                      <a:srgbClr val="173A8D"/>
                    </a:solidFill>
                  </a:rPr>
                  <a:t>.</a:t>
                </a:r>
                <a:r>
                  <a:rPr lang="ru-RU" dirty="0">
                    <a:solidFill>
                      <a:srgbClr val="173A8D"/>
                    </a:solidFill>
                  </a:rPr>
                  <a:t> Может, день, а, может, сутки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>
                    <a:solidFill>
                      <a:srgbClr val="173A8D"/>
                    </a:solidFill>
                  </a:rPr>
                  <a:t>Ела только незабудки.</a:t>
                </a:r>
                <a:endParaRPr lang="ru-RU" dirty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>
                    <a:solidFill>
                      <a:srgbClr val="173A8D"/>
                    </a:solidFill>
                  </a:rPr>
                  <a:t>Ела-ела, ела-ела и сказала</a:t>
                </a:r>
                <a:r>
                  <a:rPr lang="ru-RU" dirty="0" smtClean="0">
                    <a:solidFill>
                      <a:srgbClr val="173A8D"/>
                    </a:solidFill>
                  </a:rPr>
                  <a:t>:</a:t>
                </a:r>
                <a:endParaRPr lang="ru-RU" dirty="0" smtClean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rgbClr val="173A8D"/>
                    </a:solidFill>
                  </a:rPr>
                  <a:t>«Плохо дело». </a:t>
                </a:r>
                <a:endParaRPr lang="ru-RU" dirty="0" smtClean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rgbClr val="173A8D"/>
                    </a:solidFill>
                  </a:rPr>
                  <a:t>Ничего не помогло:</a:t>
                </a:r>
                <a:endParaRPr lang="ru-RU" dirty="0" smtClean="0">
                  <a:solidFill>
                    <a:srgbClr val="173A8D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rgbClr val="173A8D"/>
                    </a:solidFill>
                  </a:rPr>
                  <a:t>Молоко белым-бело.</a:t>
                </a:r>
                <a:endParaRPr lang="ru-RU" dirty="0" smtClean="0">
                  <a:solidFill>
                    <a:srgbClr val="173A8D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147821" y="3895953"/>
                <a:ext cx="2835391" cy="2746430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«Ах, — 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промолвила корова, -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ts val="1680"/>
                  </a:lnSpc>
                </a:pPr>
                <a:r>
                  <a:rPr lang="ru-RU" dirty="0" smtClean="0">
                    <a:solidFill>
                      <a:schemeClr val="bg1"/>
                    </a:solidFill>
                  </a:rPr>
                  <a:t>Я</a:t>
                </a:r>
                <a:r>
                  <a:rPr lang="ru-RU" dirty="0">
                    <a:solidFill>
                      <a:schemeClr val="bg1"/>
                    </a:solidFill>
                  </a:rPr>
                  <a:t>, наверно, не здорова,</a:t>
                </a:r>
                <a:endParaRPr lang="ru-RU" dirty="0">
                  <a:solidFill>
                    <a:schemeClr val="bg1"/>
                  </a:solidFill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Не </a:t>
                </a:r>
                <a:r>
                  <a:rPr lang="ru-RU" dirty="0">
                    <a:solidFill>
                      <a:schemeClr val="bg1"/>
                    </a:solidFill>
                  </a:rPr>
                  <a:t>пойти ли мне к врачу?</a:t>
                </a:r>
                <a:endParaRPr lang="ru-RU" dirty="0">
                  <a:solidFill>
                    <a:schemeClr val="bg1"/>
                  </a:solidFill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Я провериться хочу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!»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Что ты, милая корова,</a:t>
                </a:r>
                <a:endParaRPr lang="ru-RU" dirty="0">
                  <a:solidFill>
                    <a:schemeClr val="bg1"/>
                  </a:solidFill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Ты у нас вполне здорова,</a:t>
                </a:r>
                <a:endParaRPr lang="ru-RU" dirty="0">
                  <a:solidFill>
                    <a:schemeClr val="bg1"/>
                  </a:solidFill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Никуда ты не ходи,</a:t>
                </a:r>
                <a:endParaRPr lang="ru-RU" dirty="0">
                  <a:solidFill>
                    <a:schemeClr val="bg1"/>
                  </a:solidFill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Ты на Мишу погляди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:</a:t>
                </a:r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8" name="Picture 4" descr="https://avatars.mds.yandex.net/get-zen_doc/235144/pub_5d5fcf2b9515ee00ae29b216_5d5fcf53d5135c00ad892df1/scale_1200"/>
              <p:cNvPicPr>
                <a:picLocks noChangeAspect="1" noChangeArrowheads="1"/>
              </p:cNvPicPr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 bwMode="auto">
              <a:xfrm>
                <a:off x="6151240" y="1009306"/>
                <a:ext cx="2761377" cy="26532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i.shgcdn.com/a742d87c-ef00-4047-9516-944e59810714/-/format/auto/-/preview/3000x3000/-/quality/lighter/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 bwMode="auto">
              <a:xfrm>
                <a:off x="200017" y="3895953"/>
                <a:ext cx="2721626" cy="27464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Рисунок 22" descr="http://www.coollady.ru/pic/0004/005/08.jpg"/>
            <p:cNvPicPr/>
            <p:nvPr/>
          </p:nvPicPr>
          <p:blipFill rotWithShape="1">
            <a:blip r:embed="rId3"/>
            <a:srcRect/>
            <a:stretch>
              <a:fillRect/>
            </a:stretch>
          </p:blipFill>
          <p:spPr bwMode="auto">
            <a:xfrm>
              <a:off x="4711036" y="3742299"/>
              <a:ext cx="1685607" cy="14112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228" y="354842"/>
            <a:ext cx="5841243" cy="600502"/>
          </a:xfrm>
          <a:solidFill>
            <a:schemeClr val="bg1"/>
          </a:solidFill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algn="ctr"/>
            <a:b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ТАКОЕ МОЛОКО</a:t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2" name="Picture 4" descr="https://avatars.mds.yandex.net/get-zen_doc/1528313/pub_5d0538a6f5dc000f8d03ef13_5d053ab497d1910df8506719/scale_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7017" y="2360534"/>
            <a:ext cx="4203918" cy="381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40710" y="2360534"/>
            <a:ext cx="3819832" cy="38164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Слово</a:t>
            </a:r>
            <a:r>
              <a:rPr lang="ru-RU" sz="2200" dirty="0"/>
              <a:t> «</a:t>
            </a:r>
            <a:r>
              <a:rPr lang="ru-RU" sz="2200" b="1" dirty="0"/>
              <a:t>молоко</a:t>
            </a:r>
            <a:r>
              <a:rPr lang="ru-RU" sz="2200" dirty="0"/>
              <a:t>» </a:t>
            </a:r>
            <a:endParaRPr lang="ru-RU" sz="2200" dirty="0" smtClean="0"/>
          </a:p>
          <a:p>
            <a:r>
              <a:rPr lang="ru-RU" sz="2200" dirty="0" smtClean="0"/>
              <a:t>– </a:t>
            </a:r>
            <a:r>
              <a:rPr lang="ru-RU" sz="2200" dirty="0"/>
              <a:t>славянское по происхождению. </a:t>
            </a:r>
            <a:endParaRPr lang="ru-RU" sz="2200" dirty="0" smtClean="0"/>
          </a:p>
          <a:p>
            <a:r>
              <a:rPr lang="ru-RU" sz="2200" dirty="0" smtClean="0"/>
              <a:t>Это </a:t>
            </a:r>
            <a:r>
              <a:rPr lang="ru-RU" sz="2200" dirty="0"/>
              <a:t>«белая жидкость, вырабатываемая молочными железами млекопитающих, предназначенная для кормления детей и детенышей»</a:t>
            </a:r>
            <a:endParaRPr lang="ru-RU" sz="2200" dirty="0"/>
          </a:p>
          <a:p>
            <a:r>
              <a:rPr lang="ru-RU" sz="2200" b="1" dirty="0"/>
              <a:t>Основной вид молока – коровье.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1333" y="1160272"/>
            <a:ext cx="7598391" cy="92783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173A8D"/>
                </a:solidFill>
              </a:rPr>
              <a:t>помещение, оборудованное для проведения научных, технических и других опытов.</a:t>
            </a:r>
            <a:endParaRPr lang="ru-RU" dirty="0">
              <a:solidFill>
                <a:srgbClr val="173A8D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0528" y="2468372"/>
            <a:ext cx="4121623" cy="3716767"/>
          </a:xfrm>
          <a:solidFill>
            <a:srgbClr val="FF66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ПРАВИЛА РАБОТЫ: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соблюдать тишину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 перебивать друг </a:t>
            </a:r>
            <a:r>
              <a:rPr lang="ru-RU" dirty="0" smtClean="0">
                <a:solidFill>
                  <a:schemeClr val="bg1"/>
                </a:solidFill>
              </a:rPr>
              <a:t>друга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 мешать друг </a:t>
            </a:r>
            <a:r>
              <a:rPr lang="ru-RU" dirty="0" smtClean="0">
                <a:solidFill>
                  <a:schemeClr val="bg1"/>
                </a:solidFill>
              </a:rPr>
              <a:t>другу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работать </a:t>
            </a:r>
            <a:r>
              <a:rPr lang="ru-RU" dirty="0">
                <a:solidFill>
                  <a:schemeClr val="bg1"/>
                </a:solidFill>
              </a:rPr>
              <a:t>тихо, </a:t>
            </a:r>
            <a:r>
              <a:rPr lang="ru-RU" dirty="0" smtClean="0">
                <a:solidFill>
                  <a:schemeClr val="bg1"/>
                </a:solidFill>
              </a:rPr>
              <a:t>аккуратно, </a:t>
            </a:r>
            <a:r>
              <a:rPr lang="ru-RU" dirty="0">
                <a:solidFill>
                  <a:schemeClr val="bg1"/>
                </a:solidFill>
              </a:rPr>
              <a:t>внимательно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072" y="2468373"/>
            <a:ext cx="3716766" cy="371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/>
          <p:nvPr/>
        </p:nvSpPr>
        <p:spPr>
          <a:xfrm>
            <a:off x="1594228" y="354842"/>
            <a:ext cx="5841243" cy="60050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ЛАБОРАТОРИЯ</a:t>
            </a:r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10792</Words>
  <Application>WPS Presentation</Application>
  <PresentationFormat>Экран (4:3)</PresentationFormat>
  <Paragraphs>373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Calibri</vt:lpstr>
      <vt:lpstr>Times New Roman</vt:lpstr>
      <vt:lpstr>Calibri Light</vt:lpstr>
      <vt:lpstr>Microsoft YaHei</vt:lpstr>
      <vt:lpstr/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«ЦВЕТНОЕ МОЛОКО»</vt:lpstr>
      <vt:lpstr> ЧТО ТАКОЕ МОЛОКО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ФИЗМИНУТКА</vt:lpstr>
      <vt:lpstr>PowerPoint 演示文稿</vt:lpstr>
      <vt:lpstr>PowerPoint 演示文稿</vt:lpstr>
      <vt:lpstr> РЕФЛЕКСИЯ </vt:lpstr>
      <vt:lpstr>PowerPoint 演示文稿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/>
  <cp:lastModifiedBy>Вадим и Света</cp:lastModifiedBy>
  <cp:revision>173</cp:revision>
  <dcterms:created xsi:type="dcterms:W3CDTF">2016-11-18T14:12:00Z</dcterms:created>
  <dcterms:modified xsi:type="dcterms:W3CDTF">2020-01-29T12:23:35Z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