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414" y="-108"/>
      </p:cViewPr>
      <p:guideLst>
        <p:guide orient="horz" pos="219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57676-2122-4F09-AE09-5C4F3031812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F6D14-91AE-4334-80A0-99CD14DE4935}" type="slidenum">
              <a:rPr lang="ru-RU" smtClean="0"/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57676-2122-4F09-AE09-5C4F3031812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F6D14-91AE-4334-80A0-99CD14DE493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57676-2122-4F09-AE09-5C4F3031812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F6D14-91AE-4334-80A0-99CD14DE493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57676-2122-4F09-AE09-5C4F3031812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F6D14-91AE-4334-80A0-99CD14DE493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57676-2122-4F09-AE09-5C4F3031812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F6D14-91AE-4334-80A0-99CD14DE493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57676-2122-4F09-AE09-5C4F3031812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F6D14-91AE-4334-80A0-99CD14DE493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57676-2122-4F09-AE09-5C4F3031812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F6D14-91AE-4334-80A0-99CD14DE493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57676-2122-4F09-AE09-5C4F3031812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F6D14-91AE-4334-80A0-99CD14DE493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57676-2122-4F09-AE09-5C4F3031812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F6D14-91AE-4334-80A0-99CD14DE493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57676-2122-4F09-AE09-5C4F3031812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F6D14-91AE-4334-80A0-99CD14DE493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57676-2122-4F09-AE09-5C4F3031812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F6D14-91AE-4334-80A0-99CD14DE493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57676-2122-4F09-AE09-5C4F3031812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F6D14-91AE-4334-80A0-99CD14DE4935}" type="slidenum">
              <a:rPr lang="ru-RU" smtClean="0"/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6804" y="819354"/>
            <a:ext cx="3731965" cy="5089986"/>
          </a:xfrm>
          <a:prstGeom prst="rect">
            <a:avLst/>
          </a:prstGeom>
        </p:spPr>
      </p:pic>
      <p:sp>
        <p:nvSpPr>
          <p:cNvPr id="6" name="Подзаголовок 2"/>
          <p:cNvSpPr txBox="1"/>
          <p:nvPr/>
        </p:nvSpPr>
        <p:spPr>
          <a:xfrm>
            <a:off x="1245396" y="3245496"/>
            <a:ext cx="3666163" cy="4858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bg1"/>
                </a:solidFill>
              </a:rPr>
              <a:t>группа «ВЕСНУШКИ»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83183" y="4020984"/>
            <a:ext cx="4572000" cy="10669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900"/>
              </a:lnSpc>
            </a:pPr>
            <a:r>
              <a:rPr lang="ru-RU" sz="2000" b="1" dirty="0">
                <a:solidFill>
                  <a:schemeClr val="bg1"/>
                </a:solidFill>
                <a:cs typeface="Arial" panose="020B0604020202020204" pitchFamily="34" charset="0"/>
              </a:rPr>
              <a:t>КАРТАШОВА </a:t>
            </a:r>
            <a:r>
              <a:rPr lang="ru-RU" sz="2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Т. М.</a:t>
            </a:r>
            <a:endParaRPr lang="ru-RU" sz="20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ru-RU" sz="2000" b="1" dirty="0">
                <a:solidFill>
                  <a:schemeClr val="bg1"/>
                </a:solidFill>
                <a:cs typeface="Arial" panose="020B0604020202020204" pitchFamily="34" charset="0"/>
              </a:rPr>
              <a:t>МАВРИНА </a:t>
            </a:r>
            <a:r>
              <a:rPr lang="ru-RU" sz="2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И. Н. </a:t>
            </a:r>
            <a:endParaRPr lang="ru-RU" sz="20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ru-RU" sz="2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воспитатели </a:t>
            </a:r>
            <a:br>
              <a:rPr lang="ru-RU" sz="2000" b="1" dirty="0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высшей </a:t>
            </a:r>
            <a:r>
              <a:rPr lang="ru-RU" sz="2000" b="1" dirty="0">
                <a:solidFill>
                  <a:schemeClr val="bg1"/>
                </a:solidFill>
                <a:cs typeface="Arial" panose="020B0604020202020204" pitchFamily="34" charset="0"/>
              </a:rPr>
              <a:t>кв. </a:t>
            </a:r>
            <a:r>
              <a:rPr lang="ru-RU" sz="2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категории</a:t>
            </a:r>
            <a:endParaRPr lang="ru-RU" sz="2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936480" y="5607104"/>
            <a:ext cx="1597152" cy="38321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БЕРДСК-21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Заголовок 1"/>
          <p:cNvSpPr txBox="1"/>
          <p:nvPr/>
        </p:nvSpPr>
        <p:spPr>
          <a:xfrm>
            <a:off x="426002" y="900333"/>
            <a:ext cx="5423095" cy="244058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ligraph" charset="0"/>
                <a:cs typeface="Calligraph" charset="0"/>
              </a:rPr>
              <a:t>ОСЕННИЙ </a:t>
            </a:r>
            <a:endParaRPr lang="ru-RU" sz="66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Calligraph" charset="0"/>
              <a:cs typeface="Calligraph" charset="0"/>
            </a:endParaRPr>
          </a:p>
          <a:p>
            <a:r>
              <a:rPr lang="ru-RU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ligraph" charset="0"/>
                <a:cs typeface="Calligraph" charset="0"/>
              </a:rPr>
              <a:t>ПРАЗДНИК</a:t>
            </a:r>
            <a:endParaRPr lang="ru-RU" sz="66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Calligraph" charset="0"/>
              <a:cs typeface="Calligraph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931765" y="87495"/>
            <a:ext cx="792204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Муниципальное бюджетное дошкольное образовательное учреждение</a:t>
            </a:r>
            <a:endParaRPr lang="ru-RU" altLang="ru-RU" sz="1400" b="1" dirty="0" smtClean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«Центр развития ребенка — детский сад № 28 «ОГОНЕК»</a:t>
            </a:r>
            <a:endParaRPr lang="ru-RU" altLang="ru-RU" sz="1400" b="1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pic>
        <p:nvPicPr>
          <p:cNvPr id="8" name="Picture 20" descr="https://catherineasquithgallery.com/uploads/posts/2021-03/1614697555_174-p-fon-s-ugolkami-20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9936476" y="4328142"/>
            <a:ext cx="2042005" cy="204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 descr="https://catherineasquithgallery.com/uploads/posts/2021-03/1614697555_174-p-fon-s-ugolkami-20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24393" y="438453"/>
            <a:ext cx="2042005" cy="204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65247" y="703383"/>
            <a:ext cx="3182230" cy="54582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CC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734756" y="2286742"/>
            <a:ext cx="2869809" cy="3841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CC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804279" y="2286746"/>
            <a:ext cx="1983581" cy="38749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CC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891845" y="2286746"/>
            <a:ext cx="2576134" cy="3841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CC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3533921" y="655531"/>
            <a:ext cx="8479887" cy="14465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2200" b="1" u="sng" dirty="0">
                <a:solidFill>
                  <a:schemeClr val="bg1"/>
                </a:solidFill>
                <a:latin typeface="Arial" panose="020B0604020202020204" pitchFamily="34" charset="0"/>
              </a:rPr>
              <a:t>Цели:</a:t>
            </a:r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sz="2200" b="1" dirty="0">
                <a:solidFill>
                  <a:schemeClr val="bg1"/>
                </a:solidFill>
                <a:latin typeface="Helvetica Neue"/>
              </a:rPr>
              <a:t>Обогащение художественных </a:t>
            </a:r>
            <a:r>
              <a:rPr lang="ru-RU" sz="2200" b="1" dirty="0" smtClean="0">
                <a:solidFill>
                  <a:schemeClr val="bg1"/>
                </a:solidFill>
                <a:latin typeface="Helvetica Neue"/>
              </a:rPr>
              <a:t>представлений </a:t>
            </a:r>
            <a:r>
              <a:rPr lang="ru-RU" sz="2200" b="1" dirty="0">
                <a:solidFill>
                  <a:schemeClr val="bg1"/>
                </a:solidFill>
                <a:latin typeface="Helvetica Neue"/>
              </a:rPr>
              <a:t>об </a:t>
            </a:r>
            <a:r>
              <a:rPr lang="ru-RU" sz="2200" b="1" dirty="0" smtClean="0">
                <a:solidFill>
                  <a:schemeClr val="bg1"/>
                </a:solidFill>
                <a:latin typeface="Helvetica Neue"/>
              </a:rPr>
              <a:t>осени. </a:t>
            </a: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Формировать </a:t>
            </a:r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</a:rPr>
              <a:t>и развивать эмоциональную сферу </a:t>
            </a: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ребенка, посредством </a:t>
            </a:r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</a:rPr>
              <a:t>интеграции через </a:t>
            </a: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разные </a:t>
            </a:r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</a:rPr>
              <a:t>виды детской </a:t>
            </a: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деятельности</a:t>
            </a:r>
            <a:endParaRPr lang="ru-RU" sz="2200" b="1" dirty="0">
              <a:solidFill>
                <a:schemeClr val="bg1"/>
              </a:solidFill>
            </a:endParaRPr>
          </a:p>
        </p:txBody>
      </p:sp>
      <p:pic>
        <p:nvPicPr>
          <p:cNvPr id="9" name="Picture 6" descr="https://catherineasquithgallery.com/uploads/posts/2021-02/1613639657_20-p-fon-dlya-prezentatsii-ugolki-2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803" y="350714"/>
            <a:ext cx="2678325" cy="291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catherineasquithgallery.com/uploads/posts/2021-02/1613639657_20-p-fon-dlya-prezentatsii-ugolki-2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10207102" y="4431322"/>
            <a:ext cx="1928128" cy="209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5911756" y="3219702"/>
            <a:ext cx="2936822" cy="2815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CC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722060" y="752621"/>
            <a:ext cx="2101500" cy="22437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CC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137378" y="3219702"/>
            <a:ext cx="2686182" cy="2815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CC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47500" y="752621"/>
            <a:ext cx="5275456" cy="53457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CC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5752859" y="597246"/>
            <a:ext cx="38947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Open Sans" panose="020B0606030504020204"/>
              </a:rPr>
              <a:t>В платье ёлка золотом, </a:t>
            </a:r>
            <a:endParaRPr lang="ru-RU" sz="2000" b="1" dirty="0" smtClean="0">
              <a:solidFill>
                <a:schemeClr val="bg1"/>
              </a:solidFill>
              <a:latin typeface="Open Sans" panose="020B0606030504020204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Open Sans" panose="020B0606030504020204"/>
              </a:rPr>
              <a:t>Бродит </a:t>
            </a:r>
            <a:r>
              <a:rPr lang="ru-RU" sz="2000" b="1" dirty="0">
                <a:solidFill>
                  <a:schemeClr val="bg1"/>
                </a:solidFill>
                <a:latin typeface="Open Sans" panose="020B0606030504020204"/>
              </a:rPr>
              <a:t>осень над ручьём,</a:t>
            </a:r>
            <a:endParaRPr lang="ru-RU" sz="2000" b="1" dirty="0">
              <a:solidFill>
                <a:schemeClr val="bg1"/>
              </a:solidFill>
              <a:latin typeface="Open Sans" panose="020B0606030504020204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Open Sans" panose="020B0606030504020204"/>
              </a:rPr>
              <a:t>Листья по ветру летят, </a:t>
            </a:r>
            <a:endParaRPr lang="ru-RU" sz="2000" b="1" dirty="0" smtClean="0">
              <a:solidFill>
                <a:schemeClr val="bg1"/>
              </a:solidFill>
              <a:latin typeface="Open Sans" panose="020B0606030504020204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Open Sans" panose="020B0606030504020204"/>
              </a:rPr>
              <a:t>Журавлей </a:t>
            </a:r>
            <a:r>
              <a:rPr lang="ru-RU" sz="2000" b="1" dirty="0">
                <a:solidFill>
                  <a:schemeClr val="bg1"/>
                </a:solidFill>
                <a:latin typeface="Open Sans" panose="020B0606030504020204"/>
              </a:rPr>
              <a:t>догнать хотят,</a:t>
            </a:r>
            <a:endParaRPr lang="ru-RU" sz="2000" b="1" dirty="0">
              <a:solidFill>
                <a:schemeClr val="bg1"/>
              </a:solidFill>
              <a:latin typeface="Open Sans" panose="020B0606030504020204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Open Sans" panose="020B0606030504020204"/>
              </a:rPr>
              <a:t>Улетели журавли </a:t>
            </a:r>
            <a:endParaRPr lang="ru-RU" sz="2000" b="1" dirty="0" smtClean="0">
              <a:solidFill>
                <a:schemeClr val="bg1"/>
              </a:solidFill>
              <a:latin typeface="Open Sans" panose="020B0606030504020204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Open Sans" panose="020B0606030504020204"/>
              </a:rPr>
              <a:t>Да </a:t>
            </a:r>
            <a:r>
              <a:rPr lang="ru-RU" sz="2000" b="1" dirty="0">
                <a:solidFill>
                  <a:schemeClr val="bg1"/>
                </a:solidFill>
                <a:latin typeface="Open Sans" panose="020B0606030504020204"/>
              </a:rPr>
              <a:t>за край земли,</a:t>
            </a:r>
            <a:endParaRPr lang="ru-RU" sz="2000" b="1" dirty="0">
              <a:solidFill>
                <a:schemeClr val="bg1"/>
              </a:solidFill>
              <a:latin typeface="Open Sans" panose="020B0606030504020204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Open Sans" panose="020B0606030504020204"/>
              </a:rPr>
              <a:t>Побывать бы мне </a:t>
            </a:r>
            <a:endParaRPr lang="ru-RU" sz="2000" b="1" dirty="0" smtClean="0">
              <a:solidFill>
                <a:schemeClr val="bg1"/>
              </a:solidFill>
              <a:latin typeface="Open Sans" panose="020B0606030504020204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Open Sans" panose="020B0606030504020204"/>
              </a:rPr>
              <a:t>В </a:t>
            </a:r>
            <a:r>
              <a:rPr lang="ru-RU" sz="2000" b="1" dirty="0">
                <a:solidFill>
                  <a:schemeClr val="bg1"/>
                </a:solidFill>
                <a:latin typeface="Open Sans" panose="020B0606030504020204"/>
              </a:rPr>
              <a:t>тёплой сказочной </a:t>
            </a:r>
            <a:r>
              <a:rPr lang="ru-RU" sz="2000" b="1" dirty="0" smtClean="0">
                <a:solidFill>
                  <a:schemeClr val="bg1"/>
                </a:solidFill>
                <a:latin typeface="Open Sans" panose="020B0606030504020204"/>
              </a:rPr>
              <a:t>стране!</a:t>
            </a:r>
            <a:endParaRPr lang="ru-RU" sz="2000" b="1" i="0" dirty="0">
              <a:solidFill>
                <a:schemeClr val="bg1"/>
              </a:solidFill>
              <a:effectLst/>
              <a:latin typeface="Open Sans" panose="020B0606030504020204"/>
            </a:endParaRPr>
          </a:p>
        </p:txBody>
      </p:sp>
      <p:pic>
        <p:nvPicPr>
          <p:cNvPr id="8" name="Picture 8" descr="https://catherineasquithgallery.com/uploads/posts/2021-02/1613639634_6-p-fon-dlya-prezentatsii-ugolki-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123539" y="265120"/>
            <a:ext cx="2548664" cy="26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catherineasquithgallery.com/uploads/posts/2021-02/1613639634_6-p-fon-dlya-prezentatsii-ugolki-6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10574846" y="4826300"/>
            <a:ext cx="1499370" cy="157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9734843" y="2971820"/>
            <a:ext cx="2238572" cy="31733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CC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81352" y="740088"/>
            <a:ext cx="3207436" cy="5383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CC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854513" y="2982718"/>
            <a:ext cx="2535590" cy="3151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CC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779041" y="2971820"/>
            <a:ext cx="2730733" cy="3151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CC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3806512" y="915630"/>
            <a:ext cx="80103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</a:rPr>
              <a:t>Летом было все зеленым, ну, а нынче оглянись: Пожелтели листья клена, как фонарики зажглись! Превратила листья осень в красно-желтые огни, Постаралась очень-очень, чтобы нравились они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!</a:t>
            </a:r>
            <a:endParaRPr lang="ru-RU" sz="24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rgbClr val="666666"/>
                </a:solidFill>
                <a:latin typeface="Arial" panose="020B0604020202020204" pitchFamily="34" charset="0"/>
              </a:rPr>
              <a:t>  </a:t>
            </a:r>
            <a:endParaRPr lang="ru-RU" sz="2400" b="1" dirty="0" smtClean="0">
              <a:solidFill>
                <a:srgbClr val="666666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14" descr="https://catherineasquithgallery.com/uploads/posts/2021-03/1614697464_102-p-fon-s-ugolkami-12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8810" y="604911"/>
            <a:ext cx="2621414" cy="236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https://catherineasquithgallery.com/uploads/posts/2021-03/1614697464_102-p-fon-s-ugolkami-128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10333628" y="4547573"/>
            <a:ext cx="1858372" cy="185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5947502" y="2039815"/>
            <a:ext cx="1845552" cy="4065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CC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074721" y="2105338"/>
            <a:ext cx="1691773" cy="40000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CC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048162" y="2088995"/>
            <a:ext cx="1740563" cy="40163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CC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5665834" y="620208"/>
            <a:ext cx="63776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</a:rPr>
              <a:t>Капля первая упала, и вторая прибежала. </a:t>
            </a:r>
            <a:endParaRPr lang="ru-RU" sz="20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Мы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</a:rPr>
              <a:t>на небо посмотрели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–</a:t>
            </a:r>
            <a:endParaRPr lang="ru-RU" sz="20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Капельки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</a:rPr>
              <a:t>«кап-кап» запели! </a:t>
            </a:r>
            <a:endParaRPr lang="ru-RU" sz="20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Всем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</a:rPr>
              <a:t>по зонтику я дам,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</a:rPr>
              <a:t>не страшен дождик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нам!</a:t>
            </a:r>
            <a:endParaRPr lang="ru-RU" sz="20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35804" y="829993"/>
            <a:ext cx="5330030" cy="52824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CC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18" descr="https://i.pinimg.com/originals/cc/62/17/cc621724b08046998360848432559ca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66494" y="4213274"/>
            <a:ext cx="2312214" cy="230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https://i.pinimg.com/originals/cc/62/17/cc621724b08046998360848432559ca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201610" y="620208"/>
            <a:ext cx="2541590" cy="253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s://i.pinimg.com/564x/fa/b3/c6/fab3c6b8139cc7ffc4cfc21f3c82e839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212980" y="1463760"/>
            <a:ext cx="2766709" cy="3767434"/>
          </a:xfrm>
          <a:prstGeom prst="rect">
            <a:avLst/>
          </a:prstGeom>
          <a:solidFill>
            <a:srgbClr val="FFFFCC"/>
          </a:solidFill>
        </p:spPr>
      </p:pic>
      <p:pic>
        <p:nvPicPr>
          <p:cNvPr id="2050" name="Picture 2" descr="https://e7.pngegg.com/pngimages/284/291/png-clipart-canada-brooch-gold-maple-leaf-gold-leaf-maple-leaf.pn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 bwMode="auto">
          <a:xfrm rot="21022014">
            <a:off x="10429985" y="3216293"/>
            <a:ext cx="1254322" cy="119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1504" y="3953022"/>
            <a:ext cx="8060496" cy="1113914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72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latin typeface="Calligraph" charset="0"/>
                <a:ea typeface="+mn-ea"/>
                <a:cs typeface="Calligraph" charset="0"/>
              </a:rPr>
              <a:t>СПАСИБО ЗА ВНИМАНИЕ! </a:t>
            </a:r>
            <a:endParaRPr lang="ru-RU" sz="7200" b="1" dirty="0">
              <a:ln w="9525">
                <a:solidFill>
                  <a:prstClr val="white"/>
                </a:solidFill>
                <a:prstDash val="solid"/>
              </a:ln>
              <a:solidFill>
                <a:prstClr val="white"/>
              </a:solidFill>
              <a:latin typeface="Calligraph" charset="0"/>
              <a:ea typeface="+mn-ea"/>
              <a:cs typeface="Calligraph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897</Words>
  <Application>WPS Presentation</Application>
  <PresentationFormat>Произвольный</PresentationFormat>
  <Paragraphs>35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26" baseType="lpstr">
      <vt:lpstr>Arial</vt:lpstr>
      <vt:lpstr>SimSun</vt:lpstr>
      <vt:lpstr>Wingdings</vt:lpstr>
      <vt:lpstr>Calibri</vt:lpstr>
      <vt:lpstr>Gabriola</vt:lpstr>
      <vt:lpstr>Allegretto Script One</vt:lpstr>
      <vt:lpstr>Calibri</vt:lpstr>
      <vt:lpstr>Arial Unicode MS</vt:lpstr>
      <vt:lpstr>Helvetica Neue</vt:lpstr>
      <vt:lpstr>Open Sans</vt:lpstr>
      <vt:lpstr>Microsoft YaHei</vt:lpstr>
      <vt:lpstr>Droid Sans Fallback</vt:lpstr>
      <vt:lpstr>Arial Unicode MS</vt:lpstr>
      <vt:lpstr>Calibri Light</vt:lpstr>
      <vt:lpstr>Allegretto Script Two</vt:lpstr>
      <vt:lpstr>Comic Sans MS</vt:lpstr>
      <vt:lpstr>Times New Roman</vt:lpstr>
      <vt:lpstr>Corrida</vt:lpstr>
      <vt:lpstr>Calligraph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СПАСИБО ЗА ВНИМАНИЕ!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/>
  <cp:lastModifiedBy>vadim</cp:lastModifiedBy>
  <cp:revision>26</cp:revision>
  <dcterms:created xsi:type="dcterms:W3CDTF">2022-02-04T09:43:36Z</dcterms:created>
  <dcterms:modified xsi:type="dcterms:W3CDTF">2022-02-04T09:43:36Z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1049-11.1.0.10702</vt:lpwstr>
  </property>
</Properties>
</file>