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6600"/>
    <a:srgbClr val="99FF66"/>
    <a:srgbClr val="FF0066"/>
    <a:srgbClr val="FFFFFF"/>
    <a:srgbClr val="669900"/>
    <a:srgbClr val="009900"/>
    <a:srgbClr val="CC0066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2"/>
          <a:srcRect/>
          <a:stretch>
            <a:fillRect/>
          </a:stretch>
        </p:blipFill>
        <p:spPr>
          <a:xfrm>
            <a:off x="0" y="0"/>
            <a:ext cx="9144000" cy="12828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260978" y="1117978"/>
            <a:ext cx="4622043" cy="4622043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bg1">
                  <a:alpha val="3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9709" y="4145107"/>
            <a:ext cx="5150224" cy="4858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Subtitle here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1924334" y="781334"/>
            <a:ext cx="5295332" cy="5295332"/>
          </a:xfrm>
          <a:prstGeom prst="ellipse">
            <a:avLst/>
          </a:prstGeom>
          <a:noFill/>
          <a:ln w="730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21" y="-193486"/>
            <a:ext cx="9144000" cy="6858000"/>
          </a:xfrm>
          <a:prstGeom prst="rect">
            <a:avLst/>
          </a:prstGeom>
        </p:spPr>
      </p:pic>
      <p:sp>
        <p:nvSpPr>
          <p:cNvPr id="12" name="Заголовок 1"/>
          <p:cNvSpPr txBox="1"/>
          <p:nvPr/>
        </p:nvSpPr>
        <p:spPr>
          <a:xfrm>
            <a:off x="2790971" y="2265791"/>
            <a:ext cx="3746500" cy="1283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5000"/>
              </a:lnSpc>
            </a:pPr>
            <a:r>
              <a:rPr lang="ru-RU" sz="6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Поход </a:t>
            </a:r>
            <a:endParaRPr lang="ru-RU" sz="6000" b="1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pPr algn="ctr">
              <a:lnSpc>
                <a:spcPts val="5000"/>
              </a:lnSpc>
            </a:pPr>
            <a:r>
              <a:rPr lang="ru-RU" sz="60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 рощу</a:t>
            </a:r>
            <a:endParaRPr lang="ru-RU" sz="60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одзаголовок 2"/>
          <p:cNvSpPr txBox="1"/>
          <p:nvPr/>
        </p:nvSpPr>
        <p:spPr>
          <a:xfrm>
            <a:off x="2905415" y="1778967"/>
            <a:ext cx="3517612" cy="485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 smtClean="0">
                <a:ln w="12700">
                  <a:noFill/>
                  <a:prstDash val="solid"/>
                </a:ln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«ВЕСНУШКИ»</a:t>
            </a:r>
            <a:endParaRPr lang="ru-RU" sz="2000" b="1" dirty="0">
              <a:ln w="12700">
                <a:noFill/>
                <a:prstDash val="solid"/>
              </a:ln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5645" y="4483037"/>
            <a:ext cx="1597152" cy="38321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Бердск-2021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76797" y="36074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КАРТАШОВА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Т. М.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МАВРИНА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И. Н. </a:t>
            </a:r>
            <a:endParaRPr lang="ru-RU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s://st.depositphotos.com/1025893/1374/i/950/depositphotos_13745936-stock-photo-fir-branches-with-cones-isolated.jpg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 bwMode="auto">
          <a:xfrm rot="18954099">
            <a:off x="4883908" y="4342749"/>
            <a:ext cx="1620316" cy="97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268225"/>
            <a:ext cx="8321040" cy="816864"/>
          </a:xfrm>
          <a:solidFill>
            <a:srgbClr val="FFFFCC">
              <a:alpha val="67451"/>
            </a:srgbClr>
          </a:solidFill>
          <a:ln>
            <a:solidFill>
              <a:srgbClr val="FFFFCC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 </a:t>
            </a:r>
            <a:r>
              <a:rPr lang="ru-RU" sz="32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Приобщение детей к живой природе и здоровому образу жизни</a:t>
            </a:r>
            <a:endParaRPr lang="ru-RU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784" y="1579025"/>
            <a:ext cx="2359152" cy="50167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66"/>
                </a:solidFill>
                <a:cs typeface="Arial" panose="020B0604020202020204" pitchFamily="34" charset="0"/>
              </a:rPr>
              <a:t>ЗАДАЧИ:</a:t>
            </a:r>
            <a:r>
              <a:rPr lang="ru-RU" sz="16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endParaRPr lang="en-US" sz="1600" b="1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закрепить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представления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детей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растительном мире ближайшего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природного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окружения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;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познакомить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с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названиями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деревьев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, растущих 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на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территории лесной зоны; развивать пространственные представления; учить прислушиваться к звукам окружающей действительности; воспитывать любовь к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природе,</a:t>
            </a:r>
            <a:r>
              <a:rPr lang="en-US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животным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,  </a:t>
            </a:r>
            <a:endParaRPr lang="en-US" sz="16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cs typeface="Arial" panose="020B0604020202020204" pitchFamily="34" charset="0"/>
              </a:rPr>
              <a:t>уважение </a:t>
            </a:r>
            <a:r>
              <a:rPr lang="ru-RU" sz="1600" dirty="0">
                <a:solidFill>
                  <a:srgbClr val="000000"/>
                </a:solidFill>
                <a:cs typeface="Arial" panose="020B0604020202020204" pitchFamily="34" charset="0"/>
              </a:rPr>
              <a:t>друг к другу.</a:t>
            </a:r>
            <a:endParaRPr lang="ru-RU" sz="1600" dirty="0"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43200" y="1950720"/>
            <a:ext cx="6169152" cy="4626864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5659980" y="189751"/>
            <a:ext cx="3248512" cy="2980169"/>
          </a:xfrm>
          <a:prstGeom prst="rect">
            <a:avLst/>
          </a:prstGeom>
          <a:ln w="38100">
            <a:solidFill>
              <a:srgbClr val="FFFFCC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5659981" y="3474442"/>
            <a:ext cx="3234200" cy="3130696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417553" y="189751"/>
            <a:ext cx="2002845" cy="2494450"/>
          </a:xfrm>
          <a:prstGeom prst="rect">
            <a:avLst/>
          </a:prstGeom>
          <a:ln w="38100">
            <a:solidFill>
              <a:srgbClr val="FFFFCC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971" y="189751"/>
            <a:ext cx="2976954" cy="2232716"/>
          </a:xfrm>
          <a:prstGeom prst="rect">
            <a:avLst/>
          </a:prstGeom>
          <a:ln w="38100">
            <a:solidFill>
              <a:srgbClr val="FFFFCC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95971" y="4620767"/>
            <a:ext cx="2976954" cy="2081397"/>
          </a:xfrm>
          <a:prstGeom prst="rect">
            <a:avLst/>
          </a:prstGeom>
          <a:ln w="38100">
            <a:solidFill>
              <a:srgbClr val="FF66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3336569" y="2850264"/>
            <a:ext cx="2164811" cy="3754874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12529"/>
                </a:solidFill>
              </a:rPr>
              <a:t>Образовательная область – физическое развитие</a:t>
            </a:r>
            <a:endParaRPr lang="ru-RU" sz="1400" dirty="0">
              <a:solidFill>
                <a:srgbClr val="212529"/>
              </a:solidFill>
            </a:endParaRPr>
          </a:p>
          <a:p>
            <a:r>
              <a:rPr lang="ru-RU" sz="1400" b="1" dirty="0">
                <a:solidFill>
                  <a:srgbClr val="212529"/>
                </a:solidFill>
              </a:rPr>
              <a:t>П/Игра «Вейся венок».</a:t>
            </a:r>
            <a:endParaRPr lang="ru-RU" sz="1400" b="1" dirty="0">
              <a:solidFill>
                <a:srgbClr val="212529"/>
              </a:solidFill>
            </a:endParaRPr>
          </a:p>
          <a:p>
            <a:r>
              <a:rPr lang="ru-RU" sz="1400" b="1" dirty="0">
                <a:solidFill>
                  <a:srgbClr val="212529"/>
                </a:solidFill>
              </a:rPr>
              <a:t>Цель</a:t>
            </a:r>
            <a:r>
              <a:rPr lang="ru-RU" sz="1400" dirty="0">
                <a:solidFill>
                  <a:srgbClr val="212529"/>
                </a:solidFill>
              </a:rPr>
              <a:t> – научить детей водить хоровод.</a:t>
            </a:r>
            <a:endParaRPr lang="ru-RU" sz="1400" dirty="0">
              <a:solidFill>
                <a:srgbClr val="212529"/>
              </a:solidFill>
            </a:endParaRPr>
          </a:p>
          <a:p>
            <a:r>
              <a:rPr lang="ru-RU" sz="1400" dirty="0">
                <a:solidFill>
                  <a:srgbClr val="212529"/>
                </a:solidFill>
              </a:rPr>
              <a:t>Воспитатель </a:t>
            </a:r>
            <a:r>
              <a:rPr lang="ru-RU" sz="1400" dirty="0" smtClean="0">
                <a:solidFill>
                  <a:srgbClr val="212529"/>
                </a:solidFill>
              </a:rPr>
              <a:t>рассказывает, </a:t>
            </a:r>
            <a:r>
              <a:rPr lang="ru-RU" sz="1400" dirty="0">
                <a:solidFill>
                  <a:srgbClr val="212529"/>
                </a:solidFill>
              </a:rPr>
              <a:t>что на полянке выросли цветы (дети). Подул ветерок, цветы начали шалить и разбежались по поляне. Приходит девочка и говорит : «Вейся, венок! Завивайся, венок</a:t>
            </a:r>
            <a:r>
              <a:rPr lang="ru-RU" sz="1400" dirty="0" smtClean="0">
                <a:solidFill>
                  <a:srgbClr val="212529"/>
                </a:solidFill>
              </a:rPr>
              <a:t>!» Дети </a:t>
            </a:r>
            <a:r>
              <a:rPr lang="ru-RU" sz="1400" dirty="0">
                <a:solidFill>
                  <a:srgbClr val="212529"/>
                </a:solidFill>
              </a:rPr>
              <a:t>должны образовать круг. Все вместе водят хоровод и поют любую песенку. </a:t>
            </a:r>
            <a:endParaRPr lang="ru-RU" sz="1400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5246" y="2613676"/>
            <a:ext cx="2997679" cy="1815882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12529"/>
                </a:solidFill>
              </a:rPr>
              <a:t>Образовательная область – познавательное развитие.</a:t>
            </a:r>
            <a:endParaRPr lang="ru-RU" sz="1400" dirty="0">
              <a:solidFill>
                <a:srgbClr val="212529"/>
              </a:solidFill>
            </a:endParaRPr>
          </a:p>
          <a:p>
            <a:r>
              <a:rPr lang="ru-RU" sz="1400" b="1" dirty="0">
                <a:solidFill>
                  <a:srgbClr val="212529"/>
                </a:solidFill>
              </a:rPr>
              <a:t>Наблюдение за </a:t>
            </a:r>
            <a:r>
              <a:rPr lang="ru-RU" sz="1400" b="1" dirty="0" smtClean="0">
                <a:solidFill>
                  <a:srgbClr val="212529"/>
                </a:solidFill>
              </a:rPr>
              <a:t>белкой</a:t>
            </a:r>
            <a:endParaRPr lang="ru-RU" sz="1400" b="1" dirty="0">
              <a:solidFill>
                <a:srgbClr val="212529"/>
              </a:solidFill>
            </a:endParaRPr>
          </a:p>
          <a:p>
            <a:r>
              <a:rPr lang="ru-RU" sz="1400" b="1" dirty="0" smtClean="0">
                <a:solidFill>
                  <a:srgbClr val="212529"/>
                </a:solidFill>
              </a:rPr>
              <a:t>Цели</a:t>
            </a:r>
            <a:r>
              <a:rPr lang="ru-RU" sz="1400" b="1" i="1" dirty="0" smtClean="0">
                <a:solidFill>
                  <a:srgbClr val="212529"/>
                </a:solidFill>
              </a:rPr>
              <a:t>:</a:t>
            </a:r>
            <a:r>
              <a:rPr lang="ru-RU" sz="1400" b="1" dirty="0" smtClean="0">
                <a:solidFill>
                  <a:srgbClr val="212529"/>
                </a:solidFill>
              </a:rPr>
              <a:t> </a:t>
            </a:r>
            <a:r>
              <a:rPr lang="ru-RU" sz="1400" dirty="0" smtClean="0">
                <a:solidFill>
                  <a:srgbClr val="212529"/>
                </a:solidFill>
              </a:rPr>
              <a:t>дать </a:t>
            </a:r>
            <a:r>
              <a:rPr lang="ru-RU" sz="1400" dirty="0">
                <a:solidFill>
                  <a:srgbClr val="212529"/>
                </a:solidFill>
              </a:rPr>
              <a:t>представление о </a:t>
            </a:r>
            <a:br>
              <a:rPr lang="ru-RU" sz="1400" dirty="0" smtClean="0">
                <a:solidFill>
                  <a:srgbClr val="212529"/>
                </a:solidFill>
              </a:rPr>
            </a:br>
            <a:r>
              <a:rPr lang="ru-RU" sz="1400" dirty="0" smtClean="0">
                <a:solidFill>
                  <a:srgbClr val="212529"/>
                </a:solidFill>
              </a:rPr>
              <a:t>лесном грызуне </a:t>
            </a:r>
            <a:r>
              <a:rPr lang="ru-RU" sz="1400" dirty="0">
                <a:solidFill>
                  <a:srgbClr val="212529"/>
                </a:solidFill>
              </a:rPr>
              <a:t>— </a:t>
            </a:r>
            <a:r>
              <a:rPr lang="ru-RU" sz="1400" dirty="0" smtClean="0">
                <a:solidFill>
                  <a:srgbClr val="212529"/>
                </a:solidFill>
              </a:rPr>
              <a:t>белке, </a:t>
            </a:r>
            <a:r>
              <a:rPr lang="ru-RU" sz="1400" dirty="0">
                <a:solidFill>
                  <a:srgbClr val="212529"/>
                </a:solidFill>
              </a:rPr>
              <a:t>ее внешнем виде, </a:t>
            </a:r>
            <a:r>
              <a:rPr lang="ru-RU" sz="1400" dirty="0" smtClean="0">
                <a:solidFill>
                  <a:srgbClr val="212529"/>
                </a:solidFill>
              </a:rPr>
              <a:t>поведении, ареале обитания; воспитывать </a:t>
            </a:r>
            <a:r>
              <a:rPr lang="ru-RU" sz="1400" dirty="0">
                <a:solidFill>
                  <a:srgbClr val="212529"/>
                </a:solidFill>
              </a:rPr>
              <a:t>любовь к животным</a:t>
            </a:r>
            <a:endParaRPr lang="ru-RU" sz="1400" b="0" i="0" dirty="0">
              <a:solidFill>
                <a:srgbClr val="212529"/>
              </a:solidFill>
              <a:effectLst/>
            </a:endParaRPr>
          </a:p>
        </p:txBody>
      </p:sp>
      <p:pic>
        <p:nvPicPr>
          <p:cNvPr id="20" name="Picture 4" descr="https://st2.depositphotos.com/1000651/8411/i/950/depositphotos_84110186-stock-photo-two-pine-cones-with-branch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131268">
            <a:off x="2058820" y="1965566"/>
            <a:ext cx="1672727" cy="143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s://img2.freepng.ru/20180505/trw/kisspng-clip-art-balcony-plants-decoration-18-0-1-5aee1df8da1e47.551734241525554680893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/>
          <a:srcRect/>
          <a:stretch>
            <a:fillRect/>
          </a:stretch>
        </p:blipFill>
        <p:spPr bwMode="auto">
          <a:xfrm>
            <a:off x="7797006" y="5484262"/>
            <a:ext cx="1255776" cy="12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41078" y="129781"/>
            <a:ext cx="3270218" cy="21654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1078" y="3420982"/>
            <a:ext cx="3270218" cy="22755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689055" y="1544919"/>
            <a:ext cx="4259872" cy="285639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1078" y="2409309"/>
            <a:ext cx="4245578" cy="861774"/>
          </a:xfrm>
          <a:prstGeom prst="rect">
            <a:avLst/>
          </a:prstGeom>
          <a:solidFill>
            <a:srgbClr val="FFFFCC">
              <a:alpha val="6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solidFill>
                  <a:srgbClr val="000000"/>
                </a:solidFill>
              </a:rPr>
              <a:t>Интеграция </a:t>
            </a:r>
            <a:r>
              <a:rPr lang="ru-RU" sz="1600" dirty="0">
                <a:solidFill>
                  <a:srgbClr val="000000"/>
                </a:solidFill>
              </a:rPr>
              <a:t>областей: социально – коммуникативное, познавательное, речевое, художественно – эстетическое, физическое развитие</a:t>
            </a:r>
            <a:r>
              <a:rPr lang="ru-RU" sz="1600" dirty="0" smtClean="0">
                <a:solidFill>
                  <a:srgbClr val="000000"/>
                </a:solidFill>
              </a:rPr>
              <a:t>. </a:t>
            </a:r>
            <a:endParaRPr lang="ru-RU" sz="1600" dirty="0" smtClean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9055" y="166985"/>
            <a:ext cx="4259872" cy="1252522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>
                <a:solidFill>
                  <a:srgbClr val="212529"/>
                </a:solidFill>
              </a:rPr>
              <a:t>Образовательная область – познавательное </a:t>
            </a:r>
            <a:r>
              <a:rPr lang="ru-RU" sz="1600" dirty="0" smtClean="0">
                <a:solidFill>
                  <a:srgbClr val="212529"/>
                </a:solidFill>
              </a:rPr>
              <a:t>развитие. </a:t>
            </a:r>
            <a:r>
              <a:rPr lang="ru-RU" sz="1600" b="1" dirty="0" smtClean="0">
                <a:solidFill>
                  <a:srgbClr val="212529"/>
                </a:solidFill>
              </a:rPr>
              <a:t>Экскурсия к памятнику Зои Космодемьянской</a:t>
            </a:r>
            <a:endParaRPr lang="ru-RU" sz="1600" b="1" dirty="0">
              <a:solidFill>
                <a:srgbClr val="212529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212529"/>
                </a:solidFill>
              </a:rPr>
              <a:t>Цели</a:t>
            </a:r>
            <a:r>
              <a:rPr lang="ru-RU" sz="1600" b="1" i="1" dirty="0" smtClean="0">
                <a:solidFill>
                  <a:srgbClr val="212529"/>
                </a:solidFill>
              </a:rPr>
              <a:t>:</a:t>
            </a:r>
            <a:r>
              <a:rPr lang="ru-RU" sz="1600" b="1" dirty="0" smtClean="0">
                <a:solidFill>
                  <a:srgbClr val="212529"/>
                </a:solidFill>
              </a:rPr>
              <a:t> </a:t>
            </a:r>
            <a:r>
              <a:rPr lang="ru-RU" sz="1600" dirty="0" smtClean="0">
                <a:solidFill>
                  <a:srgbClr val="212529"/>
                </a:solidFill>
              </a:rPr>
              <a:t>ознакомить с подвигом 1-й женщины, удостоенной звания Героя Советского Союза, во время ВОВ.</a:t>
            </a:r>
            <a:endParaRPr lang="ru-RU" sz="1600" b="0" i="0" dirty="0">
              <a:solidFill>
                <a:srgbClr val="212529"/>
              </a:solidFill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30752" y="4515403"/>
            <a:ext cx="5218175" cy="1631216"/>
          </a:xfrm>
          <a:prstGeom prst="rect">
            <a:avLst/>
          </a:prstGeom>
          <a:solidFill>
            <a:srgbClr val="FFFFCC">
              <a:alpha val="6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Трудовая </a:t>
            </a:r>
            <a:r>
              <a:rPr lang="ru-RU" sz="1600" b="1" dirty="0">
                <a:solidFill>
                  <a:srgbClr val="000000"/>
                </a:solidFill>
              </a:rPr>
              <a:t>деятельность:    </a:t>
            </a:r>
            <a:r>
              <a:rPr lang="ru-RU" sz="1600" dirty="0">
                <a:solidFill>
                  <a:srgbClr val="000000"/>
                </a:solidFill>
              </a:rPr>
              <a:t>Сбор разноцветных </a:t>
            </a:r>
            <a:r>
              <a:rPr lang="ru-RU" sz="1600" dirty="0" smtClean="0">
                <a:solidFill>
                  <a:srgbClr val="000000"/>
                </a:solidFill>
              </a:rPr>
              <a:t>листьев.</a:t>
            </a:r>
            <a:r>
              <a:rPr lang="ru-RU" sz="1600" b="1" dirty="0" smtClean="0">
                <a:solidFill>
                  <a:srgbClr val="000000"/>
                </a:solidFill>
              </a:rPr>
              <a:t>                                                                                                            цель</a:t>
            </a:r>
            <a:r>
              <a:rPr lang="ru-RU" sz="1600" b="1" dirty="0">
                <a:solidFill>
                  <a:srgbClr val="000000"/>
                </a:solidFill>
              </a:rPr>
              <a:t>: </a:t>
            </a:r>
            <a:r>
              <a:rPr lang="ru-RU" sz="1600" dirty="0">
                <a:solidFill>
                  <a:srgbClr val="000000"/>
                </a:solidFill>
              </a:rPr>
              <a:t>побуждать к самостоятельному выполнению элементарных поручений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 smtClean="0">
              <a:solidFill>
                <a:srgbClr val="000000"/>
              </a:solidFill>
            </a:endParaRPr>
          </a:p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Подвижная игра</a:t>
            </a:r>
            <a:r>
              <a:rPr lang="ru-RU" sz="1600" dirty="0" smtClean="0">
                <a:solidFill>
                  <a:srgbClr val="000000"/>
                </a:solidFill>
              </a:rPr>
              <a:t>: «</a:t>
            </a:r>
            <a:r>
              <a:rPr lang="ru-RU" sz="1600" dirty="0">
                <a:solidFill>
                  <a:srgbClr val="000000"/>
                </a:solidFill>
              </a:rPr>
              <a:t>Птицы в гнездышках». </a:t>
            </a:r>
            <a:r>
              <a:rPr lang="ru-RU" sz="1600" b="1" dirty="0">
                <a:solidFill>
                  <a:srgbClr val="000000"/>
                </a:solidFill>
              </a:rPr>
              <a:t>Цель: </a:t>
            </a:r>
            <a:r>
              <a:rPr lang="ru-RU" sz="1600" dirty="0">
                <a:solidFill>
                  <a:srgbClr val="000000"/>
                </a:solidFill>
              </a:rPr>
              <a:t>учить ходить и бегать, врассыпную, не наталкиваясь друг на  друга; приучать быстро действовать по сигналу воспитателя, помо­гать друг другу. </a:t>
            </a:r>
            <a:endParaRPr lang="ru-RU" sz="1600" dirty="0">
              <a:solidFill>
                <a:srgbClr val="000000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1078" y="6103051"/>
            <a:ext cx="8707849" cy="669414"/>
          </a:xfrm>
          <a:prstGeom prst="rect">
            <a:avLst/>
          </a:prstGeom>
          <a:solidFill>
            <a:srgbClr val="FFFFCC">
              <a:alpha val="63922"/>
            </a:srgbClr>
          </a:solidFill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000000"/>
                </a:solidFill>
              </a:rPr>
              <a:t>Наблюдение </a:t>
            </a:r>
            <a:r>
              <a:rPr lang="ru-RU" sz="1600" b="1" dirty="0">
                <a:solidFill>
                  <a:srgbClr val="000000"/>
                </a:solidFill>
              </a:rPr>
              <a:t>за ветром</a:t>
            </a:r>
            <a:r>
              <a:rPr lang="ru-RU" sz="1600" dirty="0">
                <a:solidFill>
                  <a:srgbClr val="000000"/>
                </a:solidFill>
              </a:rPr>
              <a:t>. Определить, с какой стороны он дует, какой он (холодный, сильный). Обратить внимание детей на верхушки деревьев. Почему они качаются? Объяснить, что сильный ветер качает деревья, срывает листочки.</a:t>
            </a:r>
            <a:endParaRPr lang="ru-RU" sz="1600" dirty="0">
              <a:solidFill>
                <a:srgbClr val="000000"/>
              </a:solidFill>
              <a:effectLst/>
            </a:endParaRPr>
          </a:p>
        </p:txBody>
      </p:sp>
      <p:pic>
        <p:nvPicPr>
          <p:cNvPr id="19" name="Picture 6" descr="https://catherineasquithgallery.com/uploads/posts/2021-02/1614513084_146-p-osennie-listya-na-belom-fone-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012914">
            <a:off x="2887470" y="2391407"/>
            <a:ext cx="3010629" cy="124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3.bp.blogspot.com/-kBOHZrKTZDM/Wp73BdOplAI/AAAAAAAAI_k/LglfB2ocHS02kasbvqeQ4wXLtxG_bjg5gCLcBGAs/s1600/%25D1%2582%25D1%2580%25D0%25B0%25D0%25B2%25D0%25B0_DoV%2B%252826%2529.pn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316481" y="4808337"/>
            <a:ext cx="1194816" cy="119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0" y="-116519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/>
          <p:nvPr/>
        </p:nvSpPr>
        <p:spPr>
          <a:xfrm>
            <a:off x="2751577" y="2240066"/>
            <a:ext cx="3310645" cy="1876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spc="50" dirty="0" smtClean="0">
                <a:ln w="11430"/>
                <a:solidFill>
                  <a:srgbClr val="00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8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WPS Presentation</Application>
  <PresentationFormat>Экран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SimSun</vt:lpstr>
      <vt:lpstr>Wingdings</vt:lpstr>
      <vt:lpstr>Calibri</vt:lpstr>
      <vt:lpstr>Microsoft YaHei</vt:lpstr>
      <vt:lpstr>Droid Sans Fallback</vt:lpstr>
      <vt:lpstr>Arial Unicode MS</vt:lpstr>
      <vt:lpstr>Calibri Light</vt:lpstr>
      <vt:lpstr>Тема Office</vt:lpstr>
      <vt:lpstr>PowerPoint 演示文稿</vt:lpstr>
      <vt:lpstr>ЦЕЛЬ: Приобщение детей к живой природе и здоровому образу жизни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/>
  <cp:lastModifiedBy>vadim</cp:lastModifiedBy>
  <cp:revision>73</cp:revision>
  <dcterms:created xsi:type="dcterms:W3CDTF">2021-12-11T13:18:41Z</dcterms:created>
  <dcterms:modified xsi:type="dcterms:W3CDTF">2021-12-11T13:18:41Z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1049-11.1.0.10702</vt:lpwstr>
  </property>
</Properties>
</file>