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60" r:id="rId3"/>
    <p:sldId id="273" r:id="rId4"/>
    <p:sldId id="272" r:id="rId5"/>
    <p:sldId id="276" r:id="rId6"/>
    <p:sldId id="277" r:id="rId7"/>
    <p:sldId id="278" r:id="rId8"/>
    <p:sldId id="279" r:id="rId9"/>
    <p:sldId id="280" r:id="rId10"/>
    <p:sldId id="281" r:id="rId11"/>
    <p:sldId id="282" r:id="rId12"/>
    <p:sldId id="283" r:id="rId13"/>
    <p:sldId id="291" r:id="rId14"/>
    <p:sldId id="290" r:id="rId15"/>
    <p:sldId id="287" r:id="rId16"/>
    <p:sldId id="288" r:id="rId17"/>
    <p:sldId id="289" r:id="rId18"/>
    <p:sldId id="285" r:id="rId19"/>
    <p:sldId id="292" r:id="rId20"/>
    <p:sldId id="293" r:id="rId21"/>
    <p:sldId id="294" r:id="rId22"/>
    <p:sldId id="286" r:id="rId23"/>
    <p:sldId id="263" r:id="rId24"/>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8" d="100"/>
          <a:sy n="88" d="100"/>
        </p:scale>
        <p:origin x="133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D819A2DB-EA0C-49E1-8D95-B8C211753881}" type="datetimeFigureOut">
              <a:rPr lang="ru-RU" smtClean="0"/>
            </a:fld>
            <a:endParaRPr lang="ru-RU" dirty="0"/>
          </a:p>
        </p:txBody>
      </p:sp>
      <p:sp>
        <p:nvSpPr>
          <p:cNvPr id="4" name="Образ слайда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6F608ADA-CCE8-482E-A46C-D0AFE195F8E0}" type="slidenum">
              <a:rPr lang="ru-RU" smtClean="0"/>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Титульный слайд">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325773" y="6117336"/>
            <a:ext cx="857473" cy="365125"/>
          </a:xfrm>
        </p:spPr>
        <p:txBody>
          <a:bodyPr/>
          <a:lstStyle/>
          <a:p>
            <a:fld id="{62463C1B-A917-44DD-8045-02E15D740D61}" type="datetimeFigureOut">
              <a:rPr lang="ru-RU" smtClean="0"/>
            </a:fld>
            <a:endParaRPr lang="ru-RU" dirty="0"/>
          </a:p>
        </p:txBody>
      </p:sp>
      <p:sp>
        <p:nvSpPr>
          <p:cNvPr id="5" name="Footer Placeholder 4"/>
          <p:cNvSpPr>
            <a:spLocks noGrp="1"/>
          </p:cNvSpPr>
          <p:nvPr>
            <p:ph type="ftr" sz="quarter" idx="11"/>
          </p:nvPr>
        </p:nvSpPr>
        <p:spPr>
          <a:xfrm>
            <a:off x="3623733" y="6117336"/>
            <a:ext cx="3609438" cy="365125"/>
          </a:xfrm>
        </p:spPr>
        <p:txBody>
          <a:bodyPr/>
          <a:lstStyle/>
          <a:p>
            <a:endParaRPr lang="ru-RU" dirty="0"/>
          </a:p>
        </p:txBody>
      </p:sp>
      <p:sp>
        <p:nvSpPr>
          <p:cNvPr id="6" name="Slide Number Placeholder 5"/>
          <p:cNvSpPr>
            <a:spLocks noGrp="1"/>
          </p:cNvSpPr>
          <p:nvPr>
            <p:ph type="sldNum" sz="quarter" idx="12"/>
          </p:nvPr>
        </p:nvSpPr>
        <p:spPr>
          <a:xfrm>
            <a:off x="8275320" y="6117336"/>
            <a:ext cx="411480" cy="365125"/>
          </a:xfrm>
        </p:spPr>
        <p:txBody>
          <a:bodyPr/>
          <a:lstStyle/>
          <a:p>
            <a:fld id="{9D74D01A-FEC7-4AC4-BE9E-8764E5CE40E8}" type="slidenum">
              <a:rPr lang="ru-RU" smtClean="0"/>
            </a:fld>
            <a:endParaRPr lang="ru-RU"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Date Placeholder 4"/>
          <p:cNvSpPr>
            <a:spLocks noGrp="1"/>
          </p:cNvSpPr>
          <p:nvPr>
            <p:ph type="dt" sz="half" idx="10"/>
          </p:nvPr>
        </p:nvSpPr>
        <p:spPr/>
        <p:txBody>
          <a:bodyPr/>
          <a:lstStyle/>
          <a:p>
            <a:fld id="{62463C1B-A917-44DD-8045-02E15D740D61}" type="datetimeFigureOut">
              <a:rPr lang="ru-RU" smtClean="0"/>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9D74D01A-FEC7-4AC4-BE9E-8764E5CE40E8}" type="slidenum">
              <a:rPr lang="ru-RU" smtClean="0"/>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Date Placeholder 3"/>
          <p:cNvSpPr>
            <a:spLocks noGrp="1"/>
          </p:cNvSpPr>
          <p:nvPr>
            <p:ph type="dt" sz="half" idx="10"/>
          </p:nvPr>
        </p:nvSpPr>
        <p:spPr/>
        <p:txBody>
          <a:bodyPr/>
          <a:lstStyle/>
          <a:p>
            <a:fld id="{62463C1B-A917-44DD-8045-02E15D740D61}" type="datetimeFigureOut">
              <a:rPr lang="ru-RU" smtClean="0"/>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D74D01A-FEC7-4AC4-BE9E-8764E5CE40E8}" type="slidenum">
              <a:rPr lang="ru-RU" smtClean="0"/>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endParaRPr lang="ru-RU" smtClean="0"/>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Date Placeholder 3"/>
          <p:cNvSpPr>
            <a:spLocks noGrp="1"/>
          </p:cNvSpPr>
          <p:nvPr>
            <p:ph type="dt" sz="half" idx="10"/>
          </p:nvPr>
        </p:nvSpPr>
        <p:spPr/>
        <p:txBody>
          <a:bodyPr/>
          <a:lstStyle/>
          <a:p>
            <a:fld id="{62463C1B-A917-44DD-8045-02E15D740D61}" type="datetimeFigureOut">
              <a:rPr lang="ru-RU" smtClean="0"/>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D74D01A-FEC7-4AC4-BE9E-8764E5CE40E8}" type="slidenum">
              <a:rPr lang="ru-RU" smtClean="0"/>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Date Placeholder 3"/>
          <p:cNvSpPr>
            <a:spLocks noGrp="1"/>
          </p:cNvSpPr>
          <p:nvPr>
            <p:ph type="dt" sz="half" idx="10"/>
          </p:nvPr>
        </p:nvSpPr>
        <p:spPr/>
        <p:txBody>
          <a:bodyPr/>
          <a:lstStyle/>
          <a:p>
            <a:fld id="{62463C1B-A917-44DD-8045-02E15D740D61}" type="datetimeFigureOut">
              <a:rPr lang="ru-RU" smtClean="0"/>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D74D01A-FEC7-4AC4-BE9E-8764E5CE40E8}" type="slidenum">
              <a:rPr lang="ru-RU" smtClean="0"/>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endParaRPr lang="ru-RU" smtClean="0"/>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Date Placeholder 3"/>
          <p:cNvSpPr>
            <a:spLocks noGrp="1"/>
          </p:cNvSpPr>
          <p:nvPr>
            <p:ph type="dt" sz="half" idx="10"/>
          </p:nvPr>
        </p:nvSpPr>
        <p:spPr/>
        <p:txBody>
          <a:bodyPr/>
          <a:lstStyle/>
          <a:p>
            <a:fld id="{62463C1B-A917-44DD-8045-02E15D740D61}" type="datetimeFigureOut">
              <a:rPr lang="ru-RU" smtClean="0"/>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D74D01A-FEC7-4AC4-BE9E-8764E5CE40E8}" type="slidenum">
              <a:rPr lang="ru-RU" smtClean="0"/>
            </a:fld>
            <a:endParaRPr lang="ru-R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endParaRPr lang="ru-RU" smtClean="0"/>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Date Placeholder 3"/>
          <p:cNvSpPr>
            <a:spLocks noGrp="1"/>
          </p:cNvSpPr>
          <p:nvPr>
            <p:ph type="dt" sz="half" idx="10"/>
          </p:nvPr>
        </p:nvSpPr>
        <p:spPr/>
        <p:txBody>
          <a:bodyPr/>
          <a:lstStyle/>
          <a:p>
            <a:fld id="{62463C1B-A917-44DD-8045-02E15D740D61}" type="datetimeFigureOut">
              <a:rPr lang="ru-RU" smtClean="0"/>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D74D01A-FEC7-4AC4-BE9E-8764E5CE40E8}" type="slidenum">
              <a:rPr lang="ru-RU" smtClean="0"/>
            </a:fld>
            <a:endParaRPr lang="ru-R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2463C1B-A917-44DD-8045-02E15D740D61}" type="datetimeFigureOut">
              <a:rPr lang="ru-RU" smtClean="0"/>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D74D01A-FEC7-4AC4-BE9E-8764E5CE40E8}" type="slidenum">
              <a:rPr lang="ru-RU" smtClean="0"/>
            </a:fld>
            <a:endParaRPr lang="ru-R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2463C1B-A917-44DD-8045-02E15D740D61}" type="datetimeFigureOut">
              <a:rPr lang="ru-RU" smtClean="0"/>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D74D01A-FEC7-4AC4-BE9E-8764E5CE40E8}" type="slidenum">
              <a:rPr lang="ru-RU" smtClean="0"/>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4" name="Date Placeholder 3"/>
          <p:cNvSpPr>
            <a:spLocks noGrp="1"/>
          </p:cNvSpPr>
          <p:nvPr>
            <p:ph type="dt" sz="half" idx="10"/>
          </p:nvPr>
        </p:nvSpPr>
        <p:spPr>
          <a:xfrm>
            <a:off x="7344329" y="6108173"/>
            <a:ext cx="857473" cy="365125"/>
          </a:xfrm>
        </p:spPr>
        <p:txBody>
          <a:bodyPr/>
          <a:lstStyle/>
          <a:p>
            <a:fld id="{62463C1B-A917-44DD-8045-02E15D740D61}" type="datetimeFigureOut">
              <a:rPr lang="ru-RU" smtClean="0"/>
            </a:fld>
            <a:endParaRPr lang="ru-RU" dirty="0"/>
          </a:p>
        </p:txBody>
      </p:sp>
      <p:sp>
        <p:nvSpPr>
          <p:cNvPr id="5" name="Footer Placeholder 4"/>
          <p:cNvSpPr>
            <a:spLocks noGrp="1"/>
          </p:cNvSpPr>
          <p:nvPr>
            <p:ph type="ftr" sz="quarter" idx="11"/>
          </p:nvPr>
        </p:nvSpPr>
        <p:spPr>
          <a:xfrm>
            <a:off x="1972647" y="6108173"/>
            <a:ext cx="5314517" cy="365125"/>
          </a:xfrm>
        </p:spPr>
        <p:txBody>
          <a:bodyPr/>
          <a:lstStyle/>
          <a:p>
            <a:endParaRPr lang="ru-RU" dirty="0"/>
          </a:p>
        </p:txBody>
      </p:sp>
      <p:sp>
        <p:nvSpPr>
          <p:cNvPr id="6" name="Slide Number Placeholder 5"/>
          <p:cNvSpPr>
            <a:spLocks noGrp="1"/>
          </p:cNvSpPr>
          <p:nvPr>
            <p:ph type="sldNum" sz="quarter" idx="12"/>
          </p:nvPr>
        </p:nvSpPr>
        <p:spPr>
          <a:xfrm>
            <a:off x="8258967" y="6108173"/>
            <a:ext cx="427833" cy="365125"/>
          </a:xfrm>
        </p:spPr>
        <p:txBody>
          <a:bodyPr/>
          <a:lstStyle/>
          <a:p>
            <a:fld id="{9D74D01A-FEC7-4AC4-BE9E-8764E5CE40E8}" type="slidenum">
              <a:rPr lang="ru-RU" smtClean="0"/>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Date Placeholder 3"/>
          <p:cNvSpPr>
            <a:spLocks noGrp="1"/>
          </p:cNvSpPr>
          <p:nvPr>
            <p:ph type="dt" sz="half" idx="10"/>
          </p:nvPr>
        </p:nvSpPr>
        <p:spPr/>
        <p:txBody>
          <a:bodyPr/>
          <a:lstStyle/>
          <a:p>
            <a:fld id="{62463C1B-A917-44DD-8045-02E15D740D61}" type="datetimeFigureOut">
              <a:rPr lang="ru-RU" smtClean="0"/>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a:xfrm>
            <a:off x="8273317" y="6116070"/>
            <a:ext cx="413483" cy="365125"/>
          </a:xfrm>
        </p:spPr>
        <p:txBody>
          <a:bodyPr/>
          <a:lstStyle/>
          <a:p>
            <a:fld id="{9D74D01A-FEC7-4AC4-BE9E-8764E5CE40E8}" type="slidenum">
              <a:rPr lang="ru-RU" smtClean="0"/>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2463C1B-A917-44DD-8045-02E15D740D61}" type="datetimeFigureOut">
              <a:rPr lang="ru-RU" smtClean="0"/>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9D74D01A-FEC7-4AC4-BE9E-8764E5CE40E8}" type="slidenum">
              <a:rPr lang="ru-RU" smtClean="0"/>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2463C1B-A917-44DD-8045-02E15D740D61}" type="datetimeFigureOut">
              <a:rPr lang="ru-RU" smtClean="0"/>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9D74D01A-FEC7-4AC4-BE9E-8764E5CE40E8}" type="slidenum">
              <a:rPr lang="ru-RU" smtClean="0"/>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2463C1B-A917-44DD-8045-02E15D740D61}" type="datetimeFigureOut">
              <a:rPr lang="ru-RU" smtClean="0"/>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9D74D01A-FEC7-4AC4-BE9E-8764E5CE40E8}" type="slidenum">
              <a:rPr lang="ru-RU" smtClean="0"/>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63C1B-A917-44DD-8045-02E15D740D61}" type="datetimeFigureOut">
              <a:rPr lang="ru-RU" smtClean="0"/>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9D74D01A-FEC7-4AC4-BE9E-8764E5CE40E8}" type="slidenum">
              <a:rPr lang="ru-RU" smtClean="0"/>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Date Placeholder 4"/>
          <p:cNvSpPr>
            <a:spLocks noGrp="1"/>
          </p:cNvSpPr>
          <p:nvPr>
            <p:ph type="dt" sz="half" idx="10"/>
          </p:nvPr>
        </p:nvSpPr>
        <p:spPr/>
        <p:txBody>
          <a:bodyPr/>
          <a:lstStyle/>
          <a:p>
            <a:fld id="{62463C1B-A917-44DD-8045-02E15D740D61}" type="datetimeFigureOut">
              <a:rPr lang="ru-RU" smtClean="0"/>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9D74D01A-FEC7-4AC4-BE9E-8764E5CE40E8}" type="slidenum">
              <a:rPr lang="ru-RU" smtClean="0"/>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Date Placeholder 4"/>
          <p:cNvSpPr>
            <a:spLocks noGrp="1"/>
          </p:cNvSpPr>
          <p:nvPr>
            <p:ph type="dt" sz="half" idx="10"/>
          </p:nvPr>
        </p:nvSpPr>
        <p:spPr/>
        <p:txBody>
          <a:bodyPr/>
          <a:lstStyle/>
          <a:p>
            <a:fld id="{62463C1B-A917-44DD-8045-02E15D740D61}" type="datetimeFigureOut">
              <a:rPr lang="ru-RU" smtClean="0"/>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9D74D01A-FEC7-4AC4-BE9E-8764E5CE40E8}" type="slidenum">
              <a:rPr lang="ru-RU" smtClean="0"/>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2463C1B-A917-44DD-8045-02E15D740D61}" type="datetimeFigureOut">
              <a:rPr lang="ru-RU" smtClean="0"/>
            </a:fld>
            <a:endParaRPr lang="ru-RU"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74D01A-FEC7-4AC4-BE9E-8764E5CE40E8}" type="slidenum">
              <a:rPr lang="ru-RU" smtClean="0"/>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6.jpeg"/><Relationship Id="rId2" Type="http://schemas.openxmlformats.org/officeDocument/2006/relationships/image" Target="../media/image29.jpe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1.jpeg"/><Relationship Id="rId2" Type="http://schemas.openxmlformats.org/officeDocument/2006/relationships/image" Target="../media/image23.jpe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4.jpeg"/><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5.jpeg"/><Relationship Id="rId2" Type="http://schemas.openxmlformats.org/officeDocument/2006/relationships/image" Target="../media/image15.jpe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jpeg"/><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2875" y="188640"/>
            <a:ext cx="88582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5301208"/>
            <a:ext cx="6840760" cy="923330"/>
          </a:xfrm>
          <a:prstGeom prst="rect">
            <a:avLst/>
          </a:prstGeom>
        </p:spPr>
        <p:txBody>
          <a:bodyPr wrap="square">
            <a:spAutoFit/>
          </a:bodyPr>
          <a:lstStyle/>
          <a:p>
            <a:r>
              <a:rPr lang="ru-RU" b="1" cap="all" dirty="0">
                <a:solidFill>
                  <a:schemeClr val="accent2">
                    <a:lumMod val="75000"/>
                  </a:schemeClr>
                </a:solidFill>
                <a:effectLst>
                  <a:reflection blurRad="12700" stA="28000" endPos="45000" dist="1003" dir="5400000" sy="-100000" algn="bl"/>
                </a:effectLst>
              </a:rPr>
              <a:t>	</a:t>
            </a:r>
            <a:r>
              <a:rPr lang="ru-RU" b="1" cap="all" dirty="0" smtClean="0">
                <a:solidFill>
                  <a:schemeClr val="accent2">
                    <a:lumMod val="75000"/>
                  </a:schemeClr>
                </a:solidFill>
                <a:effectLst>
                  <a:reflection blurRad="12700" stA="28000" endPos="45000" dist="1003" dir="5400000" sy="-100000" algn="bl"/>
                </a:effectLst>
              </a:rPr>
              <a:t>Алмаева Валерия, Детский сад №28 «Огонёк»,             	группа № 8 «Веснушки».</a:t>
            </a:r>
            <a:endParaRPr lang="ru-RU" dirty="0" smtClean="0">
              <a:solidFill>
                <a:schemeClr val="accent2">
                  <a:lumMod val="75000"/>
                </a:schemeClr>
              </a:solidFill>
            </a:endParaRPr>
          </a:p>
          <a:p>
            <a:endParaRPr lang="ru-RU" dirty="0">
              <a:solidFill>
                <a:srgbClr val="0070C0"/>
              </a:solidFill>
            </a:endParaRPr>
          </a:p>
        </p:txBody>
      </p:sp>
      <p:pic>
        <p:nvPicPr>
          <p:cNvPr id="5" name="Picture 3" descr="C:\Users\Almaeva.N\Desktop\Конференция 14.05.19\6_веснушки.jpg"/>
          <p:cNvPicPr>
            <a:picLocks noChangeAspect="1" noChangeArrowheads="1"/>
          </p:cNvPicPr>
          <p:nvPr/>
        </p:nvPicPr>
        <p:blipFill>
          <a:blip r:embed="rId2"/>
          <a:srcRect/>
          <a:stretch>
            <a:fillRect/>
          </a:stretch>
        </p:blipFill>
        <p:spPr bwMode="auto">
          <a:xfrm>
            <a:off x="7884368" y="5717083"/>
            <a:ext cx="1116757" cy="1014909"/>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3"/>
          <a:stretch>
            <a:fillRect/>
          </a:stretch>
        </p:blipFill>
        <p:spPr>
          <a:xfrm>
            <a:off x="1907704" y="1556792"/>
            <a:ext cx="5328592" cy="36724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2875" y="188640"/>
            <a:ext cx="88582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971600" y="1556793"/>
            <a:ext cx="7704856" cy="1477328"/>
          </a:xfrm>
          <a:prstGeom prst="rect">
            <a:avLst/>
          </a:prstGeom>
        </p:spPr>
        <p:txBody>
          <a:bodyPr wrap="square">
            <a:spAutoFit/>
          </a:bodyPr>
          <a:lstStyle/>
          <a:p>
            <a:pPr fontAlgn="base"/>
            <a:r>
              <a:rPr lang="ru-RU" dirty="0" smtClean="0"/>
              <a:t>	Это </a:t>
            </a:r>
            <a:r>
              <a:rPr lang="ru-RU" dirty="0"/>
              <a:t>ночные птицы. Днем они спят в дуплах или на чердаках домов. Охотятся </a:t>
            </a:r>
            <a:r>
              <a:rPr lang="ru-RU" dirty="0" err="1"/>
              <a:t>сплюшки</a:t>
            </a:r>
            <a:r>
              <a:rPr lang="ru-RU" dirty="0"/>
              <a:t> в основном на крупных бабочек или жуков, но при случае могут поймать ящерицу, небольшую мышь или землеройку. Гнёзда устраивают в дуплах или расщелинах скал, а иногда выгоняют из скворечников скворцов или занимают норки зимородков или щурок. </a:t>
            </a:r>
            <a:endParaRPr lang="ru-RU" dirty="0"/>
          </a:p>
        </p:txBody>
      </p:sp>
      <p:pic>
        <p:nvPicPr>
          <p:cNvPr id="4" name="Picture 3" descr="C:\Users\Almaeva.N\Desktop\Конференция 14.05.19\6_веснушки.jpg"/>
          <p:cNvPicPr>
            <a:picLocks noChangeAspect="1" noChangeArrowheads="1"/>
          </p:cNvPicPr>
          <p:nvPr/>
        </p:nvPicPr>
        <p:blipFill>
          <a:blip r:embed="rId2"/>
          <a:srcRect/>
          <a:stretch>
            <a:fillRect/>
          </a:stretch>
        </p:blipFill>
        <p:spPr bwMode="auto">
          <a:xfrm>
            <a:off x="142875" y="5733256"/>
            <a:ext cx="1087334" cy="988169"/>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3275856" y="3212976"/>
            <a:ext cx="5652119" cy="321982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2875" y="188640"/>
            <a:ext cx="88582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115616" y="1556793"/>
            <a:ext cx="7560839" cy="4031873"/>
          </a:xfrm>
          <a:prstGeom prst="rect">
            <a:avLst/>
          </a:prstGeom>
        </p:spPr>
        <p:txBody>
          <a:bodyPr wrap="square">
            <a:spAutoFit/>
          </a:bodyPr>
          <a:lstStyle/>
          <a:p>
            <a:pPr fontAlgn="base"/>
            <a:r>
              <a:rPr lang="ru-RU" sz="1600" dirty="0" smtClean="0"/>
              <a:t>	Совы –ночные хищники, поэтому глаза у них большие, да еще с повышенной 	светочувствительностью. У сов очень гибка шея и они могут поворачивать 	голову в одну сторону на 210-270 градусов. Это значит, что все тело может 	быть направлено в одну сторону, а голова повернута в противоположную. В 	темноте они легко заметят мышь, крадущуюся в траве. Полет совы 	совершенно бесшумен, она всегда неожиданно нападает на свою жертву. 	Питается грызунами, охотится на опушках, полях.  Скрытный ночной образ 	жизни, «умный» взгляд, бесшумный полет поражали человеческое 	воображение. Человек всегда считал себя мудрым, поэтому и похожее на себя 	существо наделили долей мудрости: </a:t>
            </a:r>
            <a:endParaRPr lang="ru-RU" sz="1600" dirty="0" smtClean="0"/>
          </a:p>
          <a:p>
            <a:pPr marL="742950" lvl="1" indent="-285750" fontAlgn="base">
              <a:buFontTx/>
              <a:buChar char="-"/>
            </a:pPr>
            <a:r>
              <a:rPr lang="ru-RU" sz="1600" dirty="0" smtClean="0"/>
              <a:t>У совы оба глаза расположены не по бокам головы, а спереди – она очень похожа на человека;</a:t>
            </a:r>
            <a:endParaRPr lang="ru-RU" sz="1600" dirty="0" smtClean="0"/>
          </a:p>
          <a:p>
            <a:pPr marL="742950" lvl="1" indent="-285750" fontAlgn="base">
              <a:buFontTx/>
              <a:buChar char="-"/>
            </a:pPr>
            <a:r>
              <a:rPr lang="ru-RU" sz="1600" dirty="0" smtClean="0"/>
              <a:t>Крупные глаза говорят о хорошей наблюдательности, возможности ничего не оставлять без внимания;</a:t>
            </a:r>
            <a:endParaRPr lang="ru-RU" sz="1600" dirty="0" smtClean="0"/>
          </a:p>
          <a:p>
            <a:pPr marL="742950" lvl="1" indent="-285750" fontAlgn="base">
              <a:buFontTx/>
              <a:buChar char="-"/>
            </a:pPr>
            <a:r>
              <a:rPr lang="ru-RU" sz="1600" dirty="0" smtClean="0"/>
              <a:t>Слышит сова в 50 раз лучше нас;</a:t>
            </a:r>
            <a:endParaRPr lang="ru-RU" sz="1600" dirty="0" smtClean="0"/>
          </a:p>
          <a:p>
            <a:pPr marL="742950" lvl="1" indent="-285750" fontAlgn="base">
              <a:buFontTx/>
              <a:buChar char="-"/>
            </a:pPr>
            <a:r>
              <a:rPr lang="ru-RU" sz="1600" dirty="0" smtClean="0"/>
              <a:t>Моргает она точно как мы , единственная среди птиц.</a:t>
            </a:r>
            <a:endParaRPr lang="ru-RU" sz="1600" dirty="0"/>
          </a:p>
        </p:txBody>
      </p:sp>
      <p:pic>
        <p:nvPicPr>
          <p:cNvPr id="4" name="Picture 3" descr="C:\Users\Almaeva.N\Desktop\Конференция 14.05.19\6_веснушки.jpg"/>
          <p:cNvPicPr>
            <a:picLocks noChangeAspect="1" noChangeArrowheads="1"/>
          </p:cNvPicPr>
          <p:nvPr/>
        </p:nvPicPr>
        <p:blipFill>
          <a:blip r:embed="rId2"/>
          <a:srcRect/>
          <a:stretch>
            <a:fillRect/>
          </a:stretch>
        </p:blipFill>
        <p:spPr bwMode="auto">
          <a:xfrm>
            <a:off x="107505" y="5793028"/>
            <a:ext cx="1008112" cy="916173"/>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115845" y="1462855"/>
            <a:ext cx="1494254" cy="117405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2875" y="188640"/>
            <a:ext cx="88582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971600" y="1556793"/>
            <a:ext cx="7704856" cy="1477328"/>
          </a:xfrm>
          <a:prstGeom prst="rect">
            <a:avLst/>
          </a:prstGeom>
        </p:spPr>
        <p:txBody>
          <a:bodyPr wrap="square">
            <a:spAutoFit/>
          </a:bodyPr>
          <a:lstStyle/>
          <a:p>
            <a:pPr fontAlgn="base"/>
            <a:r>
              <a:rPr lang="ru-RU" dirty="0" smtClean="0"/>
              <a:t>Каждый из нас не раз слышал, что сову называют </a:t>
            </a:r>
            <a:r>
              <a:rPr lang="ru-RU" b="1" dirty="0" smtClean="0"/>
              <a:t>мудрой птицей</a:t>
            </a:r>
            <a:r>
              <a:rPr lang="ru-RU" dirty="0" smtClean="0"/>
              <a:t>. С символом мудрости – совой, мы часто встречаемся в телепередачах, сказках и мультфильмах. А кто-нибудь задумывался, почему сову называют мудрой птицей? Я решила выяснить, за какие заслуги ей присвоено такое звание.</a:t>
            </a:r>
            <a:endParaRPr lang="ru-RU" dirty="0"/>
          </a:p>
        </p:txBody>
      </p:sp>
      <p:pic>
        <p:nvPicPr>
          <p:cNvPr id="4" name="Picture 3" descr="C:\Users\Almaeva.N\Desktop\Конференция 14.05.19\6_веснушки.jpg"/>
          <p:cNvPicPr>
            <a:picLocks noChangeAspect="1" noChangeArrowheads="1"/>
          </p:cNvPicPr>
          <p:nvPr/>
        </p:nvPicPr>
        <p:blipFill>
          <a:blip r:embed="rId2"/>
          <a:srcRect/>
          <a:stretch>
            <a:fillRect/>
          </a:stretch>
        </p:blipFill>
        <p:spPr bwMode="auto">
          <a:xfrm>
            <a:off x="142875" y="5718737"/>
            <a:ext cx="1109278" cy="100811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5868144" y="2852936"/>
            <a:ext cx="2627759" cy="387391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458649"/>
            <a:ext cx="5616624" cy="3508653"/>
          </a:xfrm>
          <a:prstGeom prst="rect">
            <a:avLst/>
          </a:prstGeom>
        </p:spPr>
        <p:txBody>
          <a:bodyPr wrap="square" anchor="ctr">
            <a:spAutoFit/>
          </a:bodyPr>
          <a:lstStyle/>
          <a:p>
            <a:pPr fontAlgn="base"/>
            <a:r>
              <a:rPr lang="ru-RU" sz="2800" dirty="0" smtClean="0">
                <a:solidFill>
                  <a:srgbClr val="C00000"/>
                </a:solidFill>
                <a:effectLst>
                  <a:outerShdw blurRad="38100" dist="38100" dir="2700000" algn="tl">
                    <a:srgbClr val="000000">
                      <a:alpha val="43137"/>
                    </a:srgbClr>
                  </a:outerShdw>
                </a:effectLst>
              </a:rPr>
              <a:t>Загадочная птица – СОВА.</a:t>
            </a:r>
            <a:endParaRPr lang="ru-RU" sz="2800" dirty="0" smtClean="0">
              <a:solidFill>
                <a:srgbClr val="C00000"/>
              </a:solidFill>
              <a:effectLst>
                <a:outerShdw blurRad="38100" dist="38100" dir="2700000" algn="tl">
                  <a:srgbClr val="000000">
                    <a:alpha val="43137"/>
                  </a:srgbClr>
                </a:outerShdw>
              </a:effectLst>
            </a:endParaRPr>
          </a:p>
          <a:p>
            <a:pPr fontAlgn="base"/>
            <a:r>
              <a:rPr lang="ru-RU" sz="1400" dirty="0" smtClean="0"/>
              <a:t>	</a:t>
            </a:r>
            <a:endParaRPr lang="ru-RU" sz="1400" dirty="0" smtClean="0"/>
          </a:p>
          <a:p>
            <a:pPr fontAlgn="base"/>
            <a:r>
              <a:rPr lang="ru-RU" dirty="0" smtClean="0"/>
              <a:t>	Сова на протяжении многих веков принадлежала к наиболее таинственным, загадочным существам и наделялась магическими силами. Скрытный ночной образ жизни, умный взгляд, бесшумный полет, пугающий голос поражали человеческое воображение. К сове относились по-разному, и это нашло отражение в традициях разных племен и народов, которые населяли нашу планету сотни лет назад. </a:t>
            </a:r>
            <a:endParaRPr lang="ru-RU" dirty="0" smtClean="0"/>
          </a:p>
          <a:p>
            <a:pPr fontAlgn="base"/>
            <a:endParaRPr lang="ru-RU" dirty="0"/>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2875" y="116632"/>
            <a:ext cx="885825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C:\Users\Almaeva.N\Desktop\Конференция 14.05.19\6_веснушки.jpg"/>
          <p:cNvPicPr>
            <a:picLocks noChangeAspect="1" noChangeArrowheads="1"/>
          </p:cNvPicPr>
          <p:nvPr/>
        </p:nvPicPr>
        <p:blipFill>
          <a:blip r:embed="rId2"/>
          <a:srcRect/>
          <a:stretch>
            <a:fillRect/>
          </a:stretch>
        </p:blipFill>
        <p:spPr bwMode="auto">
          <a:xfrm>
            <a:off x="142876" y="5661247"/>
            <a:ext cx="1224642" cy="1112955"/>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6660232" y="2924944"/>
            <a:ext cx="2115460" cy="230425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2875" y="188640"/>
            <a:ext cx="88582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899592" y="1556793"/>
            <a:ext cx="7776864" cy="4524315"/>
          </a:xfrm>
          <a:prstGeom prst="rect">
            <a:avLst/>
          </a:prstGeom>
        </p:spPr>
        <p:txBody>
          <a:bodyPr wrap="square">
            <a:spAutoFit/>
          </a:bodyPr>
          <a:lstStyle/>
          <a:p>
            <a:pPr fontAlgn="base"/>
            <a:r>
              <a:rPr lang="ru-RU" dirty="0" smtClean="0"/>
              <a:t>Сова в разных странах символизируется по-разному. </a:t>
            </a:r>
            <a:endParaRPr lang="ru-RU" dirty="0" smtClean="0"/>
          </a:p>
          <a:p>
            <a:pPr fontAlgn="base"/>
            <a:endParaRPr lang="ru-RU" dirty="0" smtClean="0"/>
          </a:p>
          <a:p>
            <a:pPr fontAlgn="base"/>
            <a:r>
              <a:rPr lang="ru-RU" dirty="0"/>
              <a:t>	</a:t>
            </a:r>
            <a:r>
              <a:rPr lang="ru-RU" dirty="0" smtClean="0"/>
              <a:t>Для индейцев Северной Америки сова символизировала мудрость и пророчество, считалось, что она может прийти на помощь. Совиное перо считалось талисманом. Воины, отличившиеся в битве, награждались совиными перьями.</a:t>
            </a:r>
            <a:endParaRPr lang="ru-RU" dirty="0" smtClean="0"/>
          </a:p>
          <a:p>
            <a:pPr fontAlgn="base"/>
            <a:r>
              <a:rPr lang="ru-RU" dirty="0" smtClean="0"/>
              <a:t> </a:t>
            </a:r>
            <a:endParaRPr lang="ru-RU" dirty="0" smtClean="0"/>
          </a:p>
          <a:p>
            <a:pPr fontAlgn="base"/>
            <a:r>
              <a:rPr lang="ru-RU" dirty="0"/>
              <a:t>	</a:t>
            </a:r>
            <a:r>
              <a:rPr lang="ru-RU" dirty="0" smtClean="0"/>
              <a:t>В России сова символизировала силы тьмы, уединение, дурные вести. Как существо, ведущее ночной образ жизни и вообще загадочное, сова стала символом </a:t>
            </a:r>
            <a:r>
              <a:rPr lang="ru-RU" dirty="0" err="1" smtClean="0"/>
              <a:t>нечести</a:t>
            </a:r>
            <a:r>
              <a:rPr lang="ru-RU" dirty="0" smtClean="0"/>
              <a:t> и колдовства.</a:t>
            </a:r>
            <a:endParaRPr lang="ru-RU" dirty="0" smtClean="0"/>
          </a:p>
          <a:p>
            <a:pPr fontAlgn="base"/>
            <a:endParaRPr lang="ru-RU" dirty="0" smtClean="0"/>
          </a:p>
          <a:p>
            <a:pPr fontAlgn="base"/>
            <a:r>
              <a:rPr lang="ru-RU" dirty="0"/>
              <a:t>	У</a:t>
            </a:r>
            <a:r>
              <a:rPr lang="ru-RU" dirty="0" smtClean="0"/>
              <a:t> многих африканских народов сова также считается птицей волшебников и колдунов. </a:t>
            </a:r>
            <a:endParaRPr lang="ru-RU" dirty="0" smtClean="0"/>
          </a:p>
          <a:p>
            <a:pPr fontAlgn="base"/>
            <a:endParaRPr lang="ru-RU" dirty="0" smtClean="0"/>
          </a:p>
          <a:p>
            <a:pPr fontAlgn="base"/>
            <a:r>
              <a:rPr lang="ru-RU" dirty="0"/>
              <a:t>	</a:t>
            </a:r>
            <a:r>
              <a:rPr lang="ru-RU" dirty="0" smtClean="0"/>
              <a:t>Сова – китайский символ мудрости, она оберегает от </a:t>
            </a:r>
            <a:endParaRPr lang="ru-RU" dirty="0" smtClean="0"/>
          </a:p>
          <a:p>
            <a:pPr fontAlgn="base"/>
            <a:r>
              <a:rPr lang="ru-RU" dirty="0"/>
              <a:t>	</a:t>
            </a:r>
            <a:r>
              <a:rPr lang="ru-RU" dirty="0" smtClean="0"/>
              <a:t>глупых помыслов.</a:t>
            </a:r>
            <a:endParaRPr lang="ru-RU" dirty="0"/>
          </a:p>
        </p:txBody>
      </p:sp>
      <p:pic>
        <p:nvPicPr>
          <p:cNvPr id="4" name="Picture 3" descr="C:\Users\Almaeva.N\Desktop\Конференция 14.05.19\6_веснушки.jpg"/>
          <p:cNvPicPr>
            <a:picLocks noChangeAspect="1" noChangeArrowheads="1"/>
          </p:cNvPicPr>
          <p:nvPr/>
        </p:nvPicPr>
        <p:blipFill>
          <a:blip r:embed="rId2"/>
          <a:srcRect/>
          <a:stretch>
            <a:fillRect/>
          </a:stretch>
        </p:blipFill>
        <p:spPr bwMode="auto">
          <a:xfrm>
            <a:off x="107504" y="5696560"/>
            <a:ext cx="1188765" cy="108035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7280920" y="4941168"/>
            <a:ext cx="1720205" cy="172020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2875" y="188640"/>
            <a:ext cx="88582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899592" y="1556793"/>
            <a:ext cx="7776864" cy="2031325"/>
          </a:xfrm>
          <a:prstGeom prst="rect">
            <a:avLst/>
          </a:prstGeom>
        </p:spPr>
        <p:txBody>
          <a:bodyPr wrap="square">
            <a:spAutoFit/>
          </a:bodyPr>
          <a:lstStyle/>
          <a:p>
            <a:pPr fontAlgn="base"/>
            <a:r>
              <a:rPr lang="ru-RU" dirty="0" smtClean="0"/>
              <a:t>	Ассоциации же совы с мудростью ведут свое начало из Древней Греции, где сова считалась спутницей и атрибутом богини мудрости и учебы Афины. Именно в этом качестве изображение совы часто встречается на греческих монетах.</a:t>
            </a:r>
            <a:endParaRPr lang="ru-RU" dirty="0" smtClean="0"/>
          </a:p>
          <a:p>
            <a:pPr fontAlgn="base"/>
            <a:endParaRPr lang="ru-RU" dirty="0"/>
          </a:p>
          <a:p>
            <a:pPr fontAlgn="base"/>
            <a:endParaRPr lang="ru-RU" dirty="0" smtClean="0"/>
          </a:p>
          <a:p>
            <a:pPr fontAlgn="base"/>
            <a:r>
              <a:rPr lang="ru-RU" dirty="0" smtClean="0"/>
              <a:t> </a:t>
            </a:r>
            <a:endParaRPr lang="ru-RU" dirty="0"/>
          </a:p>
        </p:txBody>
      </p:sp>
      <p:pic>
        <p:nvPicPr>
          <p:cNvPr id="4" name="Picture 3" descr="C:\Users\Almaeva.N\Desktop\Конференция 14.05.19\6_веснушки.jpg"/>
          <p:cNvPicPr>
            <a:picLocks noChangeAspect="1" noChangeArrowheads="1"/>
          </p:cNvPicPr>
          <p:nvPr/>
        </p:nvPicPr>
        <p:blipFill>
          <a:blip r:embed="rId2"/>
          <a:srcRect/>
          <a:stretch>
            <a:fillRect/>
          </a:stretch>
        </p:blipFill>
        <p:spPr bwMode="auto">
          <a:xfrm>
            <a:off x="155883" y="5661248"/>
            <a:ext cx="1188511" cy="1080119"/>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https://mtdata.ru/u16/photo2F9F/20140414094-0/original.jpeg#20140414094"/>
          <p:cNvPicPr/>
          <p:nvPr/>
        </p:nvPicPr>
        <p:blipFill>
          <a:blip r:embed="rId3"/>
          <a:srcRect/>
          <a:stretch>
            <a:fillRect/>
          </a:stretch>
        </p:blipFill>
        <p:spPr bwMode="auto">
          <a:xfrm>
            <a:off x="3779912" y="3294334"/>
            <a:ext cx="5012690" cy="2524125"/>
          </a:xfrm>
          <a:prstGeom prst="rect">
            <a:avLst/>
          </a:prstGeom>
          <a:noFill/>
          <a:ln>
            <a:noFill/>
          </a:ln>
        </p:spPr>
      </p:pic>
      <p:pic>
        <p:nvPicPr>
          <p:cNvPr id="7" name="Рисунок 6"/>
          <p:cNvPicPr>
            <a:picLocks noChangeAspect="1"/>
          </p:cNvPicPr>
          <p:nvPr/>
        </p:nvPicPr>
        <p:blipFill>
          <a:blip r:embed="rId4"/>
          <a:stretch>
            <a:fillRect/>
          </a:stretch>
        </p:blipFill>
        <p:spPr>
          <a:xfrm>
            <a:off x="1475656" y="3294333"/>
            <a:ext cx="2022926" cy="252412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2875" y="188640"/>
            <a:ext cx="88582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259632" y="1556793"/>
            <a:ext cx="7416824" cy="2031325"/>
          </a:xfrm>
          <a:prstGeom prst="rect">
            <a:avLst/>
          </a:prstGeom>
        </p:spPr>
        <p:txBody>
          <a:bodyPr wrap="square">
            <a:spAutoFit/>
          </a:bodyPr>
          <a:lstStyle/>
          <a:p>
            <a:pPr fontAlgn="base"/>
            <a:r>
              <a:rPr lang="ru-RU" dirty="0"/>
              <a:t>От афинской </a:t>
            </a:r>
            <a:r>
              <a:rPr lang="ru-RU" dirty="0" smtClean="0"/>
              <a:t>истории </a:t>
            </a:r>
            <a:r>
              <a:rPr lang="ru-RU" dirty="0"/>
              <a:t>ведет свое происхождение и сова, сидящая на стопке книг, одетая в мантию и академическую </a:t>
            </a:r>
            <a:r>
              <a:rPr lang="ru-RU" dirty="0" err="1"/>
              <a:t>четырёхуголку</a:t>
            </a:r>
            <a:r>
              <a:rPr lang="ru-RU" dirty="0"/>
              <a:t>. В семье, где есть школьники, статуэтка совы обязательно должна стоять на письменном столе или на книжной полке, как символ мудрости, стремления к знаниям. </a:t>
            </a:r>
            <a:endParaRPr lang="ru-RU" dirty="0"/>
          </a:p>
          <a:p>
            <a:pPr fontAlgn="base"/>
            <a:endParaRPr lang="ru-RU" dirty="0"/>
          </a:p>
          <a:p>
            <a:pPr fontAlgn="base"/>
            <a:endParaRPr lang="ru-RU" dirty="0"/>
          </a:p>
        </p:txBody>
      </p:sp>
      <p:pic>
        <p:nvPicPr>
          <p:cNvPr id="4" name="Picture 3" descr="C:\Users\Almaeva.N\Desktop\Конференция 14.05.19\6_веснушки.jpg"/>
          <p:cNvPicPr>
            <a:picLocks noChangeAspect="1" noChangeArrowheads="1"/>
          </p:cNvPicPr>
          <p:nvPr/>
        </p:nvPicPr>
        <p:blipFill>
          <a:blip r:embed="rId2"/>
          <a:srcRect/>
          <a:stretch>
            <a:fillRect/>
          </a:stretch>
        </p:blipFill>
        <p:spPr bwMode="auto">
          <a:xfrm>
            <a:off x="154842" y="5704268"/>
            <a:ext cx="1104790" cy="1004033"/>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https://mtdata.ru/u24/photo8246/20394639137-0/original.jpeg#20394639137"/>
          <p:cNvPicPr/>
          <p:nvPr/>
        </p:nvPicPr>
        <p:blipFill>
          <a:blip r:embed="rId3"/>
          <a:srcRect/>
          <a:stretch>
            <a:fillRect/>
          </a:stretch>
        </p:blipFill>
        <p:spPr bwMode="auto">
          <a:xfrm>
            <a:off x="5796136" y="2826877"/>
            <a:ext cx="2947035" cy="387223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2875" y="188640"/>
            <a:ext cx="88582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043608" y="1556793"/>
            <a:ext cx="7632848" cy="2308324"/>
          </a:xfrm>
          <a:prstGeom prst="rect">
            <a:avLst/>
          </a:prstGeom>
        </p:spPr>
        <p:txBody>
          <a:bodyPr wrap="square">
            <a:spAutoFit/>
          </a:bodyPr>
          <a:lstStyle/>
          <a:p>
            <a:r>
              <a:rPr lang="ru-RU" sz="1400" dirty="0" smtClean="0"/>
              <a:t>	</a:t>
            </a:r>
            <a:r>
              <a:rPr lang="ru-RU" sz="1600" dirty="0" smtClean="0"/>
              <a:t>Во </a:t>
            </a:r>
            <a:r>
              <a:rPr lang="ru-RU" sz="1600" dirty="0"/>
              <a:t>все времена сова считалась символом мудрости. В природе эта птица – ночной хищник, но в сказках сова чаще всего похожа на добрую старушку, которая всегда готова дать замечательный совет. </a:t>
            </a:r>
            <a:endParaRPr lang="ru-RU" sz="1600" dirty="0" smtClean="0"/>
          </a:p>
          <a:p>
            <a:r>
              <a:rPr lang="ru-RU" sz="1600" dirty="0"/>
              <a:t>	</a:t>
            </a:r>
            <a:r>
              <a:rPr lang="ru-RU" sz="1600" dirty="0" smtClean="0"/>
              <a:t>Во </a:t>
            </a:r>
            <a:r>
              <a:rPr lang="ru-RU" sz="1600" dirty="0"/>
              <a:t>многих мультфильмах про животных встречается сова. Обычно именно она дает самые мудрые советы и знает, как выйти из трудной ситуации. Как раз такой является сова из мультиков про Винни-Пуха. Только она из всех лесных жителей умеет писать, пусть и делает это немного неправильно. Сова с легкостью придумывает, что подарить Ослику на День рожденья и этот подарок оказывается самым удачным из всех. </a:t>
            </a:r>
            <a:endParaRPr lang="ru-RU" sz="1600" dirty="0"/>
          </a:p>
        </p:txBody>
      </p:sp>
      <p:pic>
        <p:nvPicPr>
          <p:cNvPr id="4" name="Picture 3" descr="C:\Users\Almaeva.N\Desktop\Конференция 14.05.19\6_веснушки.jpg"/>
          <p:cNvPicPr>
            <a:picLocks noChangeAspect="1" noChangeArrowheads="1"/>
          </p:cNvPicPr>
          <p:nvPr/>
        </p:nvPicPr>
        <p:blipFill>
          <a:blip r:embed="rId2"/>
          <a:srcRect/>
          <a:stretch>
            <a:fillRect/>
          </a:stretch>
        </p:blipFill>
        <p:spPr bwMode="auto">
          <a:xfrm>
            <a:off x="157573" y="5658569"/>
            <a:ext cx="1068476" cy="971031"/>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2951820" y="4109320"/>
            <a:ext cx="3816424" cy="252028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2875" y="188640"/>
            <a:ext cx="88582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043608" y="1556793"/>
            <a:ext cx="3744416" cy="4524315"/>
          </a:xfrm>
          <a:prstGeom prst="rect">
            <a:avLst/>
          </a:prstGeom>
        </p:spPr>
        <p:txBody>
          <a:bodyPr wrap="square">
            <a:spAutoFit/>
          </a:bodyPr>
          <a:lstStyle/>
          <a:p>
            <a:r>
              <a:rPr lang="ru-RU" dirty="0" smtClean="0"/>
              <a:t>	Не </a:t>
            </a:r>
            <a:r>
              <a:rPr lang="ru-RU" dirty="0"/>
              <a:t>все мультфильмы про сов рассказывают о добродушной мудрой птице среди других лесных жителей. Полнометражный мультик «Легенды ночных стражей» показывает нам мир, в котором живут одни только совы. </a:t>
            </a:r>
            <a:r>
              <a:rPr lang="ru-RU" dirty="0" smtClean="0"/>
              <a:t>	Главными </a:t>
            </a:r>
            <a:r>
              <a:rPr lang="ru-RU" dirty="0"/>
              <a:t>героями этой картины являются два маленьких совенка, которые только учатся летать. В этом мультфильме можно увидеть как добрых и мудрых сов, так и злых, жестоких. </a:t>
            </a:r>
            <a:endParaRPr lang="ru-RU" dirty="0" smtClean="0"/>
          </a:p>
          <a:p>
            <a:endParaRPr lang="ru-RU" dirty="0"/>
          </a:p>
          <a:p>
            <a:endParaRPr lang="ru-RU" dirty="0" smtClean="0"/>
          </a:p>
          <a:p>
            <a:endParaRPr lang="ru-RU" dirty="0"/>
          </a:p>
        </p:txBody>
      </p:sp>
      <p:pic>
        <p:nvPicPr>
          <p:cNvPr id="4" name="Picture 3" descr="C:\Users\Almaeva.N\Desktop\Конференция 14.05.19\6_веснушки.jpg"/>
          <p:cNvPicPr>
            <a:picLocks noChangeAspect="1" noChangeArrowheads="1"/>
          </p:cNvPicPr>
          <p:nvPr/>
        </p:nvPicPr>
        <p:blipFill>
          <a:blip r:embed="rId2"/>
          <a:srcRect/>
          <a:stretch>
            <a:fillRect/>
          </a:stretch>
        </p:blipFill>
        <p:spPr bwMode="auto">
          <a:xfrm>
            <a:off x="117668" y="5661248"/>
            <a:ext cx="1188512" cy="108012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5436096" y="2132856"/>
            <a:ext cx="2731061" cy="399796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2875" y="188640"/>
            <a:ext cx="88582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1520" y="1556793"/>
            <a:ext cx="8424936" cy="369332"/>
          </a:xfrm>
          <a:prstGeom prst="rect">
            <a:avLst/>
          </a:prstGeom>
        </p:spPr>
        <p:txBody>
          <a:bodyPr wrap="square">
            <a:spAutoFit/>
          </a:bodyPr>
          <a:lstStyle/>
          <a:p>
            <a:pPr fontAlgn="base"/>
            <a:endParaRPr lang="ru-RU" dirty="0"/>
          </a:p>
        </p:txBody>
      </p:sp>
      <p:pic>
        <p:nvPicPr>
          <p:cNvPr id="4" name="Picture 3" descr="C:\Users\Almaeva.N\Desktop\Конференция 14.05.19\6_веснушки.jpg"/>
          <p:cNvPicPr>
            <a:picLocks noChangeAspect="1" noChangeArrowheads="1"/>
          </p:cNvPicPr>
          <p:nvPr/>
        </p:nvPicPr>
        <p:blipFill>
          <a:blip r:embed="rId2"/>
          <a:srcRect/>
          <a:stretch>
            <a:fillRect/>
          </a:stretch>
        </p:blipFill>
        <p:spPr bwMode="auto">
          <a:xfrm>
            <a:off x="147824" y="5638920"/>
            <a:ext cx="1193601" cy="108474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115616" y="1484784"/>
            <a:ext cx="6984776" cy="1077218"/>
          </a:xfrm>
          <a:prstGeom prst="rect">
            <a:avLst/>
          </a:prstGeom>
        </p:spPr>
        <p:txBody>
          <a:bodyPr wrap="square">
            <a:spAutoFit/>
          </a:bodyPr>
          <a:lstStyle/>
          <a:p>
            <a:r>
              <a:rPr lang="ru-RU" sz="1600" dirty="0"/>
              <a:t>Все мультфильмы про сов учат своих зрителей доброте и обдуманности в своих поступках. Умные птицы из таких мультиков умеют помочь хороших советом, рассказать увлекательную историю или просто утешить в трудной ситуации. </a:t>
            </a:r>
            <a:endParaRPr lang="ru-RU" sz="1600" dirty="0"/>
          </a:p>
        </p:txBody>
      </p:sp>
      <p:pic>
        <p:nvPicPr>
          <p:cNvPr id="7" name="Рисунок 6"/>
          <p:cNvPicPr>
            <a:picLocks noChangeAspect="1"/>
          </p:cNvPicPr>
          <p:nvPr/>
        </p:nvPicPr>
        <p:blipFill>
          <a:blip r:embed="rId3"/>
          <a:stretch>
            <a:fillRect/>
          </a:stretch>
        </p:blipFill>
        <p:spPr>
          <a:xfrm>
            <a:off x="6374759" y="2553321"/>
            <a:ext cx="2311569" cy="2112724"/>
          </a:xfrm>
          <a:prstGeom prst="rect">
            <a:avLst/>
          </a:prstGeom>
        </p:spPr>
      </p:pic>
      <p:pic>
        <p:nvPicPr>
          <p:cNvPr id="8" name="Рисунок 7"/>
          <p:cNvPicPr>
            <a:picLocks noChangeAspect="1"/>
          </p:cNvPicPr>
          <p:nvPr/>
        </p:nvPicPr>
        <p:blipFill>
          <a:blip r:embed="rId4"/>
          <a:stretch>
            <a:fillRect/>
          </a:stretch>
        </p:blipFill>
        <p:spPr>
          <a:xfrm>
            <a:off x="744625" y="2668051"/>
            <a:ext cx="2675248" cy="1625045"/>
          </a:xfrm>
          <a:prstGeom prst="rect">
            <a:avLst/>
          </a:prstGeom>
        </p:spPr>
      </p:pic>
      <p:pic>
        <p:nvPicPr>
          <p:cNvPr id="9" name="Рисунок 8"/>
          <p:cNvPicPr>
            <a:picLocks noChangeAspect="1"/>
          </p:cNvPicPr>
          <p:nvPr/>
        </p:nvPicPr>
        <p:blipFill>
          <a:blip r:embed="rId5"/>
          <a:stretch>
            <a:fillRect/>
          </a:stretch>
        </p:blipFill>
        <p:spPr>
          <a:xfrm>
            <a:off x="2814527" y="4580396"/>
            <a:ext cx="3197633" cy="179866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2875" y="188640"/>
            <a:ext cx="88582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C:\Users\Almaeva.N\Desktop\Конференция 14.05.19\6_веснушки.jpg"/>
          <p:cNvPicPr>
            <a:picLocks noChangeAspect="1" noChangeArrowheads="1"/>
          </p:cNvPicPr>
          <p:nvPr/>
        </p:nvPicPr>
        <p:blipFill>
          <a:blip r:embed="rId2"/>
          <a:srcRect/>
          <a:stretch>
            <a:fillRect/>
          </a:stretch>
        </p:blipFill>
        <p:spPr bwMode="auto">
          <a:xfrm>
            <a:off x="251520" y="5733256"/>
            <a:ext cx="1030044" cy="93610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917372" y="1484785"/>
            <a:ext cx="4680520" cy="2554545"/>
          </a:xfrm>
          <a:prstGeom prst="rect">
            <a:avLst/>
          </a:prstGeom>
        </p:spPr>
        <p:txBody>
          <a:bodyPr wrap="square">
            <a:spAutoFit/>
          </a:bodyPr>
          <a:lstStyle/>
          <a:p>
            <a:r>
              <a:rPr lang="ru-RU" sz="2000" b="1" dirty="0" smtClean="0"/>
              <a:t>Мудрейшая птица на свете – сова,</a:t>
            </a:r>
            <a:endParaRPr lang="ru-RU" sz="2000" b="1" dirty="0" smtClean="0"/>
          </a:p>
          <a:p>
            <a:r>
              <a:rPr lang="ru-RU" sz="2000" b="1" dirty="0" smtClean="0"/>
              <a:t>Все слышит, но очень скупа на слова.</a:t>
            </a:r>
            <a:endParaRPr lang="ru-RU" sz="2000" b="1" dirty="0" smtClean="0"/>
          </a:p>
          <a:p>
            <a:r>
              <a:rPr lang="ru-RU" sz="2000" b="1" dirty="0" smtClean="0"/>
              <a:t>Ведь сова одна лишь знает,</a:t>
            </a:r>
            <a:endParaRPr lang="ru-RU" sz="2000" b="1" dirty="0" smtClean="0"/>
          </a:p>
          <a:p>
            <a:r>
              <a:rPr lang="ru-RU" sz="2000" b="1" dirty="0" smtClean="0"/>
              <a:t>Отчего и что бывает. </a:t>
            </a:r>
            <a:endParaRPr lang="ru-RU" sz="2000" b="1" dirty="0" smtClean="0"/>
          </a:p>
          <a:p>
            <a:r>
              <a:rPr lang="ru-RU" sz="2000" b="1" dirty="0" smtClean="0"/>
              <a:t>Даст сова такой совет,</a:t>
            </a:r>
            <a:endParaRPr lang="ru-RU" sz="2000" b="1" dirty="0" smtClean="0"/>
          </a:p>
          <a:p>
            <a:r>
              <a:rPr lang="ru-RU" sz="2000" b="1" dirty="0" smtClean="0"/>
              <a:t>Что его мудрее нет.</a:t>
            </a:r>
            <a:endParaRPr lang="ru-RU" sz="2000" b="1" dirty="0" smtClean="0"/>
          </a:p>
          <a:p>
            <a:endParaRPr lang="ru-RU" sz="2000" b="1" dirty="0" smtClean="0"/>
          </a:p>
          <a:p>
            <a:endParaRPr lang="ru-RU" sz="2000" b="1" dirty="0"/>
          </a:p>
        </p:txBody>
      </p:sp>
      <p:pic>
        <p:nvPicPr>
          <p:cNvPr id="6" name="Рисунок 5"/>
          <p:cNvPicPr>
            <a:picLocks noChangeAspect="1"/>
          </p:cNvPicPr>
          <p:nvPr/>
        </p:nvPicPr>
        <p:blipFill>
          <a:blip r:embed="rId3"/>
          <a:stretch>
            <a:fillRect/>
          </a:stretch>
        </p:blipFill>
        <p:spPr>
          <a:xfrm>
            <a:off x="4283968" y="2780928"/>
            <a:ext cx="2520280" cy="324036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2875" y="188640"/>
            <a:ext cx="88582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descr="C:\Users\Almaeva.N\Desktop\Конференция 14.05.19\6_веснушки.jpg"/>
          <p:cNvPicPr>
            <a:picLocks noChangeAspect="1" noChangeArrowheads="1"/>
          </p:cNvPicPr>
          <p:nvPr/>
        </p:nvPicPr>
        <p:blipFill>
          <a:blip r:embed="rId2"/>
          <a:srcRect/>
          <a:stretch>
            <a:fillRect/>
          </a:stretch>
        </p:blipFill>
        <p:spPr bwMode="auto">
          <a:xfrm>
            <a:off x="142875" y="5733256"/>
            <a:ext cx="1109278" cy="100811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115616" y="1484784"/>
            <a:ext cx="7272808" cy="3416320"/>
          </a:xfrm>
          <a:prstGeom prst="rect">
            <a:avLst/>
          </a:prstGeom>
        </p:spPr>
        <p:txBody>
          <a:bodyPr wrap="square">
            <a:spAutoFit/>
          </a:bodyPr>
          <a:lstStyle/>
          <a:p>
            <a:r>
              <a:rPr lang="ru-RU" dirty="0" smtClean="0"/>
              <a:t>Во </a:t>
            </a:r>
            <a:r>
              <a:rPr lang="ru-RU" dirty="0"/>
              <a:t>многих русских народных сказках </a:t>
            </a:r>
            <a:r>
              <a:rPr lang="ru-RU" dirty="0" smtClean="0"/>
              <a:t>роль учителя, судьи,</a:t>
            </a:r>
            <a:endParaRPr lang="ru-RU" dirty="0" smtClean="0"/>
          </a:p>
          <a:p>
            <a:r>
              <a:rPr lang="ru-RU" dirty="0" smtClean="0"/>
              <a:t>мудрого советчика играет именно СОВА, о ней говорят:</a:t>
            </a:r>
            <a:endParaRPr lang="ru-RU" dirty="0" smtClean="0"/>
          </a:p>
          <a:p>
            <a:r>
              <a:rPr lang="ru-RU" dirty="0" smtClean="0"/>
              <a:t>«</a:t>
            </a:r>
            <a:r>
              <a:rPr lang="ru-RU" dirty="0"/>
              <a:t>С</a:t>
            </a:r>
            <a:r>
              <a:rPr lang="ru-RU" dirty="0" smtClean="0"/>
              <a:t>овушка- разумная головушка».</a:t>
            </a:r>
            <a:endParaRPr lang="ru-RU" dirty="0" smtClean="0"/>
          </a:p>
          <a:p>
            <a:r>
              <a:rPr lang="ru-RU" dirty="0" smtClean="0"/>
              <a:t> 					</a:t>
            </a:r>
            <a:endParaRPr lang="ru-RU" dirty="0" smtClean="0"/>
          </a:p>
          <a:p>
            <a:endParaRPr lang="ru-RU" dirty="0" smtClean="0"/>
          </a:p>
          <a:p>
            <a:endParaRPr lang="ru-RU" dirty="0" smtClean="0"/>
          </a:p>
          <a:p>
            <a:r>
              <a:rPr lang="ru-RU" dirty="0" smtClean="0"/>
              <a:t> </a:t>
            </a:r>
            <a:endParaRPr lang="ru-RU" dirty="0" smtClean="0"/>
          </a:p>
          <a:p>
            <a:r>
              <a:rPr lang="ru-RU" dirty="0" smtClean="0"/>
              <a:t> 	</a:t>
            </a:r>
            <a:endParaRPr lang="ru-RU" dirty="0" smtClean="0"/>
          </a:p>
          <a:p>
            <a:endParaRPr lang="ru-RU" dirty="0" smtClean="0"/>
          </a:p>
          <a:p>
            <a:endParaRPr lang="ru-RU" dirty="0" smtClean="0"/>
          </a:p>
          <a:p>
            <a:endParaRPr lang="ru-RU" dirty="0" smtClean="0"/>
          </a:p>
          <a:p>
            <a:endParaRPr lang="ru-RU" dirty="0" smtClean="0"/>
          </a:p>
        </p:txBody>
      </p:sp>
      <p:pic>
        <p:nvPicPr>
          <p:cNvPr id="5" name="Рисунок 4"/>
          <p:cNvPicPr>
            <a:picLocks noChangeAspect="1"/>
          </p:cNvPicPr>
          <p:nvPr/>
        </p:nvPicPr>
        <p:blipFill>
          <a:blip r:embed="rId3"/>
          <a:stretch>
            <a:fillRect/>
          </a:stretch>
        </p:blipFill>
        <p:spPr>
          <a:xfrm>
            <a:off x="6156176" y="2708920"/>
            <a:ext cx="2448272" cy="336301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2875" y="188640"/>
            <a:ext cx="88582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771800" y="1412776"/>
            <a:ext cx="3600400" cy="6432530"/>
          </a:xfrm>
          <a:prstGeom prst="rect">
            <a:avLst/>
          </a:prstGeom>
        </p:spPr>
        <p:txBody>
          <a:bodyPr wrap="square">
            <a:spAutoFit/>
          </a:bodyPr>
          <a:lstStyle/>
          <a:p>
            <a:endParaRPr lang="ru-RU" b="1" dirty="0" smtClean="0"/>
          </a:p>
          <a:p>
            <a:r>
              <a:rPr lang="ru-RU" dirty="0"/>
              <a:t> </a:t>
            </a:r>
            <a:r>
              <a:rPr lang="ru-RU" dirty="0" smtClean="0"/>
              <a:t>	</a:t>
            </a:r>
            <a:r>
              <a:rPr lang="ru-RU" sz="1600" dirty="0" smtClean="0"/>
              <a:t>Я </a:t>
            </a:r>
            <a:r>
              <a:rPr lang="ru-RU" sz="1600" dirty="0"/>
              <a:t>работала над темой «Почему сову называют мудрой?». </a:t>
            </a:r>
            <a:r>
              <a:rPr lang="ru-RU" sz="1600" dirty="0" smtClean="0"/>
              <a:t>В ходе исследования </a:t>
            </a:r>
            <a:r>
              <a:rPr lang="ru-RU" sz="1600" dirty="0"/>
              <a:t>я узнала, что сова очень необычная птица, которая отличается от других птиц и внешним видом, и образом жизни, и более развитыми органами чувств.</a:t>
            </a:r>
            <a:endParaRPr lang="ru-RU" sz="1600" dirty="0"/>
          </a:p>
          <a:p>
            <a:r>
              <a:rPr lang="ru-RU" sz="1600" dirty="0" smtClean="0"/>
              <a:t>	Кроме </a:t>
            </a:r>
            <a:r>
              <a:rPr lang="ru-RU" sz="1600" dirty="0"/>
              <a:t>внешних отличительных признаков, сова ещё и очень таинственная птица, которая в разных странах символизировалась по-разному. В одних странах - сова символизирует </a:t>
            </a:r>
            <a:r>
              <a:rPr lang="ru-RU" sz="1600" dirty="0" smtClean="0"/>
              <a:t>беду, </a:t>
            </a:r>
            <a:r>
              <a:rPr lang="ru-RU" sz="1600" dirty="0"/>
              <a:t>грусть, холод, одиночество. В других - символизирует мудрость. </a:t>
            </a:r>
            <a:r>
              <a:rPr lang="ru-RU" sz="1600" dirty="0" smtClean="0"/>
              <a:t>Со </a:t>
            </a:r>
            <a:r>
              <a:rPr lang="ru-RU" sz="1600" dirty="0"/>
              <a:t>временем плохие приметы, ушли в </a:t>
            </a:r>
            <a:r>
              <a:rPr lang="ru-RU" sz="1600" dirty="0" smtClean="0"/>
              <a:t>прошлое и сейчас </a:t>
            </a:r>
            <a:r>
              <a:rPr lang="ru-RU" sz="1600" dirty="0"/>
              <a:t>сова является символом мудрости, проницательности и книжной эрудиции.</a:t>
            </a:r>
            <a:endParaRPr lang="ru-RU" sz="1600" dirty="0"/>
          </a:p>
          <a:p>
            <a:endParaRPr lang="ru-RU" dirty="0"/>
          </a:p>
          <a:p>
            <a:endParaRPr lang="ru-RU" dirty="0" smtClean="0"/>
          </a:p>
          <a:p>
            <a:endParaRPr lang="ru-RU" dirty="0"/>
          </a:p>
          <a:p>
            <a:endParaRPr lang="ru-RU" dirty="0"/>
          </a:p>
        </p:txBody>
      </p:sp>
      <p:pic>
        <p:nvPicPr>
          <p:cNvPr id="4" name="Picture 3" descr="C:\Users\Almaeva.N\Desktop\Конференция 14.05.19\6_веснушки.jpg"/>
          <p:cNvPicPr>
            <a:picLocks noChangeAspect="1" noChangeArrowheads="1"/>
          </p:cNvPicPr>
          <p:nvPr/>
        </p:nvPicPr>
        <p:blipFill>
          <a:blip r:embed="rId2"/>
          <a:srcRect/>
          <a:stretch>
            <a:fillRect/>
          </a:stretch>
        </p:blipFill>
        <p:spPr bwMode="auto">
          <a:xfrm>
            <a:off x="142876" y="5935916"/>
            <a:ext cx="900732" cy="8185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0" y="-130805"/>
            <a:ext cx="22313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ru-RU" altLang="ru-RU" sz="1100" b="0" i="0" u="none" strike="noStrike" cap="none" normalizeH="0" baseline="0" dirty="0" smtClean="0">
                <a:ln>
                  <a:noFill/>
                </a:ln>
                <a:solidFill>
                  <a:srgbClr val="212529"/>
                </a:solidFill>
                <a:effectLst/>
                <a:latin typeface="PT Sans" panose="020B0503020203020204"/>
                <a:ea typeface="Calibri" panose="020F0502020204030204" charset="0"/>
                <a:cs typeface="Times New Roman" panose="02020603050405020304" pitchFamily="18" charset="0"/>
              </a:rPr>
              <a:t>;</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0" y="3870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ru-RU" altLang="ru-RU" sz="600" b="0" i="0" u="none" strike="noStrike" cap="none" normalizeH="0" baseline="0" smtClean="0">
                <a:ln>
                  <a:noFill/>
                </a:ln>
                <a:solidFill>
                  <a:schemeClr val="tx1"/>
                </a:solidFill>
                <a:effectLst/>
              </a:rPr>
              <a:t>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pic>
        <p:nvPicPr>
          <p:cNvPr id="10" name="Рисунок 9"/>
          <p:cNvPicPr>
            <a:picLocks noChangeAspect="1"/>
          </p:cNvPicPr>
          <p:nvPr/>
        </p:nvPicPr>
        <p:blipFill>
          <a:blip r:embed="rId3"/>
          <a:stretch>
            <a:fillRect/>
          </a:stretch>
        </p:blipFill>
        <p:spPr>
          <a:xfrm>
            <a:off x="899592" y="1383173"/>
            <a:ext cx="1631730" cy="1174564"/>
          </a:xfrm>
          <a:prstGeom prst="rect">
            <a:avLst/>
          </a:prstGeom>
        </p:spPr>
      </p:pic>
      <p:pic>
        <p:nvPicPr>
          <p:cNvPr id="7" name="Рисунок 6"/>
          <p:cNvPicPr>
            <a:picLocks noChangeAspect="1"/>
          </p:cNvPicPr>
          <p:nvPr/>
        </p:nvPicPr>
        <p:blipFill>
          <a:blip r:embed="rId4"/>
          <a:stretch>
            <a:fillRect/>
          </a:stretch>
        </p:blipFill>
        <p:spPr>
          <a:xfrm flipH="1">
            <a:off x="6804248" y="2107301"/>
            <a:ext cx="1982340" cy="385763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2875" y="188640"/>
            <a:ext cx="88582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C:\Users\Almaeva.N\Desktop\Конференция 14.05.19\6_веснушки.jpg"/>
          <p:cNvPicPr>
            <a:picLocks noChangeAspect="1" noChangeArrowheads="1"/>
          </p:cNvPicPr>
          <p:nvPr/>
        </p:nvPicPr>
        <p:blipFill>
          <a:blip r:embed="rId2"/>
          <a:srcRect/>
          <a:stretch>
            <a:fillRect/>
          </a:stretch>
        </p:blipFill>
        <p:spPr bwMode="auto">
          <a:xfrm>
            <a:off x="107354" y="5661248"/>
            <a:ext cx="1086963" cy="987832"/>
          </a:xfrm>
          <a:prstGeom prst="rect">
            <a:avLst/>
          </a:prstGeom>
          <a:noFill/>
          <a:extLst>
            <a:ext uri="{909E8E84-426E-40DD-AFC4-6F175D3DCCD1}">
              <a14:hiddenFill xmlns:a14="http://schemas.microsoft.com/office/drawing/2010/main">
                <a:solidFill>
                  <a:srgbClr val="FFFFFF"/>
                </a:solidFill>
              </a14:hiddenFill>
            </a:ext>
          </a:extLst>
        </p:spPr>
      </p:pic>
      <p:sp>
        <p:nvSpPr>
          <p:cNvPr id="19" name="Прямоугольник 18"/>
          <p:cNvSpPr/>
          <p:nvPr/>
        </p:nvSpPr>
        <p:spPr>
          <a:xfrm>
            <a:off x="142875" y="2967335"/>
            <a:ext cx="5365229" cy="1477328"/>
          </a:xfrm>
          <a:prstGeom prst="rect">
            <a:avLst/>
          </a:prstGeom>
        </p:spPr>
        <p:txBody>
          <a:bodyPr wrap="square">
            <a:spAutoFit/>
          </a:bodyPr>
          <a:lstStyle/>
          <a:p>
            <a:endParaRPr lang="ru-RU" dirty="0" smtClean="0"/>
          </a:p>
          <a:p>
            <a:endParaRPr lang="ru-RU" dirty="0" smtClean="0"/>
          </a:p>
          <a:p>
            <a:endParaRPr lang="ru-RU" dirty="0"/>
          </a:p>
          <a:p>
            <a:endParaRPr lang="ru-RU" dirty="0"/>
          </a:p>
          <a:p>
            <a:r>
              <a:rPr lang="ru-RU" dirty="0" smtClean="0"/>
              <a:t>   </a:t>
            </a:r>
            <a:endParaRPr lang="ru-RU" dirty="0"/>
          </a:p>
        </p:txBody>
      </p:sp>
      <p:sp>
        <p:nvSpPr>
          <p:cNvPr id="21" name="Прямоугольник 20"/>
          <p:cNvSpPr/>
          <p:nvPr/>
        </p:nvSpPr>
        <p:spPr>
          <a:xfrm>
            <a:off x="2286000" y="2967335"/>
            <a:ext cx="4572000" cy="1477328"/>
          </a:xfrm>
          <a:prstGeom prst="rect">
            <a:avLst/>
          </a:prstGeom>
        </p:spPr>
        <p:txBody>
          <a:bodyPr>
            <a:spAutoFit/>
          </a:bodyPr>
          <a:lstStyle/>
          <a:p>
            <a:endParaRPr lang="ru-RU" dirty="0" smtClean="0"/>
          </a:p>
          <a:p>
            <a:endParaRPr lang="ru-RU" dirty="0"/>
          </a:p>
          <a:p>
            <a:endParaRPr lang="ru-RU" dirty="0" smtClean="0"/>
          </a:p>
          <a:p>
            <a:endParaRPr lang="ru-RU" dirty="0"/>
          </a:p>
          <a:p>
            <a:r>
              <a:rPr lang="ru-RU" dirty="0" smtClean="0"/>
              <a:t>                                  </a:t>
            </a:r>
            <a:endParaRPr lang="ru-RU" dirty="0"/>
          </a:p>
        </p:txBody>
      </p:sp>
      <p:sp>
        <p:nvSpPr>
          <p:cNvPr id="2" name="Прямоугольник 1"/>
          <p:cNvSpPr/>
          <p:nvPr/>
        </p:nvSpPr>
        <p:spPr>
          <a:xfrm>
            <a:off x="971600" y="1556791"/>
            <a:ext cx="7488832" cy="646331"/>
          </a:xfrm>
          <a:prstGeom prst="rect">
            <a:avLst/>
          </a:prstGeom>
        </p:spPr>
        <p:txBody>
          <a:bodyPr wrap="square">
            <a:spAutoFit/>
          </a:bodyPr>
          <a:lstStyle/>
          <a:p>
            <a:endParaRPr lang="ru-RU" dirty="0"/>
          </a:p>
          <a:p>
            <a:endParaRPr lang="ru-RU" dirty="0"/>
          </a:p>
        </p:txBody>
      </p:sp>
      <p:sp>
        <p:nvSpPr>
          <p:cNvPr id="6" name="Прямоугольник 5"/>
          <p:cNvSpPr/>
          <p:nvPr/>
        </p:nvSpPr>
        <p:spPr>
          <a:xfrm>
            <a:off x="971600" y="1859340"/>
            <a:ext cx="7776864" cy="2031325"/>
          </a:xfrm>
          <a:prstGeom prst="rect">
            <a:avLst/>
          </a:prstGeom>
        </p:spPr>
        <p:txBody>
          <a:bodyPr wrap="square">
            <a:spAutoFit/>
          </a:bodyPr>
          <a:lstStyle/>
          <a:p>
            <a:r>
              <a:rPr lang="ru-RU" dirty="0" smtClean="0"/>
              <a:t>	На </a:t>
            </a:r>
            <a:r>
              <a:rPr lang="ru-RU" dirty="0"/>
              <a:t>основании изученного материала, я пришла к выводу: </a:t>
            </a:r>
            <a:r>
              <a:rPr lang="ru-RU" b="1" dirty="0"/>
              <a:t>СОВА</a:t>
            </a:r>
            <a:r>
              <a:rPr lang="ru-RU" dirty="0"/>
              <a:t> долго </a:t>
            </a:r>
            <a:r>
              <a:rPr lang="ru-RU" dirty="0" smtClean="0"/>
              <a:t>живёт, наверняка</a:t>
            </a:r>
            <a:r>
              <a:rPr lang="ru-RU" dirty="0"/>
              <a:t>, много знает, </a:t>
            </a:r>
            <a:r>
              <a:rPr lang="ru-RU" b="1" dirty="0"/>
              <a:t>СОВА </a:t>
            </a:r>
            <a:r>
              <a:rPr lang="ru-RU" dirty="0"/>
              <a:t> является </a:t>
            </a:r>
            <a:r>
              <a:rPr lang="ru-RU" dirty="0" smtClean="0"/>
              <a:t>символом </a:t>
            </a:r>
            <a:r>
              <a:rPr lang="ru-RU" dirty="0"/>
              <a:t>знания и помогает преуспеть в различных начинаниях тем, кто учится. Во все времена люди понимали, как важно учиться. </a:t>
            </a:r>
            <a:r>
              <a:rPr lang="ru-RU" dirty="0" smtClean="0"/>
              <a:t>А </a:t>
            </a:r>
            <a:r>
              <a:rPr lang="ru-RU" dirty="0"/>
              <a:t>значит </a:t>
            </a:r>
            <a:r>
              <a:rPr lang="ru-RU" dirty="0" smtClean="0"/>
              <a:t>нам удалось понять </a:t>
            </a:r>
            <a:r>
              <a:rPr lang="ru-RU" dirty="0"/>
              <a:t>почему сову называют мудрой </a:t>
            </a:r>
            <a:r>
              <a:rPr lang="ru-RU" dirty="0" smtClean="0"/>
              <a:t>птицей и </a:t>
            </a:r>
            <a:r>
              <a:rPr lang="ru-RU" dirty="0"/>
              <a:t>за какие заслуги ей присвоено такое звание.</a:t>
            </a:r>
            <a:endParaRPr lang="ru-RU" dirty="0"/>
          </a:p>
          <a:p>
            <a:endParaRPr lang="ru-RU" dirty="0"/>
          </a:p>
        </p:txBody>
      </p:sp>
      <p:pic>
        <p:nvPicPr>
          <p:cNvPr id="7" name="Рисунок 6"/>
          <p:cNvPicPr>
            <a:picLocks noChangeAspect="1"/>
          </p:cNvPicPr>
          <p:nvPr/>
        </p:nvPicPr>
        <p:blipFill>
          <a:blip r:embed="rId3"/>
          <a:stretch>
            <a:fillRect/>
          </a:stretch>
        </p:blipFill>
        <p:spPr>
          <a:xfrm>
            <a:off x="4572000" y="3641040"/>
            <a:ext cx="2468028" cy="282383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504" y="188640"/>
            <a:ext cx="88582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Текст 2"/>
          <p:cNvSpPr>
            <a:spLocks noGrp="1"/>
          </p:cNvSpPr>
          <p:nvPr>
            <p:ph type="body" idx="4294967295"/>
          </p:nvPr>
        </p:nvSpPr>
        <p:spPr>
          <a:xfrm>
            <a:off x="827584" y="2348880"/>
            <a:ext cx="7344816" cy="1728391"/>
          </a:xfrm>
        </p:spPr>
        <p:txBody>
          <a:bodyPr>
            <a:normAutofit fontScale="25000" lnSpcReduction="20000"/>
          </a:bodyPr>
          <a:lstStyle/>
          <a:p>
            <a:pPr marL="0" indent="0" algn="l">
              <a:buNone/>
            </a:pPr>
            <a:r>
              <a:rPr lang="ru-RU" sz="7200" b="1" dirty="0" smtClean="0">
                <a:solidFill>
                  <a:schemeClr val="accent2">
                    <a:lumMod val="75000"/>
                  </a:schemeClr>
                </a:solidFill>
              </a:rPr>
              <a:t>Цель исследования:</a:t>
            </a:r>
            <a:endParaRPr lang="ru-RU" sz="7200" b="1" dirty="0" smtClean="0">
              <a:solidFill>
                <a:schemeClr val="accent2">
                  <a:lumMod val="75000"/>
                </a:schemeClr>
              </a:solidFill>
            </a:endParaRPr>
          </a:p>
          <a:p>
            <a:pPr marL="0" indent="0" algn="l">
              <a:buNone/>
            </a:pPr>
            <a:r>
              <a:rPr lang="ru-RU" sz="7200" b="1" dirty="0" smtClean="0"/>
              <a:t>Узнать, почему именно сова является символом мудрости и знаний</a:t>
            </a:r>
            <a:endParaRPr lang="ru-RU" sz="7200" b="1" dirty="0" smtClean="0"/>
          </a:p>
          <a:p>
            <a:pPr marL="0" indent="0" algn="l">
              <a:buNone/>
            </a:pPr>
            <a:endParaRPr lang="ru-RU" sz="7200" b="1" dirty="0" smtClean="0"/>
          </a:p>
          <a:p>
            <a:pPr marL="0" indent="0">
              <a:buNone/>
            </a:pPr>
            <a:r>
              <a:rPr lang="ru-RU" sz="7200" b="1" dirty="0">
                <a:solidFill>
                  <a:schemeClr val="accent2">
                    <a:lumMod val="75000"/>
                  </a:schemeClr>
                </a:solidFill>
              </a:rPr>
              <a:t>Задачи исследования</a:t>
            </a:r>
            <a:r>
              <a:rPr lang="ru-RU" sz="7200" b="1" dirty="0" smtClean="0">
                <a:solidFill>
                  <a:schemeClr val="accent2">
                    <a:lumMod val="75000"/>
                  </a:schemeClr>
                </a:solidFill>
              </a:rPr>
              <a:t>:</a:t>
            </a:r>
            <a:endParaRPr lang="ru-RU" sz="7200" b="1" dirty="0" smtClean="0">
              <a:solidFill>
                <a:schemeClr val="accent2">
                  <a:lumMod val="75000"/>
                </a:schemeClr>
              </a:solidFill>
            </a:endParaRPr>
          </a:p>
          <a:p>
            <a:pPr marL="457200" indent="-457200">
              <a:buAutoNum type="arabicPeriod"/>
            </a:pPr>
            <a:r>
              <a:rPr lang="ru-RU" sz="7200" b="1" dirty="0" smtClean="0"/>
              <a:t>Изучить </a:t>
            </a:r>
            <a:r>
              <a:rPr lang="ru-RU" sz="7200" b="1" dirty="0"/>
              <a:t>литературу по данной </a:t>
            </a:r>
            <a:r>
              <a:rPr lang="ru-RU" sz="7200" b="1" dirty="0" smtClean="0"/>
              <a:t>теме</a:t>
            </a:r>
            <a:endParaRPr lang="ru-RU" sz="7200" b="1" dirty="0" smtClean="0"/>
          </a:p>
          <a:p>
            <a:pPr marL="457200" indent="-457200">
              <a:buAutoNum type="arabicPeriod"/>
            </a:pPr>
            <a:r>
              <a:rPr lang="ru-RU" sz="7200" b="1" dirty="0" smtClean="0"/>
              <a:t>Найти общие сведения о совах, рассмотреть некоторые виды сов</a:t>
            </a:r>
            <a:endParaRPr lang="ru-RU" sz="7200" b="1" dirty="0" smtClean="0"/>
          </a:p>
          <a:p>
            <a:pPr marL="457200" indent="-457200">
              <a:buAutoNum type="arabicPeriod"/>
            </a:pPr>
            <a:r>
              <a:rPr lang="ru-RU" sz="7200" b="1" dirty="0" smtClean="0"/>
              <a:t>Изучить роль совы в мифологии и символах разных народов</a:t>
            </a:r>
            <a:endParaRPr lang="ru-RU" sz="7200" b="1" dirty="0" smtClean="0"/>
          </a:p>
          <a:p>
            <a:pPr marL="457200" indent="-457200">
              <a:buAutoNum type="arabicPeriod"/>
            </a:pPr>
            <a:r>
              <a:rPr lang="ru-RU" sz="7200" b="1" dirty="0" smtClean="0"/>
              <a:t>Обобщить весь материал</a:t>
            </a:r>
            <a:endParaRPr lang="ru-RU" sz="7200" b="1" dirty="0"/>
          </a:p>
          <a:p>
            <a:pPr marL="0" indent="0">
              <a:buNone/>
            </a:pPr>
            <a:endParaRPr lang="ru-RU" sz="2000" b="1" dirty="0">
              <a:solidFill>
                <a:schemeClr val="accent2">
                  <a:lumMod val="75000"/>
                </a:schemeClr>
              </a:solidFill>
            </a:endParaRPr>
          </a:p>
          <a:p>
            <a:pPr algn="l"/>
            <a:endParaRPr lang="ru-RU" sz="5600" b="1" dirty="0" smtClean="0"/>
          </a:p>
          <a:p>
            <a:pPr algn="l"/>
            <a:endParaRPr lang="ru-RU" b="1" dirty="0"/>
          </a:p>
        </p:txBody>
      </p:sp>
      <p:pic>
        <p:nvPicPr>
          <p:cNvPr id="6" name="Рисунок 5"/>
          <p:cNvPicPr>
            <a:picLocks noChangeAspect="1"/>
          </p:cNvPicPr>
          <p:nvPr/>
        </p:nvPicPr>
        <p:blipFill>
          <a:blip r:embed="rId2"/>
          <a:stretch>
            <a:fillRect/>
          </a:stretch>
        </p:blipFill>
        <p:spPr>
          <a:xfrm>
            <a:off x="7020272" y="4437112"/>
            <a:ext cx="1922480" cy="2193348"/>
          </a:xfrm>
          <a:prstGeom prst="rect">
            <a:avLst/>
          </a:prstGeom>
        </p:spPr>
      </p:pic>
      <p:pic>
        <p:nvPicPr>
          <p:cNvPr id="5" name="Picture 3" descr="C:\Users\Almaeva.N\Desktop\Конференция 14.05.19\6_веснушки.jpg"/>
          <p:cNvPicPr>
            <a:picLocks noChangeAspect="1" noChangeArrowheads="1"/>
          </p:cNvPicPr>
          <p:nvPr/>
        </p:nvPicPr>
        <p:blipFill>
          <a:blip r:embed="rId3"/>
          <a:srcRect/>
          <a:stretch>
            <a:fillRect/>
          </a:stretch>
        </p:blipFill>
        <p:spPr bwMode="auto">
          <a:xfrm>
            <a:off x="251520" y="5733256"/>
            <a:ext cx="1030044" cy="9361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2875" y="188640"/>
            <a:ext cx="88582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059832" y="1556793"/>
            <a:ext cx="5616624" cy="2031325"/>
          </a:xfrm>
          <a:prstGeom prst="rect">
            <a:avLst/>
          </a:prstGeom>
        </p:spPr>
        <p:txBody>
          <a:bodyPr wrap="square">
            <a:spAutoFit/>
          </a:bodyPr>
          <a:lstStyle/>
          <a:p>
            <a:pPr fontAlgn="base"/>
            <a:r>
              <a:rPr lang="ru-RU" dirty="0" smtClean="0"/>
              <a:t> </a:t>
            </a:r>
            <a:endParaRPr lang="ru-RU" dirty="0" smtClean="0"/>
          </a:p>
          <a:p>
            <a:pPr fontAlgn="base"/>
            <a:endParaRPr lang="ru-RU" dirty="0"/>
          </a:p>
          <a:p>
            <a:pPr fontAlgn="base"/>
            <a:r>
              <a:rPr lang="ru-RU" dirty="0" smtClean="0"/>
              <a:t>Каких только сов не бывает: больших и маленьких, дневных и ночных, серых и рыжих, громких и бесшумных. Мы хотим познакомить тебя с самыми известными нашими представителями и рассказать, как они выглядят. </a:t>
            </a:r>
            <a:endParaRPr lang="ru-RU" dirty="0"/>
          </a:p>
        </p:txBody>
      </p:sp>
      <p:pic>
        <p:nvPicPr>
          <p:cNvPr id="4" name="Picture 3" descr="C:\Users\Almaeva.N\Desktop\Конференция 14.05.19\6_веснушки.jpg"/>
          <p:cNvPicPr>
            <a:picLocks noChangeAspect="1" noChangeArrowheads="1"/>
          </p:cNvPicPr>
          <p:nvPr/>
        </p:nvPicPr>
        <p:blipFill>
          <a:blip r:embed="rId2"/>
          <a:srcRect/>
          <a:stretch>
            <a:fillRect/>
          </a:stretch>
        </p:blipFill>
        <p:spPr bwMode="auto">
          <a:xfrm>
            <a:off x="269206" y="5663012"/>
            <a:ext cx="1116757" cy="1014909"/>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899592" y="1700808"/>
            <a:ext cx="2016223" cy="1440159"/>
          </a:xfrm>
          <a:prstGeom prst="rect">
            <a:avLst/>
          </a:prstGeom>
        </p:spPr>
      </p:pic>
      <p:pic>
        <p:nvPicPr>
          <p:cNvPr id="6" name="Рисунок 5"/>
          <p:cNvPicPr>
            <a:picLocks noChangeAspect="1"/>
          </p:cNvPicPr>
          <p:nvPr/>
        </p:nvPicPr>
        <p:blipFill>
          <a:blip r:embed="rId4"/>
          <a:stretch>
            <a:fillRect/>
          </a:stretch>
        </p:blipFill>
        <p:spPr>
          <a:xfrm>
            <a:off x="3059832" y="3789040"/>
            <a:ext cx="5328591" cy="288888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2875" y="188640"/>
            <a:ext cx="88582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755576" y="1556793"/>
            <a:ext cx="7920880" cy="5786199"/>
          </a:xfrm>
          <a:prstGeom prst="rect">
            <a:avLst/>
          </a:prstGeom>
        </p:spPr>
        <p:txBody>
          <a:bodyPr wrap="square">
            <a:spAutoFit/>
          </a:bodyPr>
          <a:lstStyle/>
          <a:p>
            <a:pPr fontAlgn="base"/>
            <a:r>
              <a:rPr lang="ru-RU" sz="1600" dirty="0" smtClean="0"/>
              <a:t>	Самая большая из всех сов – </a:t>
            </a:r>
            <a:r>
              <a:rPr lang="ru-RU" sz="1600" b="1" dirty="0" smtClean="0"/>
              <a:t>ФИЛИН</a:t>
            </a:r>
            <a:r>
              <a:rPr lang="ru-RU" sz="1600" dirty="0" smtClean="0"/>
              <a:t>. К этому роду относятся 19 видов сов, но мы расскажем об обыкновенном филине. Характерным </a:t>
            </a:r>
            <a:r>
              <a:rPr lang="ru-RU" sz="1600" dirty="0"/>
              <a:t>признаком птицы филин является наличие пучка оттопыренных перьев над каждым ухом. Голова у этой птицы большая, </a:t>
            </a:r>
            <a:r>
              <a:rPr lang="ru-RU" sz="1600" dirty="0" smtClean="0"/>
              <a:t>у </a:t>
            </a:r>
            <a:r>
              <a:rPr lang="ru-RU" sz="1600" dirty="0"/>
              <a:t>него желтые или оранжевые </a:t>
            </a:r>
            <a:r>
              <a:rPr lang="ru-RU" sz="1600" dirty="0" smtClean="0"/>
              <a:t>глаза, клюв </a:t>
            </a:r>
            <a:r>
              <a:rPr lang="ru-RU" sz="1600" dirty="0"/>
              <a:t>сильный, снабженный коротким крючком, ноги крепкие, высокие. Пальцы толстые с кривыми когтями, крылья тупые, хвост короткий, усеченный, оперение очень густое и рыхлое</a:t>
            </a:r>
            <a:r>
              <a:rPr lang="ru-RU" sz="1600" dirty="0" smtClean="0"/>
              <a:t>. Филин </a:t>
            </a:r>
            <a:r>
              <a:rPr lang="ru-RU" sz="1600" dirty="0"/>
              <a:t>– самый крупный представитель </a:t>
            </a:r>
            <a:r>
              <a:rPr lang="ru-RU" sz="1600" dirty="0" err="1"/>
              <a:t>совообразных</a:t>
            </a:r>
            <a:r>
              <a:rPr lang="ru-RU" sz="1600" dirty="0"/>
              <a:t>. Его длина 62-72 см при размахе крыльев 150-180 см</a:t>
            </a:r>
            <a:r>
              <a:rPr lang="ru-RU" sz="1600" dirty="0" smtClean="0"/>
              <a:t>.  </a:t>
            </a:r>
            <a:endParaRPr lang="ru-RU" sz="1600" dirty="0" smtClean="0"/>
          </a:p>
          <a:p>
            <a:pPr fontAlgn="base"/>
            <a:endParaRPr lang="ru-RU" sz="1600" dirty="0"/>
          </a:p>
          <a:p>
            <a:pPr fontAlgn="base"/>
            <a:endParaRPr lang="ru-RU" sz="1600" dirty="0" smtClean="0"/>
          </a:p>
          <a:p>
            <a:pPr fontAlgn="base"/>
            <a:endParaRPr lang="ru-RU" sz="1600" dirty="0"/>
          </a:p>
          <a:p>
            <a:pPr fontAlgn="base"/>
            <a:endParaRPr lang="ru-RU" sz="1600" dirty="0" smtClean="0"/>
          </a:p>
          <a:p>
            <a:pPr fontAlgn="base"/>
            <a:endParaRPr lang="ru-RU" sz="1600" dirty="0"/>
          </a:p>
          <a:p>
            <a:pPr fontAlgn="base"/>
            <a:endParaRPr lang="ru-RU" sz="1600" dirty="0" smtClean="0"/>
          </a:p>
          <a:p>
            <a:pPr fontAlgn="base"/>
            <a:endParaRPr lang="ru-RU" sz="1600" dirty="0" smtClean="0"/>
          </a:p>
          <a:p>
            <a:pPr fontAlgn="base"/>
            <a:r>
              <a:rPr lang="ru-RU" sz="1600" dirty="0"/>
              <a:t>	</a:t>
            </a:r>
            <a:endParaRPr lang="ru-RU" sz="1600" dirty="0" smtClean="0"/>
          </a:p>
          <a:p>
            <a:pPr fontAlgn="base"/>
            <a:endParaRPr lang="ru-RU" sz="1600" dirty="0"/>
          </a:p>
          <a:p>
            <a:pPr fontAlgn="base"/>
            <a:endParaRPr lang="ru-RU" sz="1600" dirty="0" smtClean="0"/>
          </a:p>
          <a:p>
            <a:pPr fontAlgn="base"/>
            <a:endParaRPr lang="ru-RU" sz="1600" dirty="0"/>
          </a:p>
          <a:p>
            <a:pPr fontAlgn="base"/>
            <a:endParaRPr lang="ru-RU" sz="1600" dirty="0" smtClean="0"/>
          </a:p>
          <a:p>
            <a:pPr fontAlgn="base"/>
            <a:endParaRPr lang="ru-RU" sz="1600" dirty="0"/>
          </a:p>
          <a:p>
            <a:pPr fontAlgn="base"/>
            <a:endParaRPr lang="ru-RU" sz="1600" dirty="0" smtClean="0"/>
          </a:p>
          <a:p>
            <a:pPr fontAlgn="base"/>
            <a:endParaRPr lang="ru-RU" sz="1600" dirty="0"/>
          </a:p>
          <a:p>
            <a:pPr fontAlgn="base"/>
            <a:endParaRPr lang="ru-RU" sz="1600" dirty="0"/>
          </a:p>
        </p:txBody>
      </p:sp>
      <p:pic>
        <p:nvPicPr>
          <p:cNvPr id="4" name="Picture 3" descr="C:\Users\Almaeva.N\Desktop\Конференция 14.05.19\6_веснушки.jpg"/>
          <p:cNvPicPr>
            <a:picLocks noChangeAspect="1" noChangeArrowheads="1"/>
          </p:cNvPicPr>
          <p:nvPr/>
        </p:nvPicPr>
        <p:blipFill>
          <a:blip r:embed="rId2"/>
          <a:srcRect/>
          <a:stretch>
            <a:fillRect/>
          </a:stretch>
        </p:blipFill>
        <p:spPr bwMode="auto">
          <a:xfrm>
            <a:off x="251520" y="5661248"/>
            <a:ext cx="950809" cy="864096"/>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4067944" y="3429000"/>
            <a:ext cx="4608512" cy="324036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2875" y="188640"/>
            <a:ext cx="88582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C:\Users\Almaeva.N\Desktop\Конференция 14.05.19\6_веснушки.jpg"/>
          <p:cNvPicPr>
            <a:picLocks noChangeAspect="1" noChangeArrowheads="1"/>
          </p:cNvPicPr>
          <p:nvPr/>
        </p:nvPicPr>
        <p:blipFill>
          <a:blip r:embed="rId2"/>
          <a:srcRect/>
          <a:stretch>
            <a:fillRect/>
          </a:stretch>
        </p:blipFill>
        <p:spPr bwMode="auto">
          <a:xfrm>
            <a:off x="179512" y="5733256"/>
            <a:ext cx="1072894" cy="97504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899592" y="1582341"/>
            <a:ext cx="7848872" cy="4493538"/>
          </a:xfrm>
          <a:prstGeom prst="rect">
            <a:avLst/>
          </a:prstGeom>
        </p:spPr>
        <p:txBody>
          <a:bodyPr wrap="square">
            <a:spAutoFit/>
          </a:bodyPr>
          <a:lstStyle/>
          <a:p>
            <a:pPr fontAlgn="base"/>
            <a:endParaRPr lang="ru-RU" dirty="0" smtClean="0"/>
          </a:p>
          <a:p>
            <a:pPr fontAlgn="base"/>
            <a:endParaRPr lang="ru-RU" dirty="0"/>
          </a:p>
          <a:p>
            <a:pPr fontAlgn="base"/>
            <a:endParaRPr lang="ru-RU" dirty="0" smtClean="0"/>
          </a:p>
          <a:p>
            <a:pPr fontAlgn="base"/>
            <a:endParaRPr lang="ru-RU" dirty="0"/>
          </a:p>
          <a:p>
            <a:pPr fontAlgn="base"/>
            <a:endParaRPr lang="ru-RU" dirty="0" smtClean="0"/>
          </a:p>
          <a:p>
            <a:pPr fontAlgn="base"/>
            <a:endParaRPr lang="ru-RU" dirty="0"/>
          </a:p>
          <a:p>
            <a:pPr fontAlgn="base"/>
            <a:endParaRPr lang="ru-RU" dirty="0" smtClean="0"/>
          </a:p>
          <a:p>
            <a:pPr fontAlgn="base"/>
            <a:endParaRPr lang="ru-RU" sz="1600" dirty="0" smtClean="0"/>
          </a:p>
          <a:p>
            <a:pPr fontAlgn="base"/>
            <a:endParaRPr lang="ru-RU" sz="1600" dirty="0"/>
          </a:p>
          <a:p>
            <a:pPr fontAlgn="base"/>
            <a:endParaRPr lang="ru-RU" sz="1600" dirty="0" smtClean="0"/>
          </a:p>
          <a:p>
            <a:pPr fontAlgn="base"/>
            <a:r>
              <a:rPr lang="ru-RU" sz="1600" dirty="0" smtClean="0"/>
              <a:t>	Филины </a:t>
            </a:r>
            <a:r>
              <a:rPr lang="ru-RU" sz="1600" dirty="0"/>
              <a:t>обитают в самых разных лесах: и тёмных хвойных, и светлых лиственных. Гнёзда строят на земле. Филины охотятся на мелких грызунов, зайцев и небольших птиц. Но могут нападать и на животных гораздо крупнее себя, например, на косуль. </a:t>
            </a:r>
            <a:endParaRPr lang="ru-RU" sz="1600" dirty="0"/>
          </a:p>
          <a:p>
            <a:pPr fontAlgn="base"/>
            <a:r>
              <a:rPr lang="ru-RU" sz="1600" dirty="0"/>
              <a:t>	Филин умеет щелкать клювом, хохотать и скрежетать. Охотится филин начинает лишь с наступлением полной ночи; тогда же можно услышать его страшный крик.</a:t>
            </a:r>
            <a:endParaRPr lang="ru-RU" sz="1600" dirty="0"/>
          </a:p>
          <a:p>
            <a:pPr fontAlgn="base"/>
            <a:r>
              <a:rPr lang="ru-RU" sz="1600" dirty="0"/>
              <a:t>	 Филин считается символом мудрости, интуиции и ясновидения.</a:t>
            </a:r>
            <a:endParaRPr lang="ru-RU" sz="1600" dirty="0"/>
          </a:p>
        </p:txBody>
      </p:sp>
      <p:pic>
        <p:nvPicPr>
          <p:cNvPr id="6" name="Рисунок 5"/>
          <p:cNvPicPr>
            <a:picLocks noChangeAspect="1"/>
          </p:cNvPicPr>
          <p:nvPr/>
        </p:nvPicPr>
        <p:blipFill>
          <a:blip r:embed="rId3"/>
          <a:stretch>
            <a:fillRect/>
          </a:stretch>
        </p:blipFill>
        <p:spPr>
          <a:xfrm>
            <a:off x="1115617" y="1412776"/>
            <a:ext cx="3672407" cy="266429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2875" y="188640"/>
            <a:ext cx="88582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899592" y="1556793"/>
            <a:ext cx="7200800" cy="3570208"/>
          </a:xfrm>
          <a:prstGeom prst="rect">
            <a:avLst/>
          </a:prstGeom>
        </p:spPr>
        <p:txBody>
          <a:bodyPr wrap="square">
            <a:spAutoFit/>
          </a:bodyPr>
          <a:lstStyle/>
          <a:p>
            <a:pPr fontAlgn="base"/>
            <a:r>
              <a:rPr lang="ru-RU" b="1" dirty="0" smtClean="0"/>
              <a:t>	</a:t>
            </a:r>
            <a:r>
              <a:rPr lang="ru-RU" sz="1600" b="1" dirty="0" smtClean="0"/>
              <a:t>БЕЛУЮ, ИЛИ ПОЛЯРНУЮ СОВУ </a:t>
            </a:r>
            <a:r>
              <a:rPr lang="ru-RU" sz="1600" dirty="0" smtClean="0"/>
              <a:t>трудно перепутать с какой-нибудь другой. Взрослые самцы почти совсем белого цвета, а у молодых птиц и самок есть заметные тёмные пестрины. Глаза ярко-желтые. </a:t>
            </a:r>
            <a:r>
              <a:rPr lang="ru-RU" sz="1600" dirty="0"/>
              <a:t>Зрение совы устроено так, что она отлично видит как ночью, так и в светлое время суток. </a:t>
            </a:r>
            <a:r>
              <a:rPr lang="ru-RU" sz="1600" dirty="0" smtClean="0"/>
              <a:t>Птицы </a:t>
            </a:r>
            <a:r>
              <a:rPr lang="ru-RU" sz="1600" dirty="0"/>
              <a:t>вынуждены жить в условиях круглосуточного полярного дня. </a:t>
            </a:r>
            <a:r>
              <a:rPr lang="ru-RU" sz="1600" b="1" dirty="0"/>
              <a:t>Это единственный представитель семейства совиных, который ведёт дневной образ жизни, все остальные охотятся только вечером или ночью.</a:t>
            </a:r>
            <a:endParaRPr lang="ru-RU" sz="1600" dirty="0"/>
          </a:p>
          <a:p>
            <a:pPr fontAlgn="base"/>
            <a:r>
              <a:rPr lang="ru-RU" sz="1600" dirty="0" smtClean="0"/>
              <a:t>	Размах крыльев этого хищника доходит до 165 см, весит она 1, - 3,5 кг, а длина тела – 55 – 70 см. Дополнительный </a:t>
            </a:r>
            <a:r>
              <a:rPr lang="ru-RU" sz="1600" dirty="0"/>
              <a:t>объём птице придаёт плотное оперение, из-за которого она выглядит огромной. Его рыхлая структура, создающая воздушную прослойку, позволяет существенно сократить потерю тепла. Пышные перья практически полностью закрывают клюв, предохраняя его от переохлаждения. </a:t>
            </a:r>
            <a:endParaRPr lang="ru-RU" sz="1600" dirty="0" smtClean="0"/>
          </a:p>
          <a:p>
            <a:pPr fontAlgn="base"/>
            <a:r>
              <a:rPr lang="ru-RU" sz="1600" dirty="0"/>
              <a:t>	</a:t>
            </a:r>
            <a:endParaRPr lang="ru-RU" sz="1600" dirty="0"/>
          </a:p>
        </p:txBody>
      </p:sp>
      <p:pic>
        <p:nvPicPr>
          <p:cNvPr id="4" name="Picture 3" descr="C:\Users\Almaeva.N\Desktop\Конференция 14.05.19\6_веснушки.jpg"/>
          <p:cNvPicPr>
            <a:picLocks noChangeAspect="1" noChangeArrowheads="1"/>
          </p:cNvPicPr>
          <p:nvPr/>
        </p:nvPicPr>
        <p:blipFill>
          <a:blip r:embed="rId2"/>
          <a:srcRect/>
          <a:stretch>
            <a:fillRect/>
          </a:stretch>
        </p:blipFill>
        <p:spPr bwMode="auto">
          <a:xfrm>
            <a:off x="142876" y="5589240"/>
            <a:ext cx="1087852" cy="98864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6084167" y="4718921"/>
            <a:ext cx="2916957" cy="207784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2875" y="188640"/>
            <a:ext cx="88582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971600" y="1556793"/>
            <a:ext cx="7704856" cy="2585323"/>
          </a:xfrm>
          <a:prstGeom prst="rect">
            <a:avLst/>
          </a:prstGeom>
        </p:spPr>
        <p:txBody>
          <a:bodyPr wrap="square">
            <a:spAutoFit/>
          </a:bodyPr>
          <a:lstStyle/>
          <a:p>
            <a:pPr fontAlgn="base"/>
            <a:r>
              <a:rPr lang="ru-RU" dirty="0" smtClean="0"/>
              <a:t>	Лапы </a:t>
            </a:r>
            <a:r>
              <a:rPr lang="ru-RU" dirty="0"/>
              <a:t>обильно покрыты пухом, напоминающим шерсть и образующим «космы», поэтому когти почти незаметны. Перья у полярной совы жестче, чем у других наших родственников, поэтому она летает гораздо более шумно, чем многие из нас, но зато очень быстро. </a:t>
            </a:r>
            <a:endParaRPr lang="ru-RU" dirty="0"/>
          </a:p>
          <a:p>
            <a:pPr fontAlgn="base"/>
            <a:r>
              <a:rPr lang="ru-RU" dirty="0" smtClean="0"/>
              <a:t>	Гнезда </a:t>
            </a:r>
            <a:r>
              <a:rPr lang="ru-RU" dirty="0"/>
              <a:t>строят на земле, среди камней. Охотятся белые совы в основном на леммингов, пищух, других мелких грызунов, изредка добывают себе горностая, зайца, гуся или куропатку</a:t>
            </a:r>
            <a:r>
              <a:rPr lang="ru-RU" dirty="0" smtClean="0"/>
              <a:t>.</a:t>
            </a:r>
            <a:endParaRPr lang="ru-RU" dirty="0" smtClean="0"/>
          </a:p>
          <a:p>
            <a:pPr fontAlgn="base"/>
            <a:endParaRPr lang="ru-RU" dirty="0"/>
          </a:p>
          <a:p>
            <a:pPr fontAlgn="base"/>
            <a:endParaRPr lang="ru-RU" dirty="0"/>
          </a:p>
        </p:txBody>
      </p:sp>
      <p:pic>
        <p:nvPicPr>
          <p:cNvPr id="4" name="Picture 3" descr="C:\Users\Almaeva.N\Desktop\Конференция 14.05.19\6_веснушки.jpg"/>
          <p:cNvPicPr>
            <a:picLocks noChangeAspect="1" noChangeArrowheads="1"/>
          </p:cNvPicPr>
          <p:nvPr/>
        </p:nvPicPr>
        <p:blipFill>
          <a:blip r:embed="rId2"/>
          <a:srcRect/>
          <a:stretch>
            <a:fillRect/>
          </a:stretch>
        </p:blipFill>
        <p:spPr bwMode="auto">
          <a:xfrm>
            <a:off x="142875" y="5523568"/>
            <a:ext cx="1260773" cy="1145791"/>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3275856" y="3789040"/>
            <a:ext cx="4464496" cy="277323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2875" y="188640"/>
            <a:ext cx="88582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331640" y="1556793"/>
            <a:ext cx="7344816" cy="2862322"/>
          </a:xfrm>
          <a:prstGeom prst="rect">
            <a:avLst/>
          </a:prstGeom>
        </p:spPr>
        <p:txBody>
          <a:bodyPr wrap="square">
            <a:spAutoFit/>
          </a:bodyPr>
          <a:lstStyle/>
          <a:p>
            <a:pPr fontAlgn="base"/>
            <a:r>
              <a:rPr lang="ru-RU" b="1" dirty="0" smtClean="0"/>
              <a:t>		</a:t>
            </a:r>
            <a:r>
              <a:rPr lang="ru-RU" b="1" dirty="0"/>
              <a:t>СПЛЮШКА</a:t>
            </a:r>
            <a:r>
              <a:rPr lang="ru-RU" dirty="0"/>
              <a:t> в сумерках сообщает всем: «</a:t>
            </a:r>
            <a:r>
              <a:rPr lang="ru-RU" dirty="0" err="1"/>
              <a:t>Сплюуу</a:t>
            </a:r>
            <a:r>
              <a:rPr lang="ru-RU" dirty="0"/>
              <a:t>… </a:t>
            </a:r>
            <a:r>
              <a:rPr lang="ru-RU" dirty="0" err="1"/>
              <a:t>сплюуу</a:t>
            </a:r>
            <a:r>
              <a:rPr lang="ru-RU" dirty="0"/>
              <a:t>!». Поэтому и получила такое имя.  Маленькая сова длиной 15 – 20 </a:t>
            </a:r>
            <a:r>
              <a:rPr lang="ru-RU" dirty="0" smtClean="0"/>
              <a:t>см, весом 60 – 130 г и размахом крыльев до 50 см живет в лиственных лесах, садах и парках. На зиму </a:t>
            </a:r>
            <a:r>
              <a:rPr lang="ru-RU" dirty="0" err="1" smtClean="0"/>
              <a:t>сплюшки</a:t>
            </a:r>
            <a:r>
              <a:rPr lang="ru-RU" dirty="0" smtClean="0"/>
              <a:t> улетают в африканские саванны, южные пустыни Сахара. Оперение у сов серо-рыжее с тёмными </a:t>
            </a:r>
            <a:r>
              <a:rPr lang="ru-RU" dirty="0" err="1" smtClean="0"/>
              <a:t>пестринами</a:t>
            </a:r>
            <a:r>
              <a:rPr lang="ru-RU" dirty="0" smtClean="0"/>
              <a:t>, на плечах белые пятна. Глаза ярко-желтые или светло-оранжевые. На голове перьевые ушки. Если </a:t>
            </a:r>
            <a:r>
              <a:rPr lang="ru-RU" dirty="0" err="1" smtClean="0"/>
              <a:t>сплюшка</a:t>
            </a:r>
            <a:r>
              <a:rPr lang="ru-RU" dirty="0" smtClean="0"/>
              <a:t> чувствует опасность, она замирает на дереве, прижимает перья, закрывает глаза и слегка раскачивается – становится похожей на ветку, которую колышет ветер. </a:t>
            </a:r>
            <a:endParaRPr lang="ru-RU" dirty="0"/>
          </a:p>
        </p:txBody>
      </p:sp>
      <p:pic>
        <p:nvPicPr>
          <p:cNvPr id="4" name="Picture 3" descr="C:\Users\Almaeva.N\Desktop\Конференция 14.05.19\6_веснушки.jpg"/>
          <p:cNvPicPr>
            <a:picLocks noChangeAspect="1" noChangeArrowheads="1"/>
          </p:cNvPicPr>
          <p:nvPr/>
        </p:nvPicPr>
        <p:blipFill>
          <a:blip r:embed="rId2"/>
          <a:srcRect/>
          <a:stretch>
            <a:fillRect/>
          </a:stretch>
        </p:blipFill>
        <p:spPr bwMode="auto">
          <a:xfrm>
            <a:off x="172921" y="5609748"/>
            <a:ext cx="1086711" cy="987603"/>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3"/>
          <a:stretch>
            <a:fillRect/>
          </a:stretch>
        </p:blipFill>
        <p:spPr>
          <a:xfrm>
            <a:off x="2627784" y="4365104"/>
            <a:ext cx="3568189" cy="237998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Параллакс">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Параллакс</Template>
  <TotalTime>0</TotalTime>
  <Words>8864</Words>
  <Application>WPS Presentation</Application>
  <PresentationFormat>Экран (4:3)</PresentationFormat>
  <Paragraphs>154</Paragraphs>
  <Slides>22</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Arial</vt:lpstr>
      <vt:lpstr>SimSun</vt:lpstr>
      <vt:lpstr>Wingdings</vt:lpstr>
      <vt:lpstr>Arial</vt:lpstr>
      <vt:lpstr>Corbel</vt:lpstr>
      <vt:lpstr>Microsoft YaHei</vt:lpstr>
      <vt:lpstr/>
      <vt:lpstr>Arial Unicode MS</vt:lpstr>
      <vt:lpstr>Calibri</vt:lpstr>
      <vt:lpstr>PT Sans</vt:lpstr>
      <vt:lpstr>Times New Roman</vt:lpstr>
      <vt:lpstr>Параллакс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Алмаева Наталья</dc:creator>
  <cp:lastModifiedBy>Вадим и Света</cp:lastModifiedBy>
  <cp:revision>126</cp:revision>
  <cp:lastPrinted>2019-05-13T03:18:00Z</cp:lastPrinted>
  <dcterms:created xsi:type="dcterms:W3CDTF">2019-04-24T03:33:00Z</dcterms:created>
  <dcterms:modified xsi:type="dcterms:W3CDTF">2020-04-17T04:57:31Z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1049-11.2.0.9255</vt:lpwstr>
  </property>
</Properties>
</file>