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3"/>
    <p:sldId id="260" r:id="rId4"/>
    <p:sldId id="265" r:id="rId5"/>
    <p:sldId id="282" r:id="rId6"/>
    <p:sldId id="261" r:id="rId7"/>
    <p:sldId id="268" r:id="rId8"/>
    <p:sldId id="266" r:id="rId9"/>
    <p:sldId id="263" r:id="rId10"/>
    <p:sldId id="280" r:id="rId11"/>
    <p:sldId id="281" r:id="rId12"/>
    <p:sldId id="279" r:id="rId13"/>
    <p:sldId id="284" r:id="rId14"/>
    <p:sldId id="264" r:id="rId15"/>
    <p:sldId id="278" r:id="rId16"/>
    <p:sldId id="274" r:id="rId17"/>
    <p:sldId id="270" r:id="rId18"/>
    <p:sldId id="271" r:id="rId19"/>
    <p:sldId id="272" r:id="rId20"/>
    <p:sldId id="273" r:id="rId21"/>
    <p:sldId id="275" r:id="rId22"/>
    <p:sldId id="269" r:id="rId23"/>
    <p:sldId id="276" r:id="rId24"/>
    <p:sldId id="277" r:id="rId25"/>
    <p:sldId id="286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CCCFF"/>
    <a:srgbClr val="CCECFF"/>
    <a:srgbClr val="FFFF00"/>
    <a:srgbClr val="CCFFCC"/>
    <a:srgbClr val="FF99FF"/>
    <a:srgbClr val="003366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2" autoAdjust="0"/>
    <p:restoredTop sz="94660"/>
  </p:normalViewPr>
  <p:slideViewPr>
    <p:cSldViewPr snapToGrid="0">
      <p:cViewPr>
        <p:scale>
          <a:sx n="81" d="100"/>
          <a:sy n="81" d="100"/>
        </p:scale>
        <p:origin x="-122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4" Type="http://schemas.microsoft.com/office/2011/relationships/chartColorStyle" Target="colors6.xml"/><Relationship Id="rId3" Type="http://schemas.microsoft.com/office/2011/relationships/chartStyle" Target="style6.xml"/><Relationship Id="rId2" Type="http://schemas.openxmlformats.org/officeDocument/2006/relationships/themeOverride" Target="../theme/themeOverrid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cap="none">
                <a:solidFill>
                  <a:srgbClr val="002060"/>
                </a:solidFill>
              </a:rPr>
              <a:t>знание жанров худ.произведений</a:t>
            </a:r>
            <a:endParaRPr lang="ru-RU" sz="1400" cap="none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12698412698413"/>
          <c:y val="0.03280705351650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48004687819819"/>
          <c:y val="0.344611941961222"/>
          <c:w val="0.823380905511811"/>
          <c:h val="0.5703343793784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0299056820795951"/>
                  <c:y val="-0.10129113192407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20683827565"/>
                      <c:h val="0.1124051671109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368069933287325"/>
                  <c:y val="0.13789004793510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798611111111111"/>
                  <c:y val="-0.080273524602348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5B9BD5">
        <a:lumMod val="60000"/>
        <a:lumOff val="40000"/>
      </a:srgbClr>
    </a:solidFill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cap="none">
                <a:solidFill>
                  <a:srgbClr val="002060"/>
                </a:solidFill>
              </a:rPr>
              <a:t>способность </a:t>
            </a:r>
            <a:r>
              <a:rPr lang="ru-RU" sz="1400" cap="none" baseline="0">
                <a:solidFill>
                  <a:srgbClr val="002060"/>
                </a:solidFill>
              </a:rPr>
              <a:t>придумать вариант развития действий </a:t>
            </a:r>
            <a:endParaRPr lang="ru-RU" sz="1400" cap="none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2597193466759"/>
          <c:y val="0.053311461964322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55987204497989"/>
          <c:y val="0.340511060271659"/>
          <c:w val="0.823380905511811"/>
          <c:h val="0.5703343793784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9680526800092"/>
                  <c:y val="-0.03567712204548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70764342863"/>
                      <c:h val="0.1124051671109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44448791727121"/>
                  <c:y val="0.010762715558648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76549127011298"/>
                  <c:y val="0.038651940088378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5B9BD5">
        <a:lumMod val="60000"/>
        <a:lumOff val="40000"/>
      </a:srgbClr>
    </a:solidFill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cap="none">
                <a:solidFill>
                  <a:srgbClr val="002060"/>
                </a:solidFill>
              </a:rPr>
              <a:t>умение выделить в тексте средства</a:t>
            </a:r>
            <a:r>
              <a:rPr lang="ru-RU" sz="1400" cap="none" baseline="0">
                <a:solidFill>
                  <a:srgbClr val="002060"/>
                </a:solidFill>
              </a:rPr>
              <a:t> образной выразительности</a:t>
            </a:r>
            <a:endParaRPr lang="ru-RU" sz="1400" cap="none">
              <a:solidFill>
                <a:srgbClr val="002060"/>
              </a:solidFill>
            </a:endParaRPr>
          </a:p>
        </c:rich>
      </c:tx>
      <c:layout/>
      <c:overlay val="0"/>
      <c:spPr>
        <a:solidFill>
          <a:srgbClr val="5B9BD5">
            <a:lumMod val="60000"/>
            <a:lumOff val="40000"/>
          </a:srgb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48004687819819"/>
          <c:y val="0.344611941961222"/>
          <c:w val="0.823380905511811"/>
          <c:h val="0.5703343793784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098178341384863"/>
                  <c:y val="-0.03567712204548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521557993657"/>
                      <c:h val="0.1124051671109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659722222222222"/>
                  <c:y val="0.13378920767058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798611111111111"/>
                  <c:y val="-0.080273524602348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5B9BD5">
        <a:lumMod val="60000"/>
        <a:lumOff val="40000"/>
      </a:srgbClr>
    </a:solidFill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cap="none">
                <a:solidFill>
                  <a:srgbClr val="002060"/>
                </a:solidFill>
              </a:rPr>
              <a:t>подбор близких по значению слов, к словам из текста</a:t>
            </a:r>
            <a:endParaRPr lang="ru-RU" sz="1400" cap="none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48004687819819"/>
          <c:y val="0.344611941961222"/>
          <c:w val="0.823380905511811"/>
          <c:h val="0.5703343793784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5079652634"/>
                  <c:y val="-0.03567712204548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324180491931"/>
                      <c:h val="0.1124051671109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291651949303439"/>
                  <c:y val="0.19120150989943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84531643689466"/>
                  <c:y val="-0.067970983840265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5B9BD5">
        <a:lumMod val="60000"/>
        <a:lumOff val="40000"/>
      </a:srgbClr>
    </a:solidFill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cap="none">
                <a:solidFill>
                  <a:srgbClr val="002060"/>
                </a:solidFill>
              </a:rPr>
              <a:t>способность придумать новые слова</a:t>
            </a:r>
            <a:endParaRPr lang="ru-RU" sz="1400" cap="none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3151508235384"/>
          <c:y val="0.041008816895632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48004687819819"/>
          <c:y val="0.344611941961222"/>
          <c:w val="0.823380905511811"/>
          <c:h val="0.5703343793784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0781857317654133"/>
                  <c:y val="-0.03567712204548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36338754757"/>
                      <c:h val="0.1124051671109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245643207642523"/>
                  <c:y val="0.14199092962467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798610318637706"/>
                  <c:y val="-0.30992300352449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5B9BD5">
        <a:lumMod val="60000"/>
        <a:lumOff val="40000"/>
      </a:srgbClr>
    </a:solidFill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>
                <a:solidFill>
                  <a:srgbClr val="002060"/>
                </a:solidFill>
              </a:rPr>
              <a:t>способность объяснить этимологию слов</a:t>
            </a:r>
            <a:endParaRPr lang="ru-RU" sz="1400" b="1" cap="none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64826135863452"/>
          <c:y val="0.049210580274759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48004687819819"/>
          <c:y val="0.344611941961222"/>
          <c:w val="0.823380905511811"/>
          <c:h val="0.5703343793784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0478778467909"/>
                  <c:y val="-0.03567712204548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22432159748"/>
                      <c:h val="0.1124051671109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659722222222222"/>
                  <c:y val="0.13378920767058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798611111111111"/>
                  <c:y val="-0.080273524602348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70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5B9BD5">
        <a:lumMod val="60000"/>
        <a:lumOff val="40000"/>
      </a:srgbClr>
    </a:solidFill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565" y="230660"/>
            <a:ext cx="7140387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8118" y="1546412"/>
            <a:ext cx="7140388" cy="460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162"/>
            <a:ext cx="9144000" cy="6858000"/>
          </a:xfrm>
          <a:prstGeom prst="rect">
            <a:avLst/>
          </a:prstGeom>
          <a:solidFill>
            <a:srgbClr val="003366">
              <a:alpha val="43137"/>
            </a:srgbClr>
          </a:solidFill>
        </p:spPr>
      </p:pic>
      <p:sp>
        <p:nvSpPr>
          <p:cNvPr id="6" name="Заголовок 1"/>
          <p:cNvSpPr txBox="1"/>
          <p:nvPr/>
        </p:nvSpPr>
        <p:spPr>
          <a:xfrm>
            <a:off x="987649" y="3014359"/>
            <a:ext cx="7168699" cy="895261"/>
          </a:xfrm>
          <a:prstGeom prst="rect">
            <a:avLst/>
          </a:prstGeom>
          <a:solidFill>
            <a:srgbClr val="FF99FF">
              <a:alpha val="76078"/>
            </a:srgbClr>
          </a:solidFill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ВОЛШЕБНАЯ СКАЗКА»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1366502" y="2009410"/>
            <a:ext cx="6410995" cy="895261"/>
          </a:xfrm>
          <a:prstGeom prst="rect">
            <a:avLst/>
          </a:prstGeom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65753" y="440088"/>
            <a:ext cx="633457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МУНИЦИПАЛЬНОЕ БЮДЖЕТНОЕ </a:t>
            </a:r>
            <a:endParaRPr lang="ru-RU" altLang="ru-RU" sz="1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ДОШКОЛЬНОЕ ОБРАЗОВАТЕЛЬНОЕ УЧРЕЖДЕНИЕ</a:t>
            </a:r>
            <a:endParaRPr lang="ru-RU" altLang="ru-RU" sz="105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«ЦЕНТР РАЗВИТИЯ РЕБЕНКА — ДЕТСКИЙ САД № 28 «ОГОНЕК</a:t>
            </a:r>
            <a:r>
              <a:rPr lang="ru-RU" altLang="ru-RU" sz="1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»</a:t>
            </a:r>
            <a:endParaRPr lang="ru-RU" altLang="ru-RU" sz="1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4" descr="https://img2.freepng.ru/20180326/dfq/kisspng-animation-drawing-dwarf-album-gnome-5ab8a647d701b4.7940088815220506318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888" y="1540701"/>
            <a:ext cx="1868570" cy="15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playcast.ru/uploads/2016/05/23/1875067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205" y="1369074"/>
            <a:ext cx="1028659" cy="17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65753" y="6338083"/>
            <a:ext cx="633457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Бердск</a:t>
            </a:r>
            <a:endParaRPr lang="ru-RU" altLang="ru-RU" sz="105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 txBox="1"/>
          <p:nvPr/>
        </p:nvSpPr>
        <p:spPr>
          <a:xfrm>
            <a:off x="609352" y="86497"/>
            <a:ext cx="8299869" cy="65737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6055">
              <a:lnSpc>
                <a:spcPts val="1600"/>
              </a:lnSpc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indent="186055">
              <a:lnSpc>
                <a:spcPts val="16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Методика </a:t>
            </a:r>
            <a:r>
              <a:rPr lang="ru-RU" sz="1600" b="1" dirty="0">
                <a:solidFill>
                  <a:srgbClr val="002060"/>
                </a:solidFill>
              </a:rPr>
              <a:t>2. Определение умений придумывать новые </a:t>
            </a:r>
            <a:r>
              <a:rPr lang="ru-RU" sz="1600" b="1" dirty="0" smtClean="0">
                <a:solidFill>
                  <a:srgbClr val="002060"/>
                </a:solidFill>
              </a:rPr>
              <a:t>слова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Воспитатель читает ребенку стихотворение Н. </a:t>
            </a:r>
            <a:r>
              <a:rPr lang="ru-RU" sz="1600" dirty="0" err="1">
                <a:solidFill>
                  <a:srgbClr val="002060"/>
                </a:solidFill>
              </a:rPr>
              <a:t>Кончаловской</a:t>
            </a:r>
            <a:r>
              <a:rPr lang="ru-RU" sz="1600" dirty="0">
                <a:solidFill>
                  <a:srgbClr val="002060"/>
                </a:solidFill>
              </a:rPr>
              <a:t> «Про овощи». Затем предлагает ребенку придумать самому названия сказочных овощей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tabLst>
                <a:tab pos="1880870" algn="l"/>
              </a:tabLst>
            </a:pPr>
            <a:r>
              <a:rPr lang="ru-RU" sz="1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Про овощи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0"/>
              </a:spcAft>
              <a:tabLst>
                <a:tab pos="188087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Н. </a:t>
            </a:r>
            <a:r>
              <a:rPr lang="ru-RU" sz="16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Кончаловская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6055">
              <a:tabLst>
                <a:tab pos="358775" algn="l"/>
              </a:tabLst>
            </a:pPr>
            <a:endParaRPr lang="ru-RU" sz="1600" dirty="0" smtClean="0">
              <a:solidFill>
                <a:srgbClr val="002060"/>
              </a:solidFill>
            </a:endParaRPr>
          </a:p>
          <a:p>
            <a:pPr indent="186055"/>
            <a:b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0" y="4266798"/>
            <a:ext cx="8640961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>
          <a:xfrm rot="16200000">
            <a:off x="-2897659" y="3153283"/>
            <a:ext cx="6573797" cy="4402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Методическое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обеспечение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проекта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9495" y="1973384"/>
          <a:ext cx="6421954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3303509"/>
                <a:gridCol w="311844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 один садовод,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 развел огород,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 старательно грядки.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 принес чемодан,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Полный разных семян,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 смешались они в беспорядке.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Наступила весна,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взошли семена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Садовод любовался на всходы.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Утром их поливал,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ночь их укрывал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берег от холодной погоды.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корзину несли,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 решить не могли,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же быть с овощами такими?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 ли жарить их нам,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 ли парить их нам?..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 и съели их просто сырыми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 когда садовод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Нас позвал в огород,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взглянули, и все закричали: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Никогда и нигде,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 в земле, пи в воде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таких овощей не встречали!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Сельдерошек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поспел,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моркофель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дозрел,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Стал уже осыпаться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спаржовник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таких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баклачков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 мохнатых стручков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Испугался бы каждый садовник.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Показал садовод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Нам такой огород,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 на грядках, засеянных густо,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Огурбузы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росли,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Помидыни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росли,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Редисвекла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чеслук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репуста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https://i.pinimg.com/736x/1e/e3/04/1ee304bc5d1f8ab0aeb8bdeb2d495c19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5094" y="4864601"/>
            <a:ext cx="1746192" cy="179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96562" y="259080"/>
          <a:ext cx="8575589" cy="636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09"/>
                <a:gridCol w="1420678"/>
                <a:gridCol w="6771502"/>
              </a:tblGrid>
              <a:tr h="210477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содержание деятельности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2075" algn="l"/>
                        </a:tabLs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  <a:endParaRPr lang="ru-RU" sz="12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2075" algn="l"/>
                        </a:tabLs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3335"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актуальности темы, мотивация ее выбора, определение цели, задач проекта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3335"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воспитанников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3927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литературы по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теме,</a:t>
                      </a:r>
                      <a:r>
                        <a:rPr lang="ru-RU" sz="125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знакомление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передовым опытом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проекта с музыкальным руководителем, логопедом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Уточнение формулировок проблемы, темы, целей и задач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методической литературы, конспектов занятий, иллюстративного материала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материала, пособий,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дидактической, игровой, театрализованной деятельности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предварительной работы с родителями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перспективного плана по данному проекту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книжного уголка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 </a:t>
                      </a:r>
                      <a:endParaRPr lang="ru-RU" sz="12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воспитанниками: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русских народных сказок, презентаций к ним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и рассказывание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русских народных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сказок, беседа по прочитанной сказке, рассмотрение проблемных ситуаций 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дидактических, словесных игр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игр-драматизаций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творческих рассказов, пересказ, составление рассказов по серии картинок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игр-эстафет, викторин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Продуктивная, изобразительная деятельность.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атрибутов для игр-драматизаций.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картотеки русских народных сказок в соответствии с возрастом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художественной литературы.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творческих заданий.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для родителей.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</a:t>
                      </a:r>
                      <a:endParaRPr lang="ru-RU" sz="12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детских работ, фотовыставка.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выставки семейных поделок сказочных героев и оформления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дет. худож.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Заключительное мероприятие совместно с родителями и детьми «Репка» (Приложение)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проектной деятельности «Волшебная сказка»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воспитанников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ожидаемого результата проекта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/>
          <p:cNvGraphicFramePr>
            <a:graphicFrameLocks noChangeAspect="1"/>
          </p:cNvGraphicFramePr>
          <p:nvPr/>
        </p:nvGraphicFramePr>
        <p:xfrm>
          <a:off x="581149" y="581837"/>
          <a:ext cx="2760345" cy="309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Объект 2"/>
          <p:cNvGraphicFramePr>
            <a:graphicFrameLocks noChangeAspect="1"/>
          </p:cNvGraphicFramePr>
          <p:nvPr/>
        </p:nvGraphicFramePr>
        <p:xfrm>
          <a:off x="3341494" y="581839"/>
          <a:ext cx="2760345" cy="309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2"/>
          <p:cNvGraphicFramePr>
            <a:graphicFrameLocks noChangeAspect="1"/>
          </p:cNvGraphicFramePr>
          <p:nvPr/>
        </p:nvGraphicFramePr>
        <p:xfrm>
          <a:off x="6101839" y="581838"/>
          <a:ext cx="2760345" cy="309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2"/>
          <p:cNvGraphicFramePr>
            <a:graphicFrameLocks noChangeAspect="1"/>
          </p:cNvGraphicFramePr>
          <p:nvPr/>
        </p:nvGraphicFramePr>
        <p:xfrm>
          <a:off x="581149" y="3678733"/>
          <a:ext cx="2760345" cy="309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2"/>
          <p:cNvGraphicFramePr>
            <a:graphicFrameLocks noChangeAspect="1"/>
          </p:cNvGraphicFramePr>
          <p:nvPr/>
        </p:nvGraphicFramePr>
        <p:xfrm>
          <a:off x="3341493" y="3678731"/>
          <a:ext cx="2760345" cy="309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2"/>
          <p:cNvGraphicFramePr>
            <a:graphicFrameLocks noChangeAspect="1"/>
          </p:cNvGraphicFramePr>
          <p:nvPr/>
        </p:nvGraphicFramePr>
        <p:xfrm>
          <a:off x="6101839" y="3678732"/>
          <a:ext cx="2760345" cy="309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Заголовок 1"/>
          <p:cNvSpPr txBox="1"/>
          <p:nvPr/>
        </p:nvSpPr>
        <p:spPr>
          <a:xfrm rot="16200000">
            <a:off x="-2735860" y="3458619"/>
            <a:ext cx="6193791" cy="4402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Входная диагностика развития речи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РАБОТА  С  РОДИТЕЛЯМИ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 descr="C:\Users\User\Desktop\ира защита\работа с род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48762" y="2933660"/>
            <a:ext cx="4947285" cy="370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ира защита\раб с ро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384" y="997364"/>
            <a:ext cx="4216026" cy="316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yt3.ggpht.com/a/AGF-l7_QJlQDw2AN1b1MSILDC7Zf99PvI9nRf0HC0g=s900-c-k-c0xffffffff-no-rj-mo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5" y="4584357"/>
            <a:ext cx="2267097" cy="227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КУКОЛЬНЫЙ ТЕАТР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 descr="C:\Users\User\Desktop\ира защита\IMG-20200117-WA0023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23280" y="1150122"/>
            <a:ext cx="6487767" cy="417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ds05.infourok.ru/uploads/ex/0fef/0007eba6-a95af5a9/img2.jpg"/>
          <p:cNvPicPr/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47791" y="4473147"/>
            <a:ext cx="2407766" cy="216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438563" y="2966564"/>
            <a:ext cx="2435760" cy="432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НАСТОЛЬНЫЕ ИГРЫ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 descr="C:\Users\User\Desktop\ира защита\IMG-20200117-WA0027.jp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5613901" y="1277537"/>
            <a:ext cx="2522818" cy="380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ира защита\IMG-20200117-WA00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531" y="1042592"/>
            <a:ext cx="4301926" cy="241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listok-perm.ru/image/cache/data/product/125461-800x800.jpg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7525265" y="4368996"/>
            <a:ext cx="1471210" cy="2322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УГОЛОК ЧТЕНИЯ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 descr="C:\Users\User\Desktop\ира защита\IMG-20200117-WA002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200000">
            <a:off x="4477906" y="-340530"/>
            <a:ext cx="3190240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ира защита\IMG-20200117-WA0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03000" y="2371917"/>
            <a:ext cx="2910994" cy="5163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portal.iv-edu.ru/dep/mouorodnrn/rodn_mkdou9/DocLib/2015-2016%D0%B3/ayboli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617" y="4083515"/>
            <a:ext cx="1424880" cy="197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НАШЕ ТВОРЧЕСТВО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 descr="C:\Users\User\Desktop\ира защита\IMG-20200117-WA0004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04113" y="983460"/>
            <a:ext cx="5539105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st2.depositphotos.com/1475281/8065/v/950/depositphotos_80653592-stock-illustration-fiery-phoeni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032" y="3311611"/>
            <a:ext cx="3193379" cy="354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ДЕЛАЕМ  СКАЗОЧНЫЕ  МАСКИ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 descr="C:\Users\User\Desktop\ира защита\IMG-20200117-WA002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6768" y="1001228"/>
            <a:ext cx="3504999" cy="262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ира защита\IMG-20200117-WA00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693" y="3079781"/>
            <a:ext cx="2646147" cy="352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ира защита\IMG-20200117-WA00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9768" y="1001228"/>
            <a:ext cx="3371657" cy="449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img2.freepng.ru/20180816/hhs/kisspng-red-fox-portable-network-graphics-animal-computer-5b759f0e9bace7.9378010715344350866377.jpg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952368" y="4999084"/>
            <a:ext cx="1376271" cy="177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User\Desktop\ира защита\IMG-20200117-WA0031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9884" y="220180"/>
            <a:ext cx="5032927" cy="3774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ира защита\IMG-20200117-WA0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944" y="2800196"/>
            <a:ext cx="5064041" cy="379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www.pngkey.com/png/detail/74-745067_cartoon-baby-elephants-elephant-images-brown-baby-elephant.png"/>
          <p:cNvPicPr/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1902940" y="4750770"/>
            <a:ext cx="1746974" cy="184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7909" y="969423"/>
            <a:ext cx="7674042" cy="54705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Сказка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— один из жанров фольклора, либо литературы. Эпическое, преимущественно прозаическое произведение волшебного, героического или бытового характера 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Со сказки начинается знакомство ребенка с миром литературы, с миром человеческих взаимоотношений и со всем окружающим миром в </a:t>
            </a:r>
            <a:r>
              <a:rPr lang="ru-RU" sz="2400" dirty="0" smtClean="0">
                <a:solidFill>
                  <a:srgbClr val="002060"/>
                </a:solidFill>
              </a:rPr>
              <a:t>целом.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Детские </a:t>
            </a:r>
            <a:r>
              <a:rPr lang="ru-RU" sz="2400" dirty="0">
                <a:solidFill>
                  <a:srgbClr val="002060"/>
                </a:solidFill>
              </a:rPr>
              <a:t>сказки расширяют словарный запас малыша, помогают правильно строить диалог, развивать связную логическую речь.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Сказка </a:t>
            </a:r>
            <a:r>
              <a:rPr lang="ru-RU" sz="2400" dirty="0">
                <a:solidFill>
                  <a:srgbClr val="002060"/>
                </a:solidFill>
              </a:rPr>
              <a:t>-  одно из самых доступных средств для духовно-нравственного развития </a:t>
            </a:r>
            <a:r>
              <a:rPr lang="ru-RU" sz="2400" dirty="0" smtClean="0">
                <a:solidFill>
                  <a:srgbClr val="002060"/>
                </a:solidFill>
              </a:rPr>
              <a:t>ребенка. В </a:t>
            </a:r>
            <a:r>
              <a:rPr lang="ru-RU" sz="2400" dirty="0">
                <a:solidFill>
                  <a:srgbClr val="002060"/>
                </a:solidFill>
              </a:rPr>
              <a:t>процессе дифференцирования представлений о добре и зле происходит формирование гуманных чувств и социальных эмоций и осуществляется последовательный переход от психофизиологического уровня их развития к социальному.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Благодаря сказке ребенок познает мир не только умом, но и сердцем, и выражает собственное отношение к добру и злу. Дошкольники учатся анализу и оценке поведения героев, развивают эмпатию, а главное - развиваются всесторонне.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Духовно-нравственные </a:t>
            </a:r>
            <a:r>
              <a:rPr lang="ru-RU" sz="2400" dirty="0">
                <a:solidFill>
                  <a:srgbClr val="002060"/>
                </a:solidFill>
              </a:rPr>
              <a:t>понятия, </a:t>
            </a:r>
            <a:r>
              <a:rPr lang="ru-RU" sz="2400" dirty="0" smtClean="0">
                <a:solidFill>
                  <a:srgbClr val="002060"/>
                </a:solidFill>
              </a:rPr>
              <a:t>закрепляются </a:t>
            </a:r>
            <a:r>
              <a:rPr lang="ru-RU" sz="2400" dirty="0">
                <a:solidFill>
                  <a:srgbClr val="002060"/>
                </a:solidFill>
              </a:rPr>
              <a:t>в реальной </a:t>
            </a:r>
            <a:r>
              <a:rPr lang="ru-RU" sz="2400" dirty="0" smtClean="0">
                <a:solidFill>
                  <a:srgbClr val="002060"/>
                </a:solidFill>
              </a:rPr>
              <a:t>жизни, превращаясь </a:t>
            </a:r>
            <a:r>
              <a:rPr lang="ru-RU" sz="2400" dirty="0">
                <a:solidFill>
                  <a:srgbClr val="002060"/>
                </a:solidFill>
              </a:rPr>
              <a:t>в нравственные эталоны, которыми регулируются желания и поступки ребенка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66768" y="380802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АКТУАЛЬНОСТЬ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СКАЗКА «РЕПКА»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 descr="C:\Users\User\Desktop\ира защита\IMG-20200117-WA0018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8606" y="958254"/>
            <a:ext cx="3541395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ира защита\IMG-20200117-WA00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8296" y="2090104"/>
            <a:ext cx="3378200" cy="450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storage.ufamama.ru/images/cache/rowimages/Sliza_colornumbers_ru_23_05_2018_15_50___turbo_parser___samiy_udobniy_parser_saytov_dlya_sp_rmz00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757" y="5019069"/>
            <a:ext cx="1567513" cy="159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ира защита\IMG-20200117-WA002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72369" y="152882"/>
            <a:ext cx="3123565" cy="416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ира защита\IMG-20200117-WA00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142" y="152882"/>
            <a:ext cx="2906395" cy="387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06" y="3456723"/>
            <a:ext cx="4179570" cy="313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pandia.ru/text/83/243/images/img2_37.jpg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815208" y="4176585"/>
            <a:ext cx="1385192" cy="241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СКАЗКА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«ТЕРЕМОК»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 descr="C:\Users\User\Desktop\ира защита\IMG-20200117-WA0012.jpg"/>
          <p:cNvPicPr>
            <a:picLocks noChangeAspect="1"/>
          </p:cNvPicPr>
          <p:nvPr/>
        </p:nvPicPr>
        <p:blipFill rotWithShape="1">
          <a:blip r:embed="rId1"/>
          <a:srcRect l="-460" t="-345"/>
          <a:stretch>
            <a:fillRect/>
          </a:stretch>
        </p:blipFill>
        <p:spPr bwMode="auto">
          <a:xfrm>
            <a:off x="5973225" y="891452"/>
            <a:ext cx="2890628" cy="385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ира защита\IMG-20200117-WA0010.jp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622700" y="928779"/>
            <a:ext cx="1922683" cy="385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esktop\ира защита\IMG-20200117-WA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285" y="915267"/>
            <a:ext cx="2900045" cy="386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\Desktop\ира защита\IMG-20200117-WA00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322" y="3474306"/>
            <a:ext cx="2431415" cy="3242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ира защита\IMG-20200117-WA0014.jp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5307773" y="3391756"/>
            <a:ext cx="1832615" cy="3324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img1.liveinternet.ru/images/attach/b/4/113/674/113674369_large_4x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0737" y="5054186"/>
            <a:ext cx="1373341" cy="17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User\Desktop\ира защита\IMG-20200117-WA0016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94833" y="171450"/>
            <a:ext cx="2251075" cy="3002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ира защита\IMG-20200117-WA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739" y="171450"/>
            <a:ext cx="2204085" cy="294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esktop\ира защита\IMG-20200117-WA0011.jp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92167" y="4028661"/>
            <a:ext cx="2636287" cy="249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6613" y="1010754"/>
            <a:ext cx="4725035" cy="354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ира защита\IMG-20200117-WA0007.jp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345012" y="3951439"/>
            <a:ext cx="2647950" cy="2524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img2.freepng.ru/20180630/fec/kisspng-computer-mouse-drawing-clip-art-5b37d64dc645e7.7196150915303859978121.jpg"/>
          <p:cNvPicPr/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4238368" y="4683211"/>
            <a:ext cx="1517299" cy="184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2765" y="956551"/>
            <a:ext cx="8901951" cy="560119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1073150" indent="0">
              <a:buNone/>
              <a:tabLst>
                <a:tab pos="2517775" algn="l"/>
              </a:tabLst>
            </a:pPr>
            <a:endParaRPr lang="ru-RU" sz="2200" dirty="0" smtClean="0"/>
          </a:p>
          <a:p>
            <a:pPr marL="1338580" indent="-265430">
              <a:buFont typeface="Wingdings" panose="05000000000000000000" pitchFamily="2" charset="2"/>
              <a:buChar char="ü"/>
              <a:tabLst>
                <a:tab pos="2517775" algn="l"/>
              </a:tabLst>
            </a:pPr>
            <a:r>
              <a:rPr lang="ru-RU" sz="2200" dirty="0" err="1">
                <a:solidFill>
                  <a:srgbClr val="002060"/>
                </a:solidFill>
              </a:rPr>
              <a:t>Б</a:t>
            </a:r>
            <a:r>
              <a:rPr lang="ru-RU" sz="2200" dirty="0" err="1" smtClean="0">
                <a:solidFill>
                  <a:srgbClr val="002060"/>
                </a:solidFill>
              </a:rPr>
              <a:t>о</a:t>
            </a:r>
            <a:r>
              <a:rPr lang="ru-RU" sz="2200" dirty="0" err="1">
                <a:solidFill>
                  <a:srgbClr val="002060"/>
                </a:solidFill>
              </a:rPr>
              <a:t>́льшая</a:t>
            </a:r>
            <a:r>
              <a:rPr lang="ru-RU" sz="2200" dirty="0">
                <a:solidFill>
                  <a:srgbClr val="002060"/>
                </a:solidFill>
              </a:rPr>
              <a:t> часть группы справляется с заданием на придумывание новых слов; способна объяснить этимологию предлагаемых слов с подсказкой взрослого, хотя некоторые дети все еще не могут выполнить данное </a:t>
            </a:r>
            <a:r>
              <a:rPr lang="ru-RU" sz="2200" dirty="0" smtClean="0">
                <a:solidFill>
                  <a:srgbClr val="002060"/>
                </a:solidFill>
              </a:rPr>
              <a:t>задание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1338580" indent="-265430">
              <a:buFont typeface="Wingdings" panose="05000000000000000000" pitchFamily="2" charset="2"/>
              <a:buChar char="ü"/>
              <a:tabLst>
                <a:tab pos="2517775" algn="l"/>
              </a:tabLst>
            </a:pPr>
            <a:r>
              <a:rPr lang="ru-RU" sz="2200" dirty="0" smtClean="0">
                <a:solidFill>
                  <a:srgbClr val="002060"/>
                </a:solidFill>
              </a:rPr>
              <a:t>Все </a:t>
            </a:r>
            <a:r>
              <a:rPr lang="ru-RU" sz="2200" dirty="0">
                <a:solidFill>
                  <a:srgbClr val="002060"/>
                </a:solidFill>
              </a:rPr>
              <a:t>дети диагностируемой группы, знают разницу между жанрами художественных </a:t>
            </a:r>
            <a:r>
              <a:rPr lang="ru-RU" sz="2200" dirty="0" smtClean="0">
                <a:solidFill>
                  <a:srgbClr val="002060"/>
                </a:solidFill>
              </a:rPr>
              <a:t>произведений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1338580" indent="-265430">
              <a:buFont typeface="Wingdings" panose="05000000000000000000" pitchFamily="2" charset="2"/>
              <a:buChar char="ü"/>
              <a:tabLst>
                <a:tab pos="2517775" algn="l"/>
              </a:tabLst>
            </a:pPr>
            <a:r>
              <a:rPr lang="ru-RU" sz="2200" dirty="0" smtClean="0">
                <a:solidFill>
                  <a:srgbClr val="002060"/>
                </a:solidFill>
              </a:rPr>
              <a:t>Улучшились </a:t>
            </a:r>
            <a:r>
              <a:rPr lang="ru-RU" sz="2200" dirty="0">
                <a:solidFill>
                  <a:srgbClr val="002060"/>
                </a:solidFill>
              </a:rPr>
              <a:t>показатели детей по заданию, где требовалось выделить и быстро придумать средства образной </a:t>
            </a:r>
            <a:r>
              <a:rPr lang="ru-RU" sz="2200" dirty="0" smtClean="0">
                <a:solidFill>
                  <a:srgbClr val="002060"/>
                </a:solidFill>
              </a:rPr>
              <a:t>выразительности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1338580" indent="-265430">
              <a:buFont typeface="Wingdings" panose="05000000000000000000" pitchFamily="2" charset="2"/>
              <a:buChar char="ü"/>
              <a:tabLst>
                <a:tab pos="2517775" algn="l"/>
              </a:tabLst>
            </a:pPr>
            <a:r>
              <a:rPr lang="ru-RU" sz="2200" dirty="0" smtClean="0">
                <a:solidFill>
                  <a:srgbClr val="002060"/>
                </a:solidFill>
              </a:rPr>
              <a:t>Подобрать </a:t>
            </a:r>
            <a:r>
              <a:rPr lang="ru-RU" sz="2200" dirty="0">
                <a:solidFill>
                  <a:srgbClr val="002060"/>
                </a:solidFill>
              </a:rPr>
              <a:t>слова, близкие к тексту, теперь способно большее количество детей, хотя это задание все еще вызывает затруднение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1338580" indent="-265430">
              <a:buFont typeface="Wingdings" panose="05000000000000000000" pitchFamily="2" charset="2"/>
              <a:buChar char="ü"/>
              <a:tabLst>
                <a:tab pos="2517775" algn="l"/>
              </a:tabLst>
            </a:pPr>
            <a:r>
              <a:rPr lang="ru-RU" sz="2200" dirty="0" smtClean="0">
                <a:solidFill>
                  <a:srgbClr val="002060"/>
                </a:solidFill>
              </a:rPr>
              <a:t>Могут </a:t>
            </a:r>
            <a:r>
              <a:rPr lang="ru-RU" sz="2200" dirty="0">
                <a:solidFill>
                  <a:srgbClr val="002060"/>
                </a:solidFill>
              </a:rPr>
              <a:t>придумать дальнейший вариант развития событий, в разбираемой сказке, большая часть </a:t>
            </a:r>
            <a:r>
              <a:rPr lang="ru-RU" sz="2200" dirty="0" smtClean="0">
                <a:solidFill>
                  <a:srgbClr val="002060"/>
                </a:solidFill>
              </a:rPr>
              <a:t>группы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1338580" indent="-265430">
              <a:buFont typeface="Wingdings" panose="05000000000000000000" pitchFamily="2" charset="2"/>
              <a:buChar char="ü"/>
              <a:tabLst>
                <a:tab pos="2517775" algn="l"/>
              </a:tabLst>
            </a:pPr>
            <a:r>
              <a:rPr lang="ru-RU" sz="2200" b="1" i="1" dirty="0">
                <a:solidFill>
                  <a:srgbClr val="002060"/>
                </a:solidFill>
              </a:rPr>
              <a:t>У</a:t>
            </a:r>
            <a:r>
              <a:rPr lang="ru-RU" sz="2200" b="1" i="1" dirty="0" smtClean="0">
                <a:solidFill>
                  <a:srgbClr val="002060"/>
                </a:solidFill>
              </a:rPr>
              <a:t>влекательная </a:t>
            </a:r>
            <a:r>
              <a:rPr lang="ru-RU" sz="2200" b="1" i="1" dirty="0">
                <a:solidFill>
                  <a:srgbClr val="002060"/>
                </a:solidFill>
              </a:rPr>
              <a:t>игровая, творческая деятельность, способствует развитию у детей навыков социально-коммуникативного общения, активизацию речевого </a:t>
            </a:r>
            <a:r>
              <a:rPr lang="ru-RU" sz="2200" b="1" i="1" dirty="0" smtClean="0">
                <a:solidFill>
                  <a:srgbClr val="002060"/>
                </a:solidFill>
              </a:rPr>
              <a:t>развития, и </a:t>
            </a:r>
            <a:r>
              <a:rPr lang="ru-RU" sz="2200" b="1" i="1" dirty="0">
                <a:solidFill>
                  <a:srgbClr val="002060"/>
                </a:solidFill>
              </a:rPr>
              <a:t>будет способствовать дальнейшему успешному обучению в школе, а значит, успешности человека в </a:t>
            </a:r>
            <a:r>
              <a:rPr lang="ru-RU" sz="2200" b="1" i="1" dirty="0" smtClean="0">
                <a:solidFill>
                  <a:srgbClr val="002060"/>
                </a:solidFill>
              </a:rPr>
              <a:t>жизни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ВЫВОДЫ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97533" y="1696278"/>
            <a:ext cx="1338470" cy="470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884" y="535460"/>
            <a:ext cx="7140387" cy="1127498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ЛИТЕРАТУРА И ИСТОЧНИКИ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948" y="1374134"/>
            <a:ext cx="7682558" cy="48543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264795" algn="l"/>
              </a:tabLst>
            </a:pPr>
            <a:r>
              <a:rPr lang="ru-RU" dirty="0"/>
              <a:t>1.</a:t>
            </a:r>
            <a:r>
              <a:rPr lang="ru-RU" sz="2300" dirty="0">
                <a:solidFill>
                  <a:srgbClr val="002060"/>
                </a:solidFill>
              </a:rPr>
              <a:t>	</a:t>
            </a:r>
            <a:r>
              <a:rPr lang="ru-RU" sz="2300" dirty="0" err="1">
                <a:solidFill>
                  <a:srgbClr val="002060"/>
                </a:solidFill>
              </a:rPr>
              <a:t>Абдуллаимова</a:t>
            </a:r>
            <a:r>
              <a:rPr lang="ru-RU" sz="2300" dirty="0">
                <a:solidFill>
                  <a:srgbClr val="002060"/>
                </a:solidFill>
              </a:rPr>
              <a:t> З.Л. Создание проблемной ситуации в детском саду https://multiurok.ru/files/sozdaniie-probliemnoi-situatsii-kak-sriedstvo-form.html</a:t>
            </a: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64795" algn="l"/>
              </a:tabLst>
            </a:pPr>
            <a:r>
              <a:rPr lang="ru-RU" sz="2300" dirty="0">
                <a:solidFill>
                  <a:srgbClr val="002060"/>
                </a:solidFill>
              </a:rPr>
              <a:t>2.	Антипина Е.А. Театрализованная деятельность в детском саду: Игры, упражнения, сценарии. М.: ТЦ Сфера, 2003 г.</a:t>
            </a: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64795" algn="l"/>
              </a:tabLst>
            </a:pPr>
            <a:r>
              <a:rPr lang="ru-RU" sz="2300" dirty="0">
                <a:solidFill>
                  <a:srgbClr val="002060"/>
                </a:solidFill>
              </a:rPr>
              <a:t>3.	</a:t>
            </a:r>
            <a:r>
              <a:rPr lang="ru-RU" sz="2300" dirty="0" err="1">
                <a:solidFill>
                  <a:srgbClr val="002060"/>
                </a:solidFill>
              </a:rPr>
              <a:t>Доронова</a:t>
            </a:r>
            <a:r>
              <a:rPr lang="ru-RU" sz="2300" dirty="0">
                <a:solidFill>
                  <a:srgbClr val="002060"/>
                </a:solidFill>
              </a:rPr>
              <a:t> Т.Н. Играем в театр: театрализованная деятельность детей 4-6 лет: метод. Пособие для воспитателей дошкольного образовательного учреждения. Т.Н. </a:t>
            </a:r>
            <a:r>
              <a:rPr lang="ru-RU" sz="2300" dirty="0" err="1">
                <a:solidFill>
                  <a:srgbClr val="002060"/>
                </a:solidFill>
              </a:rPr>
              <a:t>Доронова</a:t>
            </a:r>
            <a:r>
              <a:rPr lang="ru-RU" sz="2300" dirty="0">
                <a:solidFill>
                  <a:srgbClr val="002060"/>
                </a:solidFill>
              </a:rPr>
              <a:t>. - 2-е изд.-М.: Просвещение,2005г.</a:t>
            </a: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64795" algn="l"/>
              </a:tabLst>
            </a:pPr>
            <a:r>
              <a:rPr lang="ru-RU" sz="2300" dirty="0">
                <a:solidFill>
                  <a:srgbClr val="002060"/>
                </a:solidFill>
              </a:rPr>
              <a:t>4.	Детские подвижные игры народов СССР: Пособие для </a:t>
            </a:r>
            <a:r>
              <a:rPr lang="ru-RU" sz="2300" dirty="0" err="1">
                <a:solidFill>
                  <a:srgbClr val="002060"/>
                </a:solidFill>
              </a:rPr>
              <a:t>воспита</a:t>
            </a:r>
            <a:r>
              <a:rPr lang="ru-RU" sz="2300" dirty="0">
                <a:solidFill>
                  <a:srgbClr val="002060"/>
                </a:solidFill>
              </a:rPr>
              <a:t>-теля дет. сада/Сост. А. В. </a:t>
            </a:r>
            <a:r>
              <a:rPr lang="ru-RU" sz="2300" dirty="0" err="1">
                <a:solidFill>
                  <a:srgbClr val="002060"/>
                </a:solidFill>
              </a:rPr>
              <a:t>Кенеман</a:t>
            </a:r>
            <a:r>
              <a:rPr lang="ru-RU" sz="2300" dirty="0">
                <a:solidFill>
                  <a:srgbClr val="002060"/>
                </a:solidFill>
              </a:rPr>
              <a:t>; Под ред. Т. И. Осокиной. - М.: Просвещение, 1988. - 239 с.: ил.</a:t>
            </a: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64795" algn="l"/>
              </a:tabLst>
            </a:pPr>
            <a:r>
              <a:rPr lang="ru-RU" sz="2300" dirty="0">
                <a:solidFill>
                  <a:srgbClr val="002060"/>
                </a:solidFill>
              </a:rPr>
              <a:t>5.	Макарова В.Н., </a:t>
            </a:r>
            <a:r>
              <a:rPr lang="ru-RU" sz="2300" dirty="0" err="1">
                <a:solidFill>
                  <a:srgbClr val="002060"/>
                </a:solidFill>
              </a:rPr>
              <a:t>Ставцева</a:t>
            </a:r>
            <a:r>
              <a:rPr lang="ru-RU" sz="2300" dirty="0">
                <a:solidFill>
                  <a:srgbClr val="002060"/>
                </a:solidFill>
              </a:rPr>
              <a:t> Е.А., </a:t>
            </a:r>
            <a:r>
              <a:rPr lang="ru-RU" sz="2300" dirty="0" err="1">
                <a:solidFill>
                  <a:srgbClr val="002060"/>
                </a:solidFill>
              </a:rPr>
              <a:t>Едакова</a:t>
            </a:r>
            <a:r>
              <a:rPr lang="ru-RU" sz="2300" dirty="0">
                <a:solidFill>
                  <a:srgbClr val="002060"/>
                </a:solidFill>
              </a:rPr>
              <a:t> М.Н. Диагностика раз-вития речи дошкольников: Методическое пособие. — М.: </a:t>
            </a:r>
            <a:r>
              <a:rPr lang="ru-RU" sz="2300" dirty="0" err="1">
                <a:solidFill>
                  <a:srgbClr val="002060"/>
                </a:solidFill>
              </a:rPr>
              <a:t>Педа-гогическое</a:t>
            </a:r>
            <a:r>
              <a:rPr lang="ru-RU" sz="2300" dirty="0">
                <a:solidFill>
                  <a:srgbClr val="002060"/>
                </a:solidFill>
              </a:rPr>
              <a:t> общество России, 2007 — 80</a:t>
            </a: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64795" algn="l"/>
              </a:tabLst>
            </a:pPr>
            <a:r>
              <a:rPr lang="ru-RU" sz="2300" dirty="0">
                <a:solidFill>
                  <a:srgbClr val="002060"/>
                </a:solidFill>
              </a:rPr>
              <a:t>6.	</a:t>
            </a:r>
            <a:r>
              <a:rPr lang="ru-RU" sz="2300" dirty="0" err="1">
                <a:solidFill>
                  <a:srgbClr val="002060"/>
                </a:solidFill>
              </a:rPr>
              <a:t>Маханёва</a:t>
            </a:r>
            <a:r>
              <a:rPr lang="ru-RU" sz="2300" dirty="0">
                <a:solidFill>
                  <a:srgbClr val="002060"/>
                </a:solidFill>
              </a:rPr>
              <a:t> М.Д. Театрализованные занятия в детском саду: </a:t>
            </a:r>
            <a:r>
              <a:rPr lang="ru-RU" sz="2300" dirty="0" err="1">
                <a:solidFill>
                  <a:srgbClr val="002060"/>
                </a:solidFill>
              </a:rPr>
              <a:t>По-собие</a:t>
            </a:r>
            <a:r>
              <a:rPr lang="ru-RU" sz="2300" dirty="0">
                <a:solidFill>
                  <a:srgbClr val="002060"/>
                </a:solidFill>
              </a:rPr>
              <a:t> для работников </a:t>
            </a:r>
            <a:r>
              <a:rPr lang="ru-RU" sz="2300" dirty="0" err="1">
                <a:solidFill>
                  <a:srgbClr val="002060"/>
                </a:solidFill>
              </a:rPr>
              <a:t>дошк</a:t>
            </a:r>
            <a:r>
              <a:rPr lang="ru-RU" sz="2300" dirty="0">
                <a:solidFill>
                  <a:srgbClr val="002060"/>
                </a:solidFill>
              </a:rPr>
              <a:t>. учреждений. М.:ТЦ "Сфера", 2001.Поляк Л.Я. Театр сказок: Сценарии в стихах для до-школьников по мотивам русских народных сказок. -СПб.: «Детство-пресс», 2008</a:t>
            </a: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64795" algn="l"/>
              </a:tabLst>
            </a:pPr>
            <a:r>
              <a:rPr lang="ru-RU" sz="2300" dirty="0">
                <a:solidFill>
                  <a:srgbClr val="002060"/>
                </a:solidFill>
              </a:rPr>
              <a:t>7.	</a:t>
            </a:r>
            <a:r>
              <a:rPr lang="ru-RU" sz="2300" dirty="0" err="1">
                <a:solidFill>
                  <a:srgbClr val="002060"/>
                </a:solidFill>
              </a:rPr>
              <a:t>Пропп</a:t>
            </a:r>
            <a:r>
              <a:rPr lang="ru-RU" sz="2300" dirty="0">
                <a:solidFill>
                  <a:srgbClr val="002060"/>
                </a:solidFill>
              </a:rPr>
              <a:t> В.Я. «Исторические корни волшебной сказки», 1986г</a:t>
            </a: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64795" algn="l"/>
              </a:tabLst>
            </a:pPr>
            <a:r>
              <a:rPr lang="ru-RU" sz="2300" dirty="0">
                <a:solidFill>
                  <a:srgbClr val="002060"/>
                </a:solidFill>
              </a:rPr>
              <a:t>8.	https://</a:t>
            </a:r>
            <a:r>
              <a:rPr lang="ru-RU" sz="2300" dirty="0" smtClean="0">
                <a:solidFill>
                  <a:srgbClr val="002060"/>
                </a:solidFill>
              </a:rPr>
              <a:t>debono.ru/proekt-puteshestvie-po-skazkam-proekt-my-igraem-v-skazku.html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9531" y="943299"/>
            <a:ext cx="7752420" cy="560119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sz="2400" dirty="0">
                <a:solidFill>
                  <a:srgbClr val="002060"/>
                </a:solidFill>
              </a:rPr>
              <a:t>В настоящее время </a:t>
            </a:r>
            <a:r>
              <a:rPr lang="ru-RU" sz="2400" dirty="0" smtClean="0">
                <a:solidFill>
                  <a:srgbClr val="002060"/>
                </a:solidFill>
              </a:rPr>
              <a:t>сказка утратила </a:t>
            </a:r>
            <a:r>
              <a:rPr lang="ru-RU" sz="2400" dirty="0">
                <a:solidFill>
                  <a:srgbClr val="002060"/>
                </a:solidFill>
              </a:rPr>
              <a:t>свое пред­назначение. Этому способствуют современные детские книги и мультфильмы производства США и др. стран, превращающие сказочное действие из нравственно-поучительного в </a:t>
            </a:r>
            <a:r>
              <a:rPr lang="ru-RU" sz="2400" dirty="0" smtClean="0">
                <a:solidFill>
                  <a:srgbClr val="002060"/>
                </a:solidFill>
              </a:rPr>
              <a:t>развлекательное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Навязывание </a:t>
            </a:r>
            <a:r>
              <a:rPr lang="ru-RU" sz="2400" dirty="0">
                <a:solidFill>
                  <a:srgbClr val="002060"/>
                </a:solidFill>
              </a:rPr>
              <a:t>детям </a:t>
            </a:r>
            <a:r>
              <a:rPr lang="ru-RU" sz="2400" dirty="0" smtClean="0">
                <a:solidFill>
                  <a:srgbClr val="002060"/>
                </a:solidFill>
              </a:rPr>
              <a:t>определенных образов лишает </a:t>
            </a:r>
            <a:r>
              <a:rPr lang="ru-RU" sz="2400" dirty="0">
                <a:solidFill>
                  <a:srgbClr val="002060"/>
                </a:solidFill>
              </a:rPr>
              <a:t>их глубокого и творческого восприятия сказки.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Резко снизился уровень </a:t>
            </a:r>
            <a:r>
              <a:rPr lang="ru-RU" sz="2400" dirty="0">
                <a:solidFill>
                  <a:srgbClr val="002060"/>
                </a:solidFill>
              </a:rPr>
              <a:t>речевого развития </a:t>
            </a:r>
            <a:r>
              <a:rPr lang="ru-RU" sz="2400" dirty="0" smtClean="0">
                <a:solidFill>
                  <a:srgbClr val="002060"/>
                </a:solidFill>
              </a:rPr>
              <a:t>дошкольников, что сказывается </a:t>
            </a:r>
            <a:r>
              <a:rPr lang="ru-RU" sz="2400" dirty="0">
                <a:solidFill>
                  <a:srgbClr val="002060"/>
                </a:solidFill>
              </a:rPr>
              <a:t>на последующем развитии и обучении ребенка, и как следствие, на его социализации в обществе. </a:t>
            </a:r>
            <a:r>
              <a:rPr lang="ru-RU" sz="2400" dirty="0" smtClean="0">
                <a:solidFill>
                  <a:srgbClr val="002060"/>
                </a:solidFill>
              </a:rPr>
              <a:t>Одна </a:t>
            </a:r>
            <a:r>
              <a:rPr lang="ru-RU" sz="2400" dirty="0">
                <a:solidFill>
                  <a:srgbClr val="002060"/>
                </a:solidFill>
              </a:rPr>
              <a:t>из </a:t>
            </a:r>
            <a:r>
              <a:rPr lang="ru-RU" sz="2400" dirty="0" smtClean="0">
                <a:solidFill>
                  <a:srgbClr val="002060"/>
                </a:solidFill>
              </a:rPr>
              <a:t>причин - пассивность </a:t>
            </a:r>
            <a:r>
              <a:rPr lang="ru-RU" sz="2400" dirty="0">
                <a:solidFill>
                  <a:srgbClr val="002060"/>
                </a:solidFill>
              </a:rPr>
              <a:t>и неосведомленность родителей в вопросах речевого развития детей.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 Выбирая средства решения затронутых проблем, педагог чаще всего </a:t>
            </a:r>
            <a:r>
              <a:rPr lang="ru-RU" sz="2400" dirty="0" smtClean="0">
                <a:solidFill>
                  <a:srgbClr val="002060"/>
                </a:solidFill>
              </a:rPr>
              <a:t>использует </a:t>
            </a:r>
            <a:r>
              <a:rPr lang="ru-RU" sz="2400" dirty="0">
                <a:solidFill>
                  <a:srgbClr val="002060"/>
                </a:solidFill>
              </a:rPr>
              <a:t>театрализованную игру, </a:t>
            </a:r>
            <a:r>
              <a:rPr lang="ru-RU" sz="2400" dirty="0" smtClean="0">
                <a:solidFill>
                  <a:srgbClr val="002060"/>
                </a:solidFill>
              </a:rPr>
              <a:t>т. к. </a:t>
            </a:r>
            <a:r>
              <a:rPr lang="ru-RU" sz="2400" dirty="0">
                <a:solidFill>
                  <a:srgbClr val="002060"/>
                </a:solidFill>
              </a:rPr>
              <a:t>она </a:t>
            </a:r>
            <a:r>
              <a:rPr lang="ru-RU" sz="2400" dirty="0" smtClean="0">
                <a:solidFill>
                  <a:srgbClr val="002060"/>
                </a:solidFill>
              </a:rPr>
              <a:t>доступна </a:t>
            </a:r>
            <a:r>
              <a:rPr lang="ru-RU" sz="2400" dirty="0">
                <a:solidFill>
                  <a:srgbClr val="002060"/>
                </a:solidFill>
              </a:rPr>
              <a:t>ребенку с </a:t>
            </a:r>
            <a:r>
              <a:rPr lang="ru-RU" sz="2400" dirty="0" smtClean="0">
                <a:solidFill>
                  <a:srgbClr val="002060"/>
                </a:solidFill>
              </a:rPr>
              <a:t>раннего возраста, является </a:t>
            </a:r>
            <a:r>
              <a:rPr lang="ru-RU" sz="2400" dirty="0">
                <a:solidFill>
                  <a:srgbClr val="002060"/>
                </a:solidFill>
              </a:rPr>
              <a:t>одним из самых эффективных способов воздействия, в котором наиболее ярко проявляется принцип обучения: учить играя. Обучение проходит на фоне увлечённости детей театрализованной игрой, их внутреннего комфорта, раскованности, с лёгким, не авторитарным общением взрослого и ребёнка, позволяя решить актуальные проблемы.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Самые главные помощники </a:t>
            </a:r>
            <a:r>
              <a:rPr lang="ru-RU" sz="2400" dirty="0">
                <a:solidFill>
                  <a:srgbClr val="002060"/>
                </a:solidFill>
              </a:rPr>
              <a:t>в обучающем </a:t>
            </a:r>
            <a:r>
              <a:rPr lang="ru-RU" sz="2400" dirty="0" smtClean="0">
                <a:solidFill>
                  <a:srgbClr val="002060"/>
                </a:solidFill>
              </a:rPr>
              <a:t>тандеме воспитатель=ребенок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>
                <a:solidFill>
                  <a:srgbClr val="002060"/>
                </a:solidFill>
              </a:rPr>
              <a:t>родители. Их участие в речевом развитии ребенка играет колоссальную </a:t>
            </a:r>
            <a:r>
              <a:rPr lang="ru-RU" sz="2400" dirty="0" smtClean="0">
                <a:solidFill>
                  <a:srgbClr val="002060"/>
                </a:solidFill>
              </a:rPr>
              <a:t>роль, и именно </a:t>
            </a:r>
            <a:r>
              <a:rPr lang="ru-RU" sz="2400" dirty="0">
                <a:solidFill>
                  <a:srgbClr val="002060"/>
                </a:solidFill>
              </a:rPr>
              <a:t>поэтому целесообразно привлекать их к работе в проекте.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66768" y="354676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ПРОБЛЕМА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76207" y="2067339"/>
            <a:ext cx="6731688" cy="27166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предполагаю, что приобщение детей к сказке, совершенствует ум ребёнка, познавать окружающий мир. Образные, яркие выражения, сравнения, «сказочные» языковые средства способствуют развитию выразительности речи; способствуют дальнейшему успешному обучению в школе</a:t>
            </a:r>
            <a:r>
              <a:rPr lang="ru-RU" sz="2400" b="1" dirty="0">
                <a:solidFill>
                  <a:srgbClr val="002060"/>
                </a:solidFill>
              </a:rPr>
              <a:t>, а значит, успешности человека в </a:t>
            </a:r>
            <a:r>
              <a:rPr lang="ru-RU" sz="2400" b="1" dirty="0" smtClean="0">
                <a:solidFill>
                  <a:srgbClr val="002060"/>
                </a:solidFill>
              </a:rPr>
              <a:t>жизни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53516" y="672350"/>
            <a:ext cx="8035183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ГИПОТЕЗА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405" y="551858"/>
            <a:ext cx="7772401" cy="56007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Вид проекта</a:t>
            </a:r>
            <a:r>
              <a:rPr lang="ru-RU" sz="2000" dirty="0">
                <a:solidFill>
                  <a:srgbClr val="002060"/>
                </a:solidFill>
              </a:rPr>
              <a:t>: творческий, </a:t>
            </a:r>
            <a:r>
              <a:rPr lang="ru-RU" sz="2000" dirty="0" err="1">
                <a:solidFill>
                  <a:srgbClr val="002060"/>
                </a:solidFill>
              </a:rPr>
              <a:t>ролево</a:t>
            </a:r>
            <a:r>
              <a:rPr lang="ru-RU" sz="2000" dirty="0">
                <a:solidFill>
                  <a:srgbClr val="002060"/>
                </a:solidFill>
              </a:rPr>
              <a:t> — игровой, групповой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Тип </a:t>
            </a:r>
            <a:r>
              <a:rPr lang="ru-RU" sz="2000" b="1" dirty="0">
                <a:solidFill>
                  <a:srgbClr val="002060"/>
                </a:solidFill>
              </a:rPr>
              <a:t>проекта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краткосрочный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Продолжительность реализации проекта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неделя, январь 2020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Участники проекта</a:t>
            </a:r>
            <a:r>
              <a:rPr lang="ru-RU" sz="2000" dirty="0">
                <a:solidFill>
                  <a:srgbClr val="002060"/>
                </a:solidFill>
              </a:rPr>
              <a:t>: дети </a:t>
            </a:r>
            <a:r>
              <a:rPr lang="ru-RU" sz="2000" b="1" dirty="0">
                <a:solidFill>
                  <a:srgbClr val="002060"/>
                </a:solidFill>
              </a:rPr>
              <a:t>группы №8 «Веснушки»</a:t>
            </a:r>
            <a:r>
              <a:rPr lang="ru-RU" sz="2000" dirty="0">
                <a:solidFill>
                  <a:srgbClr val="002060"/>
                </a:solidFill>
              </a:rPr>
              <a:t>, воспитатели, родители.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Цели проекта: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Обеспечить социальную адаптацию дошкольников, путем введения их в культурную традицию народной и авторской сказки</a:t>
            </a:r>
            <a:endParaRPr lang="ru-RU" sz="20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Развитие творческого потенциала, активной, самостоятельной, эмоционально- отзывчивой, социально- компетентной и развивающейся личности</a:t>
            </a:r>
            <a:endParaRPr lang="ru-RU" sz="20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Создание условий, способствующих формированию нравственных качеств: доброта, гуманность, готовность помогать нуждающимся в помощи</a:t>
            </a:r>
            <a:endParaRPr lang="ru-RU" sz="20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Организация в семье совместной творческой деятельности, направленной на удовлетворение потребности ребенка во внимании и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признании.</a:t>
            </a:r>
            <a:br>
              <a:rPr lang="en-US" sz="20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endParaRPr lang="en-US" sz="20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235130"/>
            <a:ext cx="7955279" cy="6374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lvl="0" indent="0">
              <a:lnSpc>
                <a:spcPts val="16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ru-RU" sz="1900" b="1" dirty="0" smtClean="0">
                <a:solidFill>
                  <a:srgbClr val="002060"/>
                </a:solidFill>
              </a:rPr>
              <a:t>Задачи:</a:t>
            </a:r>
            <a:br>
              <a:rPr lang="en-US" sz="1900" b="1" dirty="0">
                <a:solidFill>
                  <a:srgbClr val="002060"/>
                </a:solidFill>
              </a:rPr>
            </a:br>
            <a:br>
              <a:rPr lang="en-US" sz="1900" b="1" dirty="0" smtClean="0">
                <a:solidFill>
                  <a:srgbClr val="002060"/>
                </a:solidFill>
              </a:rPr>
            </a:br>
            <a:r>
              <a:rPr lang="ru-RU" sz="1900" b="1" dirty="0" smtClean="0">
                <a:solidFill>
                  <a:srgbClr val="002060"/>
                </a:solidFill>
              </a:rPr>
              <a:t>Обучающие:</a:t>
            </a:r>
            <a:endParaRPr lang="en-US" sz="1900" dirty="0">
              <a:solidFill>
                <a:srgbClr val="002060"/>
              </a:solidFill>
            </a:endParaRPr>
          </a:p>
          <a:p>
            <a:pPr marL="0" lvl="0" indent="0">
              <a:lnSpc>
                <a:spcPts val="16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ru-RU" sz="1900" dirty="0" smtClean="0">
                <a:solidFill>
                  <a:srgbClr val="002060"/>
                </a:solidFill>
              </a:rPr>
              <a:t>Развивать </a:t>
            </a:r>
            <a:r>
              <a:rPr lang="ru-RU" sz="1900" dirty="0">
                <a:solidFill>
                  <a:srgbClr val="002060"/>
                </a:solidFill>
              </a:rPr>
              <a:t>познавательную сферу детей, речи, содействовать обогащению словаря, образный строй и навыки связной </a:t>
            </a:r>
            <a:r>
              <a:rPr lang="ru-RU" sz="1900" dirty="0" smtClean="0">
                <a:solidFill>
                  <a:srgbClr val="002060"/>
                </a:solidFill>
              </a:rPr>
              <a:t>речи</a:t>
            </a:r>
            <a:endParaRPr lang="en-US" sz="1900" dirty="0" smtClean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ru-RU" sz="1900" dirty="0" smtClean="0">
                <a:solidFill>
                  <a:srgbClr val="002060"/>
                </a:solidFill>
              </a:rPr>
              <a:t>Учить </a:t>
            </a:r>
            <a:r>
              <a:rPr lang="ru-RU" sz="1900" dirty="0">
                <a:solidFill>
                  <a:srgbClr val="002060"/>
                </a:solidFill>
              </a:rPr>
              <a:t>выражать свои чувства и распознавать чувства других, через мимику, жесты, </a:t>
            </a:r>
            <a:r>
              <a:rPr lang="ru-RU" sz="1900" dirty="0" smtClean="0">
                <a:solidFill>
                  <a:srgbClr val="002060"/>
                </a:solidFill>
              </a:rPr>
              <a:t>движения</a:t>
            </a:r>
            <a:endParaRPr lang="en-US" sz="1900" dirty="0" smtClean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ru-RU" sz="1900" dirty="0" smtClean="0">
                <a:solidFill>
                  <a:srgbClr val="002060"/>
                </a:solidFill>
              </a:rPr>
              <a:t>Учить </a:t>
            </a:r>
            <a:r>
              <a:rPr lang="ru-RU" sz="1900" dirty="0">
                <a:solidFill>
                  <a:srgbClr val="002060"/>
                </a:solidFill>
              </a:rPr>
              <a:t>развивать сюжет, использовать «сказочные» языковые средства</a:t>
            </a:r>
            <a:endParaRPr lang="ru-RU" sz="1900" dirty="0">
              <a:solidFill>
                <a:srgbClr val="002060"/>
              </a:solidFill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ru-RU" sz="1900" b="1" dirty="0">
                <a:solidFill>
                  <a:srgbClr val="002060"/>
                </a:solidFill>
              </a:rPr>
              <a:t>Развивающие:</a:t>
            </a:r>
            <a:endParaRPr lang="ru-RU" sz="1900" dirty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</a:pPr>
            <a:r>
              <a:rPr lang="ru-RU" sz="1900" dirty="0">
                <a:solidFill>
                  <a:srgbClr val="002060"/>
                </a:solidFill>
              </a:rPr>
              <a:t>Помогать усвоению детьми духовно - нравственных категорий, умению делать нравственный выбор</a:t>
            </a:r>
            <a:endParaRPr lang="ru-RU" sz="1900" dirty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</a:pPr>
            <a:r>
              <a:rPr lang="ru-RU" sz="1900" dirty="0">
                <a:solidFill>
                  <a:srgbClr val="002060"/>
                </a:solidFill>
              </a:rPr>
              <a:t>Развивать желание участвовать в совместном творчестве, игровых действиях</a:t>
            </a:r>
            <a:endParaRPr lang="ru-RU" sz="1900" dirty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</a:pPr>
            <a:r>
              <a:rPr lang="ru-RU" sz="1900" dirty="0">
                <a:solidFill>
                  <a:srgbClr val="002060"/>
                </a:solidFill>
              </a:rPr>
              <a:t>Развивать навыки содружества педагогов и детей</a:t>
            </a:r>
            <a:endParaRPr lang="ru-RU" sz="1900" dirty="0">
              <a:solidFill>
                <a:srgbClr val="002060"/>
              </a:solidFill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ru-RU" sz="1900" b="1" dirty="0">
                <a:solidFill>
                  <a:srgbClr val="002060"/>
                </a:solidFill>
              </a:rPr>
              <a:t>Воспитывающие:</a:t>
            </a:r>
            <a:endParaRPr lang="ru-RU" sz="1900" dirty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</a:pPr>
            <a:r>
              <a:rPr lang="ru-RU" sz="1900" dirty="0">
                <a:solidFill>
                  <a:srgbClr val="002060"/>
                </a:solidFill>
              </a:rPr>
              <a:t>Воспитывать послушание на основе любви и уважения к родителям и близким людям, терпение, милосердие, умение уступать, помогать друг другу и с благодарностью принимать помощь</a:t>
            </a:r>
            <a:endParaRPr lang="ru-RU" sz="1900" dirty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</a:pPr>
            <a:r>
              <a:rPr lang="ru-RU" sz="1900" dirty="0">
                <a:solidFill>
                  <a:srgbClr val="002060"/>
                </a:solidFill>
              </a:rPr>
              <a:t>Воспитывать трудолюбие, привычку заниматься делом, работать старательно и аккуратно, доводить начатое до конца, с уважением относиться к результатам чужого и своего труда.</a:t>
            </a:r>
            <a:endParaRPr lang="ru-RU" sz="1900" dirty="0">
              <a:solidFill>
                <a:srgbClr val="002060"/>
              </a:solidFill>
            </a:endParaRPr>
          </a:p>
          <a:p>
            <a:pPr lvl="0">
              <a:lnSpc>
                <a:spcPts val="1600"/>
              </a:lnSpc>
            </a:pPr>
            <a:r>
              <a:rPr lang="ru-RU" sz="1900" dirty="0">
                <a:solidFill>
                  <a:srgbClr val="002060"/>
                </a:solidFill>
              </a:rPr>
              <a:t>Воспитывать эстетический вкус, умение видеть, ценить и беречь красоту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0095" y="1143571"/>
            <a:ext cx="4221783" cy="52803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позитивное </a:t>
            </a:r>
            <a:r>
              <a:rPr lang="ru-RU" sz="2000" dirty="0">
                <a:solidFill>
                  <a:srgbClr val="002060"/>
                </a:solidFill>
              </a:rPr>
              <a:t>отношение ребенка к окружающему миру, другим людям и самому себе;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положительный </a:t>
            </a:r>
            <a:r>
              <a:rPr lang="ru-RU" sz="2000" dirty="0">
                <a:solidFill>
                  <a:srgbClr val="002060"/>
                </a:solidFill>
              </a:rPr>
              <a:t>коммуникативный опыт взаимодействия со сверстниками и взрослыми, и иерархичность </a:t>
            </a:r>
            <a:r>
              <a:rPr lang="ru-RU" sz="2000" dirty="0" smtClean="0">
                <a:solidFill>
                  <a:srgbClr val="002060"/>
                </a:solidFill>
              </a:rPr>
              <a:t>отношений </a:t>
            </a:r>
            <a:r>
              <a:rPr lang="ru-RU" sz="2000" dirty="0">
                <a:solidFill>
                  <a:srgbClr val="002060"/>
                </a:solidFill>
              </a:rPr>
              <a:t>с ними;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умение </a:t>
            </a:r>
            <a:r>
              <a:rPr lang="ru-RU" sz="2000" dirty="0">
                <a:solidFill>
                  <a:srgbClr val="002060"/>
                </a:solidFill>
              </a:rPr>
              <a:t>передавать образ сказочного героя речью, движениями, жестами, мимикой;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умение </a:t>
            </a:r>
            <a:r>
              <a:rPr lang="ru-RU" sz="2000" dirty="0">
                <a:solidFill>
                  <a:srgbClr val="002060"/>
                </a:solidFill>
              </a:rPr>
              <a:t>детей вести себя в различных ситуациях, применяя положительный опыт на примере сказочных героев;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высокий </a:t>
            </a:r>
            <a:r>
              <a:rPr lang="ru-RU" sz="2000" dirty="0">
                <a:solidFill>
                  <a:srgbClr val="002060"/>
                </a:solidFill>
              </a:rPr>
              <a:t>уровень развития у детей познавательной активности, творческих способностей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3595817" y="591559"/>
            <a:ext cx="5763900" cy="471056"/>
          </a:xfrm>
          <a:prstGeom prst="rect">
            <a:avLst/>
          </a:prstGeom>
          <a:noFill/>
        </p:spPr>
        <p:txBody>
          <a:bodyPr vert="horz" lIns="72000" tIns="324000" rIns="91440" bIns="3600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FF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FF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ПРЕДПОЛАГАЕМЫЕ ИТОГИ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РЕАЛИЗАЦИИ ПРОЕКТА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940011" y="2860479"/>
            <a:ext cx="2331060" cy="35634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Наглядные пособия: игры, картотеки.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Материал по работе с воспитанниками.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Консультации для родителей.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Выставка поделок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• Презентация проекта.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1917" y="1789138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ПРОДУКТ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ПРОЕКТА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4" descr="https://cdn-nus-1.pinme.ru/tumb/600/photo/0a/20/0a2006e7fa4b01d1b4d43aa45941fdb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7312" y="4448431"/>
            <a:ext cx="1239903" cy="21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/>
          <p:cNvSpPr txBox="1"/>
          <p:nvPr/>
        </p:nvSpPr>
        <p:spPr>
          <a:xfrm>
            <a:off x="5910470" y="964365"/>
            <a:ext cx="3021495" cy="54879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1. Кадровое обеспечение. Участники проекта: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старший воспитатель (методическая поддержка, консультирование)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дети  группы №8 «Веснушки»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родители воспитанников (совместная деятельность)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воспитатели группы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2. Информационное обеспечение: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методическая литература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видео, презентации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мультфильмы, фильмы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наглядно-дидактические пособия, книги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3. Материально-техническое обеспечение: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материалы для </a:t>
            </a:r>
            <a:r>
              <a:rPr lang="ru-RU" sz="1400" dirty="0" smtClean="0">
                <a:solidFill>
                  <a:srgbClr val="002060"/>
                </a:solidFill>
              </a:rPr>
              <a:t>продуктивной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и изобразительной деятельности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-</a:t>
            </a:r>
            <a:r>
              <a:rPr lang="ru-RU" sz="1400" dirty="0" smtClean="0">
                <a:solidFill>
                  <a:srgbClr val="002060"/>
                </a:solidFill>
              </a:rPr>
              <a:t> фотоаппарат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- компьютер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sp>
        <p:nvSpPr>
          <p:cNvPr id="5" name="Текст 7"/>
          <p:cNvSpPr txBox="1"/>
          <p:nvPr/>
        </p:nvSpPr>
        <p:spPr>
          <a:xfrm>
            <a:off x="344557" y="781879"/>
            <a:ext cx="5364480" cy="59104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Абдуллаимова</a:t>
            </a: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З.Л. Создание проблемной ситуации в детском саду </a:t>
            </a:r>
            <a:endParaRPr lang="ru-RU" sz="155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Антипина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Е.А. Театрализованная деятельность в детском саду: Игры, упражнения, сценарии. М.: ТЦ Сфера, 2003 г.</a:t>
            </a:r>
            <a:endParaRPr lang="ru-RU" sz="155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Доронова</a:t>
            </a: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Т.Н. Играем в театр: театрализованная деятельность детей 4-6 лет: метод. Пособие для воспитателей дошкольного образовательного учреждения. Т.Н.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Доронова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. - 2-е изд.-М.: Просвещение,2005г.</a:t>
            </a:r>
            <a:endParaRPr lang="ru-RU" sz="155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Детские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подвижные игры народов СССР: Пособие для воспитателя дет. сада/Сост. А. В.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Кенеман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; Под ред. Т. И. Осокиной. - М.: Просвещение, 1988. - 239 </a:t>
            </a:r>
            <a:endParaRPr lang="ru-RU" sz="155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Макарова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В.Н.,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Ставцева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Е.А.,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Едакова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М.Н. Диагностика развития речи дошкольников: Методическое пособие. — М.: Педагогическое общество России, 2007 — </a:t>
            </a: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80</a:t>
            </a:r>
            <a:endParaRPr lang="ru-RU" sz="155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Маханёва</a:t>
            </a: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М.Д. Театрализованные занятия в детском саду: Пособие для работников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дошк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. учреждений. М.:ТЦ "Сфера", 2001.Поляк Л.Я. Театр сказок: Сценарии в стихах для дошкольников по мотивам русских народных сказок. -СПб.: «Детство-пресс», 2008</a:t>
            </a:r>
            <a:endParaRPr lang="ru-RU" sz="155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Пропп</a:t>
            </a: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В.Я. «Исторические корни волшебной сказки», 1986г</a:t>
            </a:r>
            <a:endParaRPr lang="ru-RU" sz="155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indent="186055" algn="just">
              <a:spcAft>
                <a:spcPts val="0"/>
              </a:spcAft>
              <a:buFont typeface="+mj-lt"/>
              <a:buAutoNum type="arabicPeriod"/>
            </a:pPr>
            <a:r>
              <a:rPr lang="ru-RU" sz="15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https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://debono.ru/proekt-puteshestvie-po-skazkam-proekt-my-igraem-v-skazku.html</a:t>
            </a:r>
            <a:endParaRPr lang="ru-RU" sz="155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186055"/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0" y="4266798"/>
            <a:ext cx="8640961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4488036" y="519382"/>
            <a:ext cx="4645362" cy="44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Ресурсное обеспечение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lvl="0" algn="ctr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проекта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952607" y="368165"/>
            <a:ext cx="3510828" cy="302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Литература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2" descr="https://data10.proshkolu.ru/content/media/pic/std/4000000/3077000/3076117-877d73af78a8e00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52000" y="5048308"/>
            <a:ext cx="1381398" cy="18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 txBox="1"/>
          <p:nvPr/>
        </p:nvSpPr>
        <p:spPr>
          <a:xfrm>
            <a:off x="609352" y="86497"/>
            <a:ext cx="8299869" cy="65737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6055">
              <a:lnSpc>
                <a:spcPts val="1600"/>
              </a:lnSpc>
            </a:pPr>
            <a:r>
              <a:rPr lang="ru-RU" sz="1600" b="1" dirty="0">
                <a:solidFill>
                  <a:srgbClr val="002060"/>
                </a:solidFill>
              </a:rPr>
              <a:t>Методика 1.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«Выявление умений элементарного анализа содержания и формы литературного произведения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Назови произведения, которые тебе нравятся. Что ты назвал: рассказ, стихотворение или сказку?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Ты знаешь какие-нибудь загадки? Какие? Чем загадка отличается от стихотворения?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Чем пословица отличается от поговорки? Приведи пример пословицы и поговорки.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Для чего необходимы колыбельные, </a:t>
            </a:r>
            <a:r>
              <a:rPr lang="ru-RU" sz="16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потешки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? Ты знаешь какие-нибудь? Расскажи.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215" algn="just">
              <a:lnSpc>
                <a:spcPts val="16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Воспитатель 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</a:rPr>
              <a:t>читает ребенку рассказ К.Д. Ушинского «Лиса Патрикеевна».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Как ты думаешь, что это: рассказ, стихотворение или сказка? Почему?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Какими словами автор описывает лису? Как она ходит?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Какие норы у лисы?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Почему лиса названа в рассказе «разбойница»?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Как по-другому можно назвать этот рассказ?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Воспитатель читает этот рассказ один-два раза с установкой на пересказ </a:t>
            </a:r>
            <a:endParaRPr lang="ru-RU" sz="16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215" algn="just">
              <a:lnSpc>
                <a:spcPts val="16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</a:rPr>
              <a:t>Воспитатель читает фрагмент из сказки и спрашивает: «Как можно сказать по-другому»?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За спину схоронилась (спряталась).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Волчище страшный (ужасный)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Лежал-лежал, да и задремал (заснул).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Как можно сказать наоборот? (бежал, бежал), (слезы льет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)</a:t>
            </a:r>
            <a:endParaRPr lang="ru-RU" sz="16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215" algn="just">
              <a:lnSpc>
                <a:spcPts val="16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</a:rPr>
              <a:t>Воспитатель читает ребенку стихотворение С. Есенина «Белая береза».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Как ты думаешь, что это; рассказ, стихотворение или сказка? Почему?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Какие «красивые» слова ты услышал? Какие слова можно назвать «красивыми»? Почему?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Расскажи стихотворение, которое ты знаешь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6055">
              <a:tabLst>
                <a:tab pos="358775" algn="l"/>
              </a:tabLst>
            </a:pPr>
            <a:endParaRPr lang="ru-RU" sz="1600" dirty="0" smtClean="0">
              <a:solidFill>
                <a:srgbClr val="002060"/>
              </a:solidFill>
            </a:endParaRPr>
          </a:p>
          <a:p>
            <a:pPr indent="186055"/>
            <a:b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0" y="4266798"/>
            <a:ext cx="8640961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>
          <a:xfrm rot="16200000">
            <a:off x="-2897659" y="3153283"/>
            <a:ext cx="6573797" cy="4402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Методическое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обеспечение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Book Antiqua" panose="02040602050305030304" pitchFamily="18" charset="0"/>
              </a:rPr>
              <a:t>проекта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12996</Words>
  <Application>WPS Presentation</Application>
  <PresentationFormat>Экран (4:3)</PresentationFormat>
  <Paragraphs>321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Book Antiqua</vt:lpstr>
      <vt:lpstr>Calibri</vt:lpstr>
      <vt:lpstr>Times New Roman</vt:lpstr>
      <vt:lpstr>Calibri</vt:lpstr>
      <vt:lpstr>Symbol</vt:lpstr>
      <vt:lpstr>Microsoft YaHei</vt:lpstr>
      <vt:lpstr/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ЛИТЕРАТУРА И ИСТОЧНИКИ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User001</dc:creator>
  <cp:lastModifiedBy>Вадим и Света</cp:lastModifiedBy>
  <cp:revision>127</cp:revision>
  <dcterms:created xsi:type="dcterms:W3CDTF">2014-11-21T11:00:00Z</dcterms:created>
  <dcterms:modified xsi:type="dcterms:W3CDTF">2020-01-29T12:25:42Z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