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92" r:id="rId4"/>
    <p:sldId id="261" r:id="rId5"/>
    <p:sldId id="297" r:id="rId6"/>
    <p:sldId id="298" r:id="rId7"/>
    <p:sldId id="300" r:id="rId8"/>
    <p:sldId id="301" r:id="rId9"/>
    <p:sldId id="299" r:id="rId10"/>
    <p:sldId id="302" r:id="rId11"/>
    <p:sldId id="285" r:id="rId12"/>
    <p:sldId id="269" r:id="rId13"/>
    <p:sldId id="275" r:id="rId14"/>
    <p:sldId id="273" r:id="rId15"/>
    <p:sldId id="276" r:id="rId16"/>
    <p:sldId id="272" r:id="rId17"/>
    <p:sldId id="288" r:id="rId18"/>
    <p:sldId id="284" r:id="rId19"/>
    <p:sldId id="277" r:id="rId20"/>
    <p:sldId id="278" r:id="rId21"/>
    <p:sldId id="279" r:id="rId22"/>
    <p:sldId id="283" r:id="rId23"/>
    <p:sldId id="286" r:id="rId24"/>
    <p:sldId id="290" r:id="rId25"/>
    <p:sldId id="291" r:id="rId26"/>
    <p:sldId id="304" r:id="rId27"/>
    <p:sldId id="287" r:id="rId28"/>
    <p:sldId id="289" r:id="rId29"/>
    <p:sldId id="303" r:id="rId30"/>
    <p:sldId id="265" r:id="rId3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CCFF"/>
    <a:srgbClr val="FF6600"/>
    <a:srgbClr val="D60093"/>
    <a:srgbClr val="FFFFCC"/>
    <a:srgbClr val="FF99CC"/>
    <a:srgbClr val="99CCFF"/>
    <a:srgbClr val="477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3" autoAdjust="0"/>
    <p:restoredTop sz="94652" autoAdjust="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5C7D3-2B6F-465D-9B81-6DEC7A8701B8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3ED7D2-8FBB-495E-A193-06B406C95DFF}">
      <dgm:prSet phldrT="[Текст]"/>
      <dgm:spPr>
        <a:solidFill>
          <a:srgbClr val="D60093"/>
        </a:solidFill>
      </dgm:spPr>
      <dgm:t>
        <a:bodyPr/>
        <a:lstStyle/>
        <a:p>
          <a:r>
            <a:rPr lang="ru-RU" altLang="ru-RU" b="1" u="sng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 этап – подготовительный</a:t>
          </a:r>
          <a:endParaRPr lang="ru-RU" dirty="0"/>
        </a:p>
      </dgm:t>
    </dgm:pt>
    <dgm:pt modelId="{80D77751-FBAF-4191-9F56-9B2231302754}" type="parTrans" cxnId="{1C853352-A5BF-471A-B527-DB35AB5004E7}">
      <dgm:prSet/>
      <dgm:spPr/>
      <dgm:t>
        <a:bodyPr/>
        <a:lstStyle/>
        <a:p>
          <a:endParaRPr lang="ru-RU"/>
        </a:p>
      </dgm:t>
    </dgm:pt>
    <dgm:pt modelId="{1A8FAE87-1CB8-41E0-B93B-577FDA6D226E}" type="sibTrans" cxnId="{1C853352-A5BF-471A-B527-DB35AB5004E7}">
      <dgm:prSet/>
      <dgm:spPr/>
      <dgm:t>
        <a:bodyPr/>
        <a:lstStyle/>
        <a:p>
          <a:endParaRPr lang="ru-RU"/>
        </a:p>
      </dgm:t>
    </dgm:pt>
    <dgm:pt modelId="{71CA88E2-71E7-4CE8-9D56-92F4110CE45D}">
      <dgm:prSet phldrT="[Текст]"/>
      <dgm:spPr>
        <a:solidFill>
          <a:srgbClr val="D60093"/>
        </a:solidFill>
      </dgm:spPr>
      <dgm:t>
        <a:bodyPr/>
        <a:lstStyle/>
        <a:p>
          <a:r>
            <a:rPr lang="ru-RU" altLang="ru-RU" b="1" u="sng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II этап - основной</a:t>
          </a:r>
          <a:endParaRPr lang="ru-RU" dirty="0"/>
        </a:p>
      </dgm:t>
    </dgm:pt>
    <dgm:pt modelId="{9B21FBD3-9DDE-4AD5-809D-6DA8F5BEE95D}" type="parTrans" cxnId="{6AE608C4-59BC-4672-9235-56C27D139EBA}">
      <dgm:prSet/>
      <dgm:spPr/>
      <dgm:t>
        <a:bodyPr/>
        <a:lstStyle/>
        <a:p>
          <a:endParaRPr lang="ru-RU"/>
        </a:p>
      </dgm:t>
    </dgm:pt>
    <dgm:pt modelId="{1B2A9B3E-560B-4FD0-9D38-F25BCDF1D045}" type="sibTrans" cxnId="{6AE608C4-59BC-4672-9235-56C27D139EBA}">
      <dgm:prSet/>
      <dgm:spPr/>
      <dgm:t>
        <a:bodyPr/>
        <a:lstStyle/>
        <a:p>
          <a:endParaRPr lang="ru-RU"/>
        </a:p>
      </dgm:t>
    </dgm:pt>
    <dgm:pt modelId="{74949970-4D89-4434-AFC9-8E3875740D1C}">
      <dgm:prSet phldrT="[Текст]"/>
      <dgm:spPr>
        <a:solidFill>
          <a:srgbClr val="D60093"/>
        </a:solidFill>
      </dgm:spPr>
      <dgm:t>
        <a:bodyPr/>
        <a:lstStyle/>
        <a:p>
          <a:r>
            <a:rPr lang="ru-RU" altLang="ru-RU" b="1" u="sng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III этап - заключительный</a:t>
          </a:r>
          <a:endParaRPr lang="ru-RU" dirty="0"/>
        </a:p>
      </dgm:t>
    </dgm:pt>
    <dgm:pt modelId="{39C2EFB6-117B-4314-B8B9-EF46F2C82203}" type="parTrans" cxnId="{A12B51F5-8721-4DF0-8C89-88807821E2BB}">
      <dgm:prSet/>
      <dgm:spPr/>
      <dgm:t>
        <a:bodyPr/>
        <a:lstStyle/>
        <a:p>
          <a:endParaRPr lang="ru-RU"/>
        </a:p>
      </dgm:t>
    </dgm:pt>
    <dgm:pt modelId="{7A12C87D-7FF9-42AD-B68C-8BA2638B8422}" type="sibTrans" cxnId="{A12B51F5-8721-4DF0-8C89-88807821E2BB}">
      <dgm:prSet/>
      <dgm:spPr/>
      <dgm:t>
        <a:bodyPr/>
        <a:lstStyle/>
        <a:p>
          <a:endParaRPr lang="ru-RU"/>
        </a:p>
      </dgm:t>
    </dgm:pt>
    <dgm:pt modelId="{117332D8-0921-4371-A361-0FECB7FAB201}">
      <dgm:prSet custT="1"/>
      <dgm:spPr>
        <a:solidFill>
          <a:srgbClr val="FF99CC">
            <a:alpha val="43922"/>
          </a:srgbClr>
        </a:solidFill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Создание технической базы для детского экспериментирования (оборудование, природные материалы).</a:t>
          </a:r>
          <a:endParaRPr lang="ru-RU" sz="1400" dirty="0">
            <a:solidFill>
              <a:srgbClr val="002060"/>
            </a:solidFill>
          </a:endParaRPr>
        </a:p>
      </dgm:t>
    </dgm:pt>
    <dgm:pt modelId="{D6191C3F-B9CD-494D-894C-ED3AEA56EE0D}" type="parTrans" cxnId="{D4E07131-EAA4-442C-B9E7-F9602469F0A2}">
      <dgm:prSet/>
      <dgm:spPr/>
      <dgm:t>
        <a:bodyPr/>
        <a:lstStyle/>
        <a:p>
          <a:endParaRPr lang="ru-RU"/>
        </a:p>
      </dgm:t>
    </dgm:pt>
    <dgm:pt modelId="{B9B14A83-BAD0-48D0-9F8B-323A52C799C4}" type="sibTrans" cxnId="{D4E07131-EAA4-442C-B9E7-F9602469F0A2}">
      <dgm:prSet/>
      <dgm:spPr/>
      <dgm:t>
        <a:bodyPr/>
        <a:lstStyle/>
        <a:p>
          <a:endParaRPr lang="ru-RU"/>
        </a:p>
      </dgm:t>
    </dgm:pt>
    <dgm:pt modelId="{24272111-C44E-4D44-9ED2-A3CCF8FEEB83}">
      <dgm:prSet custT="1"/>
      <dgm:spPr>
        <a:solidFill>
          <a:srgbClr val="FF99CC">
            <a:alpha val="43922"/>
          </a:srgbClr>
        </a:solidFill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Обобщение и уточнение представлений у детей о функциях и свойствах воздуха и воды. (Чтение художественной литературы, рассматривание картин с природными явлениями).</a:t>
          </a:r>
          <a:endParaRPr lang="ru-RU" sz="1400" dirty="0">
            <a:solidFill>
              <a:srgbClr val="002060"/>
            </a:solidFill>
          </a:endParaRPr>
        </a:p>
      </dgm:t>
    </dgm:pt>
    <dgm:pt modelId="{F1E0E43A-2B66-4870-9F58-F2C487A1C329}" type="parTrans" cxnId="{EAFAA045-2766-4665-A1D6-8C04F6BA6BE5}">
      <dgm:prSet/>
      <dgm:spPr/>
      <dgm:t>
        <a:bodyPr/>
        <a:lstStyle/>
        <a:p>
          <a:endParaRPr lang="ru-RU"/>
        </a:p>
      </dgm:t>
    </dgm:pt>
    <dgm:pt modelId="{7C43669B-68DA-422B-B676-13704C7FBCF5}" type="sibTrans" cxnId="{EAFAA045-2766-4665-A1D6-8C04F6BA6BE5}">
      <dgm:prSet/>
      <dgm:spPr/>
      <dgm:t>
        <a:bodyPr/>
        <a:lstStyle/>
        <a:p>
          <a:endParaRPr lang="ru-RU"/>
        </a:p>
      </dgm:t>
    </dgm:pt>
    <dgm:pt modelId="{AD6FDAE4-A8C3-4B78-9773-4543BDE5EA6C}">
      <dgm:prSet custT="1"/>
      <dgm:spPr>
        <a:solidFill>
          <a:srgbClr val="FF99CC">
            <a:alpha val="43922"/>
          </a:srgbClr>
        </a:solidFill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Консультации для родителей по данной проблеме.</a:t>
          </a:r>
          <a:endParaRPr lang="ru-RU" sz="1400" dirty="0">
            <a:solidFill>
              <a:srgbClr val="002060"/>
            </a:solidFill>
          </a:endParaRPr>
        </a:p>
      </dgm:t>
    </dgm:pt>
    <dgm:pt modelId="{D12A60DF-A375-419D-9EBE-7B34938705E1}" type="parTrans" cxnId="{AAED4602-BCE6-4F13-AC9B-2B64EBC4883A}">
      <dgm:prSet/>
      <dgm:spPr/>
      <dgm:t>
        <a:bodyPr/>
        <a:lstStyle/>
        <a:p>
          <a:endParaRPr lang="ru-RU"/>
        </a:p>
      </dgm:t>
    </dgm:pt>
    <dgm:pt modelId="{2291FE5A-459B-4DA7-956E-91680333AF96}" type="sibTrans" cxnId="{AAED4602-BCE6-4F13-AC9B-2B64EBC4883A}">
      <dgm:prSet/>
      <dgm:spPr/>
      <dgm:t>
        <a:bodyPr/>
        <a:lstStyle/>
        <a:p>
          <a:endParaRPr lang="ru-RU"/>
        </a:p>
      </dgm:t>
    </dgm:pt>
    <dgm:pt modelId="{A998982C-4145-40CD-B746-0BF18237AEAF}">
      <dgm:prSet custT="1"/>
      <dgm:spPr>
        <a:solidFill>
          <a:srgbClr val="FF99CC">
            <a:alpha val="52157"/>
          </a:srgbClr>
        </a:solidFill>
      </dgm:spPr>
      <dgm:t>
        <a:bodyPr/>
        <a:lstStyle/>
        <a:p>
          <a:r>
            <a:rPr lang="ru-RU" altLang="ru-RU" sz="1200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Организация работы над проектом.</a:t>
          </a:r>
          <a:endParaRPr lang="ru-RU" sz="1200" dirty="0">
            <a:solidFill>
              <a:srgbClr val="002060"/>
            </a:solidFill>
          </a:endParaRPr>
        </a:p>
      </dgm:t>
    </dgm:pt>
    <dgm:pt modelId="{FF32DADB-FBCA-4097-AED4-060B52FE8D50}" type="parTrans" cxnId="{A68E9358-F9B5-4DAB-BEDA-938D167261C8}">
      <dgm:prSet/>
      <dgm:spPr/>
      <dgm:t>
        <a:bodyPr/>
        <a:lstStyle/>
        <a:p>
          <a:endParaRPr lang="ru-RU"/>
        </a:p>
      </dgm:t>
    </dgm:pt>
    <dgm:pt modelId="{0AC681E5-75DE-448A-8A8C-884034442E90}" type="sibTrans" cxnId="{A68E9358-F9B5-4DAB-BEDA-938D167261C8}">
      <dgm:prSet/>
      <dgm:spPr/>
      <dgm:t>
        <a:bodyPr/>
        <a:lstStyle/>
        <a:p>
          <a:endParaRPr lang="ru-RU"/>
        </a:p>
      </dgm:t>
    </dgm:pt>
    <dgm:pt modelId="{9A4AE457-ADFC-49E4-A447-9CF98F01AEBD}">
      <dgm:prSet custT="1"/>
      <dgm:spPr>
        <a:solidFill>
          <a:srgbClr val="FF99CC">
            <a:alpha val="52157"/>
          </a:srgbClr>
        </a:solidFill>
      </dgm:spPr>
      <dgm:t>
        <a:bodyPr/>
        <a:lstStyle/>
        <a:p>
          <a:r>
            <a:rPr lang="ru-RU" altLang="ru-RU" sz="1200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Теоретическая часть: составление перспективно-тематического плана работы с детьми, разработка конспектов и описание проведения опытов, консультирование родителей по теме: «Эксперимент в детском саду и дома».</a:t>
          </a:r>
        </a:p>
      </dgm:t>
    </dgm:pt>
    <dgm:pt modelId="{A38DF5A5-75A4-4B93-9949-8E4B1F0069A5}" type="parTrans" cxnId="{AC7FB5B3-6C37-48B0-8F66-DC8D2D21F93B}">
      <dgm:prSet/>
      <dgm:spPr/>
      <dgm:t>
        <a:bodyPr/>
        <a:lstStyle/>
        <a:p>
          <a:endParaRPr lang="ru-RU"/>
        </a:p>
      </dgm:t>
    </dgm:pt>
    <dgm:pt modelId="{7988E570-1F00-40C8-B217-2D19DB82D853}" type="sibTrans" cxnId="{AC7FB5B3-6C37-48B0-8F66-DC8D2D21F93B}">
      <dgm:prSet/>
      <dgm:spPr/>
      <dgm:t>
        <a:bodyPr/>
        <a:lstStyle/>
        <a:p>
          <a:endParaRPr lang="ru-RU"/>
        </a:p>
      </dgm:t>
    </dgm:pt>
    <dgm:pt modelId="{268DCEB1-49EB-4D17-B8AC-5C51473CA033}">
      <dgm:prSet custT="1"/>
      <dgm:spPr>
        <a:solidFill>
          <a:srgbClr val="FF99CC">
            <a:alpha val="52157"/>
          </a:srgbClr>
        </a:solidFill>
      </dgm:spPr>
      <dgm:t>
        <a:bodyPr/>
        <a:lstStyle/>
        <a:p>
          <a:r>
            <a:rPr lang="ru-RU" altLang="ru-RU" sz="1200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Практическая часть:</a:t>
          </a:r>
        </a:p>
      </dgm:t>
    </dgm:pt>
    <dgm:pt modelId="{74AA5267-470F-44A4-A0DF-9E390C7E1036}" type="parTrans" cxnId="{7C7F12C6-BA3D-4360-AEC1-795CFC640D1F}">
      <dgm:prSet/>
      <dgm:spPr/>
      <dgm:t>
        <a:bodyPr/>
        <a:lstStyle/>
        <a:p>
          <a:endParaRPr lang="ru-RU"/>
        </a:p>
      </dgm:t>
    </dgm:pt>
    <dgm:pt modelId="{20C448CF-2FAB-493B-B571-640EFF74428F}" type="sibTrans" cxnId="{7C7F12C6-BA3D-4360-AEC1-795CFC640D1F}">
      <dgm:prSet/>
      <dgm:spPr/>
      <dgm:t>
        <a:bodyPr/>
        <a:lstStyle/>
        <a:p>
          <a:endParaRPr lang="ru-RU"/>
        </a:p>
      </dgm:t>
    </dgm:pt>
    <dgm:pt modelId="{CD32C384-17F9-48EF-948C-07279CD0E7BE}">
      <dgm:prSet custT="1"/>
      <dgm:spPr>
        <a:solidFill>
          <a:srgbClr val="FF99CC">
            <a:alpha val="52157"/>
          </a:srgbClr>
        </a:solidFill>
      </dgm:spPr>
      <dgm:t>
        <a:bodyPr/>
        <a:lstStyle/>
        <a:p>
          <a:r>
            <a:rPr lang="ru-RU" altLang="ru-RU" sz="1200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Игры – эксперименты по данной проблеме.</a:t>
          </a:r>
        </a:p>
      </dgm:t>
    </dgm:pt>
    <dgm:pt modelId="{72FEC087-BAD4-408B-94A9-CF0987C76392}" type="parTrans" cxnId="{1B7EE164-E4BF-4B59-9DC6-941A46D3E497}">
      <dgm:prSet/>
      <dgm:spPr/>
      <dgm:t>
        <a:bodyPr/>
        <a:lstStyle/>
        <a:p>
          <a:endParaRPr lang="ru-RU"/>
        </a:p>
      </dgm:t>
    </dgm:pt>
    <dgm:pt modelId="{50FD157E-57B3-4E05-A5F9-6208C71494DB}" type="sibTrans" cxnId="{1B7EE164-E4BF-4B59-9DC6-941A46D3E497}">
      <dgm:prSet/>
      <dgm:spPr/>
      <dgm:t>
        <a:bodyPr/>
        <a:lstStyle/>
        <a:p>
          <a:endParaRPr lang="ru-RU"/>
        </a:p>
      </dgm:t>
    </dgm:pt>
    <dgm:pt modelId="{ED32E613-5764-4439-8813-B1092B9B2E04}">
      <dgm:prSet custT="1"/>
      <dgm:spPr>
        <a:solidFill>
          <a:srgbClr val="FF99CC">
            <a:alpha val="52157"/>
          </a:srgbClr>
        </a:solidFill>
      </dgm:spPr>
      <dgm:t>
        <a:bodyPr/>
        <a:lstStyle/>
        <a:p>
          <a:r>
            <a:rPr lang="ru-RU" altLang="ru-RU" sz="120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 Связь </a:t>
          </a:r>
          <a:r>
            <a:rPr lang="ru-RU" altLang="ru-RU" sz="1200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 другими видами деятельности: игровая, продуктивная, познавательно-исследовательская (самостоятельные опыты), коммуникативная (беседы, чтение художественной литературы).</a:t>
          </a:r>
        </a:p>
      </dgm:t>
    </dgm:pt>
    <dgm:pt modelId="{D8FD21A8-22F7-4CD6-9EFC-D979E99F59C6}" type="parTrans" cxnId="{F7CF5C85-ED2A-4543-9322-5DEBCB7CBE4B}">
      <dgm:prSet/>
      <dgm:spPr/>
      <dgm:t>
        <a:bodyPr/>
        <a:lstStyle/>
        <a:p>
          <a:endParaRPr lang="ru-RU"/>
        </a:p>
      </dgm:t>
    </dgm:pt>
    <dgm:pt modelId="{95AC2FDE-C193-4875-B2B3-E390FCC262CB}" type="sibTrans" cxnId="{F7CF5C85-ED2A-4543-9322-5DEBCB7CBE4B}">
      <dgm:prSet/>
      <dgm:spPr/>
      <dgm:t>
        <a:bodyPr/>
        <a:lstStyle/>
        <a:p>
          <a:endParaRPr lang="ru-RU"/>
        </a:p>
      </dgm:t>
    </dgm:pt>
    <dgm:pt modelId="{6272D52E-C8F0-41A6-8E8F-36D3D6D8B5D2}">
      <dgm:prSet custT="1"/>
      <dgm:spPr>
        <a:solidFill>
          <a:srgbClr val="FF99CC">
            <a:alpha val="56863"/>
          </a:srgbClr>
        </a:solidFill>
      </dgm:spPr>
      <dgm:t>
        <a:bodyPr/>
        <a:lstStyle/>
        <a:p>
          <a:r>
            <a:rPr lang="ru-RU" altLang="ru-RU" sz="1200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Презентация проекта</a:t>
          </a:r>
          <a:endParaRPr lang="ru-RU" sz="1200" dirty="0">
            <a:solidFill>
              <a:srgbClr val="002060"/>
            </a:solidFill>
          </a:endParaRPr>
        </a:p>
      </dgm:t>
    </dgm:pt>
    <dgm:pt modelId="{46DFFA61-6A76-4859-8CE7-572D71537A1E}" type="parTrans" cxnId="{02D75AF6-0858-4BDD-B5C4-46563F73FDC3}">
      <dgm:prSet/>
      <dgm:spPr/>
      <dgm:t>
        <a:bodyPr/>
        <a:lstStyle/>
        <a:p>
          <a:endParaRPr lang="ru-RU"/>
        </a:p>
      </dgm:t>
    </dgm:pt>
    <dgm:pt modelId="{04AE114B-19B0-4CCF-B629-ED4DA9247A76}" type="sibTrans" cxnId="{02D75AF6-0858-4BDD-B5C4-46563F73FDC3}">
      <dgm:prSet/>
      <dgm:spPr/>
      <dgm:t>
        <a:bodyPr/>
        <a:lstStyle/>
        <a:p>
          <a:endParaRPr lang="ru-RU"/>
        </a:p>
      </dgm:t>
    </dgm:pt>
    <dgm:pt modelId="{882EAA15-890C-466C-9BAD-E6D8AF596401}">
      <dgm:prSet custT="1"/>
      <dgm:spPr>
        <a:solidFill>
          <a:srgbClr val="FF99CC">
            <a:alpha val="56863"/>
          </a:srgbClr>
        </a:solidFill>
      </dgm:spPr>
      <dgm:t>
        <a:bodyPr/>
        <a:lstStyle/>
        <a:p>
          <a:r>
            <a:rPr lang="ru-RU" altLang="ru-RU" sz="1200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занятие по экологии с участием детей «Эксперименты с воздухом и водой».</a:t>
          </a:r>
          <a:endParaRPr lang="ru-RU" altLang="ru-RU" sz="1200" dirty="0" smtClean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3FEAE19-DA1B-4E9D-917A-F0E86FC28263}" type="sibTrans" cxnId="{1CC94D40-3EA9-4398-BFCE-1F4A90A11C0A}">
      <dgm:prSet/>
      <dgm:spPr/>
      <dgm:t>
        <a:bodyPr/>
        <a:lstStyle/>
        <a:p>
          <a:endParaRPr lang="ru-RU"/>
        </a:p>
      </dgm:t>
    </dgm:pt>
    <dgm:pt modelId="{C9F52B31-54FA-4044-985F-C27500F33F9D}" type="parTrans" cxnId="{1CC94D40-3EA9-4398-BFCE-1F4A90A11C0A}">
      <dgm:prSet/>
      <dgm:spPr/>
      <dgm:t>
        <a:bodyPr/>
        <a:lstStyle/>
        <a:p>
          <a:endParaRPr lang="ru-RU"/>
        </a:p>
      </dgm:t>
    </dgm:pt>
    <dgm:pt modelId="{4915EC78-B9FF-4038-895F-92C232B13970}" type="pres">
      <dgm:prSet presAssocID="{7275C7D3-2B6F-465D-9B81-6DEC7A8701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7C033B-6700-458B-80A5-D7A45DF92C3B}" type="pres">
      <dgm:prSet presAssocID="{D83ED7D2-8FBB-495E-A193-06B406C95DFF}" presName="parentLin" presStyleCnt="0"/>
      <dgm:spPr/>
    </dgm:pt>
    <dgm:pt modelId="{149F9F45-7F13-4EDD-BE34-3626ADEE8CA9}" type="pres">
      <dgm:prSet presAssocID="{D83ED7D2-8FBB-495E-A193-06B406C95DF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0A1CAF0-8E6A-4CC0-BAFD-E62FBAAE8A2A}" type="pres">
      <dgm:prSet presAssocID="{D83ED7D2-8FBB-495E-A193-06B406C95DF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221FC-3865-42BD-B9A7-01F1EA0B4E44}" type="pres">
      <dgm:prSet presAssocID="{D83ED7D2-8FBB-495E-A193-06B406C95DFF}" presName="negativeSpace" presStyleCnt="0"/>
      <dgm:spPr/>
    </dgm:pt>
    <dgm:pt modelId="{B849C985-ACBF-4D5A-A2F2-56AAB4E26A29}" type="pres">
      <dgm:prSet presAssocID="{D83ED7D2-8FBB-495E-A193-06B406C95DF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283AB-986C-4FF4-912E-F0FAAD6ADEAD}" type="pres">
      <dgm:prSet presAssocID="{1A8FAE87-1CB8-41E0-B93B-577FDA6D226E}" presName="spaceBetweenRectangles" presStyleCnt="0"/>
      <dgm:spPr/>
    </dgm:pt>
    <dgm:pt modelId="{0DEE8272-AA40-4B48-AABE-EF116556D59C}" type="pres">
      <dgm:prSet presAssocID="{71CA88E2-71E7-4CE8-9D56-92F4110CE45D}" presName="parentLin" presStyleCnt="0"/>
      <dgm:spPr/>
    </dgm:pt>
    <dgm:pt modelId="{3E7E796B-3FB3-45F0-9FB5-A5EB90725FBC}" type="pres">
      <dgm:prSet presAssocID="{71CA88E2-71E7-4CE8-9D56-92F4110CE45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8EFE05A-1920-4D8E-B530-B3DC10F19A74}" type="pres">
      <dgm:prSet presAssocID="{71CA88E2-71E7-4CE8-9D56-92F4110CE45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7F214-906C-49BC-A172-49592E2EA2F8}" type="pres">
      <dgm:prSet presAssocID="{71CA88E2-71E7-4CE8-9D56-92F4110CE45D}" presName="negativeSpace" presStyleCnt="0"/>
      <dgm:spPr/>
    </dgm:pt>
    <dgm:pt modelId="{A66E57DA-498E-432C-B79A-FE3397053017}" type="pres">
      <dgm:prSet presAssocID="{71CA88E2-71E7-4CE8-9D56-92F4110CE45D}" presName="childText" presStyleLbl="conFgAcc1" presStyleIdx="1" presStyleCnt="3" custLinFactY="-24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F1A13-287A-4ACA-B4FE-432509B5643B}" type="pres">
      <dgm:prSet presAssocID="{1B2A9B3E-560B-4FD0-9D38-F25BCDF1D045}" presName="spaceBetweenRectangles" presStyleCnt="0"/>
      <dgm:spPr/>
    </dgm:pt>
    <dgm:pt modelId="{8661D149-A538-4204-916B-5ECAECBC2885}" type="pres">
      <dgm:prSet presAssocID="{74949970-4D89-4434-AFC9-8E3875740D1C}" presName="parentLin" presStyleCnt="0"/>
      <dgm:spPr/>
    </dgm:pt>
    <dgm:pt modelId="{B02997A8-09C9-4FE3-BB54-31BA1002F351}" type="pres">
      <dgm:prSet presAssocID="{74949970-4D89-4434-AFC9-8E3875740D1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19E9E0E-8775-4EA9-84C6-5FE700E0A709}" type="pres">
      <dgm:prSet presAssocID="{74949970-4D89-4434-AFC9-8E3875740D1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4ADDB-68C7-4C72-B1C2-E4FD6DDBA2DB}" type="pres">
      <dgm:prSet presAssocID="{74949970-4D89-4434-AFC9-8E3875740D1C}" presName="negativeSpace" presStyleCnt="0"/>
      <dgm:spPr/>
    </dgm:pt>
    <dgm:pt modelId="{455FF31D-D618-46F3-BCBF-C11B2CFCD69C}" type="pres">
      <dgm:prSet presAssocID="{74949970-4D89-4434-AFC9-8E3875740D1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7FB5B3-6C37-48B0-8F66-DC8D2D21F93B}" srcId="{71CA88E2-71E7-4CE8-9D56-92F4110CE45D}" destId="{9A4AE457-ADFC-49E4-A447-9CF98F01AEBD}" srcOrd="1" destOrd="0" parTransId="{A38DF5A5-75A4-4B93-9949-8E4B1F0069A5}" sibTransId="{7988E570-1F00-40C8-B217-2D19DB82D853}"/>
    <dgm:cxn modelId="{1B7EE164-E4BF-4B59-9DC6-941A46D3E497}" srcId="{71CA88E2-71E7-4CE8-9D56-92F4110CE45D}" destId="{CD32C384-17F9-48EF-948C-07279CD0E7BE}" srcOrd="3" destOrd="0" parTransId="{72FEC087-BAD4-408B-94A9-CF0987C76392}" sibTransId="{50FD157E-57B3-4E05-A5F9-6208C71494DB}"/>
    <dgm:cxn modelId="{4E94C271-C87C-4E74-9D99-06C165729D47}" type="presOf" srcId="{24272111-C44E-4D44-9ED2-A3CCF8FEEB83}" destId="{B849C985-ACBF-4D5A-A2F2-56AAB4E26A29}" srcOrd="0" destOrd="1" presId="urn:microsoft.com/office/officeart/2005/8/layout/list1"/>
    <dgm:cxn modelId="{7D625988-2E9B-45F5-AB45-29F5FB6D5FC9}" type="presOf" srcId="{882EAA15-890C-466C-9BAD-E6D8AF596401}" destId="{455FF31D-D618-46F3-BCBF-C11B2CFCD69C}" srcOrd="0" destOrd="1" presId="urn:microsoft.com/office/officeart/2005/8/layout/list1"/>
    <dgm:cxn modelId="{3C4A4EC0-9885-4CEE-BD13-28424D65D721}" type="presOf" srcId="{268DCEB1-49EB-4D17-B8AC-5C51473CA033}" destId="{A66E57DA-498E-432C-B79A-FE3397053017}" srcOrd="0" destOrd="2" presId="urn:microsoft.com/office/officeart/2005/8/layout/list1"/>
    <dgm:cxn modelId="{F7CF5C85-ED2A-4543-9322-5DEBCB7CBE4B}" srcId="{71CA88E2-71E7-4CE8-9D56-92F4110CE45D}" destId="{ED32E613-5764-4439-8813-B1092B9B2E04}" srcOrd="4" destOrd="0" parTransId="{D8FD21A8-22F7-4CD6-9EFC-D979E99F59C6}" sibTransId="{95AC2FDE-C193-4875-B2B3-E390FCC262CB}"/>
    <dgm:cxn modelId="{C2BC8818-6EBD-4657-A9C9-5BDEE7B404A7}" type="presOf" srcId="{71CA88E2-71E7-4CE8-9D56-92F4110CE45D}" destId="{3E7E796B-3FB3-45F0-9FB5-A5EB90725FBC}" srcOrd="0" destOrd="0" presId="urn:microsoft.com/office/officeart/2005/8/layout/list1"/>
    <dgm:cxn modelId="{68304A62-7F49-40FC-AB50-18544331E1CE}" type="presOf" srcId="{6272D52E-C8F0-41A6-8E8F-36D3D6D8B5D2}" destId="{455FF31D-D618-46F3-BCBF-C11B2CFCD69C}" srcOrd="0" destOrd="0" presId="urn:microsoft.com/office/officeart/2005/8/layout/list1"/>
    <dgm:cxn modelId="{09841105-9BB0-4CE7-9B32-E759005CD40C}" type="presOf" srcId="{7275C7D3-2B6F-465D-9B81-6DEC7A8701B8}" destId="{4915EC78-B9FF-4038-895F-92C232B13970}" srcOrd="0" destOrd="0" presId="urn:microsoft.com/office/officeart/2005/8/layout/list1"/>
    <dgm:cxn modelId="{AAED4602-BCE6-4F13-AC9B-2B64EBC4883A}" srcId="{D83ED7D2-8FBB-495E-A193-06B406C95DFF}" destId="{AD6FDAE4-A8C3-4B78-9773-4543BDE5EA6C}" srcOrd="2" destOrd="0" parTransId="{D12A60DF-A375-419D-9EBE-7B34938705E1}" sibTransId="{2291FE5A-459B-4DA7-956E-91680333AF96}"/>
    <dgm:cxn modelId="{7D7BFC62-CCF2-428A-BBA6-B061804C9C38}" type="presOf" srcId="{CD32C384-17F9-48EF-948C-07279CD0E7BE}" destId="{A66E57DA-498E-432C-B79A-FE3397053017}" srcOrd="0" destOrd="3" presId="urn:microsoft.com/office/officeart/2005/8/layout/list1"/>
    <dgm:cxn modelId="{7C7F12C6-BA3D-4360-AEC1-795CFC640D1F}" srcId="{71CA88E2-71E7-4CE8-9D56-92F4110CE45D}" destId="{268DCEB1-49EB-4D17-B8AC-5C51473CA033}" srcOrd="2" destOrd="0" parTransId="{74AA5267-470F-44A4-A0DF-9E390C7E1036}" sibTransId="{20C448CF-2FAB-493B-B571-640EFF74428F}"/>
    <dgm:cxn modelId="{A9DE6804-3421-42FA-B796-459CAD7599DB}" type="presOf" srcId="{74949970-4D89-4434-AFC9-8E3875740D1C}" destId="{E19E9E0E-8775-4EA9-84C6-5FE700E0A709}" srcOrd="1" destOrd="0" presId="urn:microsoft.com/office/officeart/2005/8/layout/list1"/>
    <dgm:cxn modelId="{7ECEABA2-B8E1-4322-A634-E6D7613EA832}" type="presOf" srcId="{A998982C-4145-40CD-B746-0BF18237AEAF}" destId="{A66E57DA-498E-432C-B79A-FE3397053017}" srcOrd="0" destOrd="0" presId="urn:microsoft.com/office/officeart/2005/8/layout/list1"/>
    <dgm:cxn modelId="{1C853352-A5BF-471A-B527-DB35AB5004E7}" srcId="{7275C7D3-2B6F-465D-9B81-6DEC7A8701B8}" destId="{D83ED7D2-8FBB-495E-A193-06B406C95DFF}" srcOrd="0" destOrd="0" parTransId="{80D77751-FBAF-4191-9F56-9B2231302754}" sibTransId="{1A8FAE87-1CB8-41E0-B93B-577FDA6D226E}"/>
    <dgm:cxn modelId="{F264C7DD-4A1F-4436-8F8F-0F3B07FEC059}" type="presOf" srcId="{117332D8-0921-4371-A361-0FECB7FAB201}" destId="{B849C985-ACBF-4D5A-A2F2-56AAB4E26A29}" srcOrd="0" destOrd="0" presId="urn:microsoft.com/office/officeart/2005/8/layout/list1"/>
    <dgm:cxn modelId="{B6EC22EB-CF67-4C99-90DC-DCDA6BD6C722}" type="presOf" srcId="{74949970-4D89-4434-AFC9-8E3875740D1C}" destId="{B02997A8-09C9-4FE3-BB54-31BA1002F351}" srcOrd="0" destOrd="0" presId="urn:microsoft.com/office/officeart/2005/8/layout/list1"/>
    <dgm:cxn modelId="{A0937083-0040-4DEB-8248-1FD82B45CC76}" type="presOf" srcId="{ED32E613-5764-4439-8813-B1092B9B2E04}" destId="{A66E57DA-498E-432C-B79A-FE3397053017}" srcOrd="0" destOrd="4" presId="urn:microsoft.com/office/officeart/2005/8/layout/list1"/>
    <dgm:cxn modelId="{EAFAA045-2766-4665-A1D6-8C04F6BA6BE5}" srcId="{D83ED7D2-8FBB-495E-A193-06B406C95DFF}" destId="{24272111-C44E-4D44-9ED2-A3CCF8FEEB83}" srcOrd="1" destOrd="0" parTransId="{F1E0E43A-2B66-4870-9F58-F2C487A1C329}" sibTransId="{7C43669B-68DA-422B-B676-13704C7FBCF5}"/>
    <dgm:cxn modelId="{1D521725-6E8F-4C58-83F7-8F0851D27F0B}" type="presOf" srcId="{71CA88E2-71E7-4CE8-9D56-92F4110CE45D}" destId="{98EFE05A-1920-4D8E-B530-B3DC10F19A74}" srcOrd="1" destOrd="0" presId="urn:microsoft.com/office/officeart/2005/8/layout/list1"/>
    <dgm:cxn modelId="{371BB5D0-4C12-48DF-91F9-34E2FCD9CD40}" type="presOf" srcId="{AD6FDAE4-A8C3-4B78-9773-4543BDE5EA6C}" destId="{B849C985-ACBF-4D5A-A2F2-56AAB4E26A29}" srcOrd="0" destOrd="2" presId="urn:microsoft.com/office/officeart/2005/8/layout/list1"/>
    <dgm:cxn modelId="{02D75AF6-0858-4BDD-B5C4-46563F73FDC3}" srcId="{74949970-4D89-4434-AFC9-8E3875740D1C}" destId="{6272D52E-C8F0-41A6-8E8F-36D3D6D8B5D2}" srcOrd="0" destOrd="0" parTransId="{46DFFA61-6A76-4859-8CE7-572D71537A1E}" sibTransId="{04AE114B-19B0-4CCF-B629-ED4DA9247A76}"/>
    <dgm:cxn modelId="{D4E07131-EAA4-442C-B9E7-F9602469F0A2}" srcId="{D83ED7D2-8FBB-495E-A193-06B406C95DFF}" destId="{117332D8-0921-4371-A361-0FECB7FAB201}" srcOrd="0" destOrd="0" parTransId="{D6191C3F-B9CD-494D-894C-ED3AEA56EE0D}" sibTransId="{B9B14A83-BAD0-48D0-9F8B-323A52C799C4}"/>
    <dgm:cxn modelId="{D2C2ACD0-4EA7-4451-9117-0911CC933A86}" type="presOf" srcId="{9A4AE457-ADFC-49E4-A447-9CF98F01AEBD}" destId="{A66E57DA-498E-432C-B79A-FE3397053017}" srcOrd="0" destOrd="1" presId="urn:microsoft.com/office/officeart/2005/8/layout/list1"/>
    <dgm:cxn modelId="{A12B51F5-8721-4DF0-8C89-88807821E2BB}" srcId="{7275C7D3-2B6F-465D-9B81-6DEC7A8701B8}" destId="{74949970-4D89-4434-AFC9-8E3875740D1C}" srcOrd="2" destOrd="0" parTransId="{39C2EFB6-117B-4314-B8B9-EF46F2C82203}" sibTransId="{7A12C87D-7FF9-42AD-B68C-8BA2638B8422}"/>
    <dgm:cxn modelId="{A68E9358-F9B5-4DAB-BEDA-938D167261C8}" srcId="{71CA88E2-71E7-4CE8-9D56-92F4110CE45D}" destId="{A998982C-4145-40CD-B746-0BF18237AEAF}" srcOrd="0" destOrd="0" parTransId="{FF32DADB-FBCA-4097-AED4-060B52FE8D50}" sibTransId="{0AC681E5-75DE-448A-8A8C-884034442E90}"/>
    <dgm:cxn modelId="{1CC94D40-3EA9-4398-BFCE-1F4A90A11C0A}" srcId="{74949970-4D89-4434-AFC9-8E3875740D1C}" destId="{882EAA15-890C-466C-9BAD-E6D8AF596401}" srcOrd="1" destOrd="0" parTransId="{C9F52B31-54FA-4044-985F-C27500F33F9D}" sibTransId="{73FEAE19-DA1B-4E9D-917A-F0E86FC28263}"/>
    <dgm:cxn modelId="{6AE608C4-59BC-4672-9235-56C27D139EBA}" srcId="{7275C7D3-2B6F-465D-9B81-6DEC7A8701B8}" destId="{71CA88E2-71E7-4CE8-9D56-92F4110CE45D}" srcOrd="1" destOrd="0" parTransId="{9B21FBD3-9DDE-4AD5-809D-6DA8F5BEE95D}" sibTransId="{1B2A9B3E-560B-4FD0-9D38-F25BCDF1D045}"/>
    <dgm:cxn modelId="{74ED7134-C7D9-482F-92DA-9699767A9470}" type="presOf" srcId="{D83ED7D2-8FBB-495E-A193-06B406C95DFF}" destId="{149F9F45-7F13-4EDD-BE34-3626ADEE8CA9}" srcOrd="0" destOrd="0" presId="urn:microsoft.com/office/officeart/2005/8/layout/list1"/>
    <dgm:cxn modelId="{67530A14-D577-4AD9-9801-9237423D5670}" type="presOf" srcId="{D83ED7D2-8FBB-495E-A193-06B406C95DFF}" destId="{50A1CAF0-8E6A-4CC0-BAFD-E62FBAAE8A2A}" srcOrd="1" destOrd="0" presId="urn:microsoft.com/office/officeart/2005/8/layout/list1"/>
    <dgm:cxn modelId="{D8A0C101-3EAF-4A0B-9C38-7AB28290925E}" type="presParOf" srcId="{4915EC78-B9FF-4038-895F-92C232B13970}" destId="{2C7C033B-6700-458B-80A5-D7A45DF92C3B}" srcOrd="0" destOrd="0" presId="urn:microsoft.com/office/officeart/2005/8/layout/list1"/>
    <dgm:cxn modelId="{C0407BCD-0385-4D75-AF3E-D9ABB9DC13DB}" type="presParOf" srcId="{2C7C033B-6700-458B-80A5-D7A45DF92C3B}" destId="{149F9F45-7F13-4EDD-BE34-3626ADEE8CA9}" srcOrd="0" destOrd="0" presId="urn:microsoft.com/office/officeart/2005/8/layout/list1"/>
    <dgm:cxn modelId="{A8354D3B-4BF8-44D8-829D-0FE30E820D21}" type="presParOf" srcId="{2C7C033B-6700-458B-80A5-D7A45DF92C3B}" destId="{50A1CAF0-8E6A-4CC0-BAFD-E62FBAAE8A2A}" srcOrd="1" destOrd="0" presId="urn:microsoft.com/office/officeart/2005/8/layout/list1"/>
    <dgm:cxn modelId="{3BBB5ADF-6921-48C1-A14E-F0C1B53F4288}" type="presParOf" srcId="{4915EC78-B9FF-4038-895F-92C232B13970}" destId="{884221FC-3865-42BD-B9A7-01F1EA0B4E44}" srcOrd="1" destOrd="0" presId="urn:microsoft.com/office/officeart/2005/8/layout/list1"/>
    <dgm:cxn modelId="{61248CF7-1DA4-4868-A171-70658BC31DF0}" type="presParOf" srcId="{4915EC78-B9FF-4038-895F-92C232B13970}" destId="{B849C985-ACBF-4D5A-A2F2-56AAB4E26A29}" srcOrd="2" destOrd="0" presId="urn:microsoft.com/office/officeart/2005/8/layout/list1"/>
    <dgm:cxn modelId="{EA36082F-21FC-41F9-876C-F1F90BF3B6C6}" type="presParOf" srcId="{4915EC78-B9FF-4038-895F-92C232B13970}" destId="{6F1283AB-986C-4FF4-912E-F0FAAD6ADEAD}" srcOrd="3" destOrd="0" presId="urn:microsoft.com/office/officeart/2005/8/layout/list1"/>
    <dgm:cxn modelId="{7C852279-DFDD-4021-A7C6-8D424879152F}" type="presParOf" srcId="{4915EC78-B9FF-4038-895F-92C232B13970}" destId="{0DEE8272-AA40-4B48-AABE-EF116556D59C}" srcOrd="4" destOrd="0" presId="urn:microsoft.com/office/officeart/2005/8/layout/list1"/>
    <dgm:cxn modelId="{89BCF12F-1E71-42E5-B3AB-09E0731283AA}" type="presParOf" srcId="{0DEE8272-AA40-4B48-AABE-EF116556D59C}" destId="{3E7E796B-3FB3-45F0-9FB5-A5EB90725FBC}" srcOrd="0" destOrd="0" presId="urn:microsoft.com/office/officeart/2005/8/layout/list1"/>
    <dgm:cxn modelId="{00F08ED5-FB5C-43B8-A747-C854FC5FEED5}" type="presParOf" srcId="{0DEE8272-AA40-4B48-AABE-EF116556D59C}" destId="{98EFE05A-1920-4D8E-B530-B3DC10F19A74}" srcOrd="1" destOrd="0" presId="urn:microsoft.com/office/officeart/2005/8/layout/list1"/>
    <dgm:cxn modelId="{FC9CB7FF-8CF4-4203-A33D-60A20E80324C}" type="presParOf" srcId="{4915EC78-B9FF-4038-895F-92C232B13970}" destId="{C647F214-906C-49BC-A172-49592E2EA2F8}" srcOrd="5" destOrd="0" presId="urn:microsoft.com/office/officeart/2005/8/layout/list1"/>
    <dgm:cxn modelId="{045934F5-0BA9-45CD-B369-DE56C23C4E48}" type="presParOf" srcId="{4915EC78-B9FF-4038-895F-92C232B13970}" destId="{A66E57DA-498E-432C-B79A-FE3397053017}" srcOrd="6" destOrd="0" presId="urn:microsoft.com/office/officeart/2005/8/layout/list1"/>
    <dgm:cxn modelId="{D0D3B62D-C8FA-42CF-87AA-B8D040E00EF8}" type="presParOf" srcId="{4915EC78-B9FF-4038-895F-92C232B13970}" destId="{484F1A13-287A-4ACA-B4FE-432509B5643B}" srcOrd="7" destOrd="0" presId="urn:microsoft.com/office/officeart/2005/8/layout/list1"/>
    <dgm:cxn modelId="{B613F92A-0B7B-445E-BE7F-C66ECB08E380}" type="presParOf" srcId="{4915EC78-B9FF-4038-895F-92C232B13970}" destId="{8661D149-A538-4204-916B-5ECAECBC2885}" srcOrd="8" destOrd="0" presId="urn:microsoft.com/office/officeart/2005/8/layout/list1"/>
    <dgm:cxn modelId="{6AE2BA8B-BEB1-4478-8989-8A976937661F}" type="presParOf" srcId="{8661D149-A538-4204-916B-5ECAECBC2885}" destId="{B02997A8-09C9-4FE3-BB54-31BA1002F351}" srcOrd="0" destOrd="0" presId="urn:microsoft.com/office/officeart/2005/8/layout/list1"/>
    <dgm:cxn modelId="{B5F160FC-CA54-46B0-8295-855D2F4BA73B}" type="presParOf" srcId="{8661D149-A538-4204-916B-5ECAECBC2885}" destId="{E19E9E0E-8775-4EA9-84C6-5FE700E0A709}" srcOrd="1" destOrd="0" presId="urn:microsoft.com/office/officeart/2005/8/layout/list1"/>
    <dgm:cxn modelId="{D7CFDF12-E6CA-4EDF-B499-C3DEB78CEE5C}" type="presParOf" srcId="{4915EC78-B9FF-4038-895F-92C232B13970}" destId="{BA04ADDB-68C7-4C72-B1C2-E4FD6DDBA2DB}" srcOrd="9" destOrd="0" presId="urn:microsoft.com/office/officeart/2005/8/layout/list1"/>
    <dgm:cxn modelId="{B60A5794-0FA8-405E-B854-C26242EBFF9D}" type="presParOf" srcId="{4915EC78-B9FF-4038-895F-92C232B13970}" destId="{455FF31D-D618-46F3-BCBF-C11B2CFCD69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54A57A-B00C-4545-B28E-AC463E30874D}" type="doc">
      <dgm:prSet loTypeId="urn:microsoft.com/office/officeart/2005/8/layout/hProcess7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E222200D-2914-407C-9E1C-083BC3FF83AD}">
      <dgm:prSet phldrT="[Текст]" custT="1"/>
      <dgm:spPr>
        <a:solidFill>
          <a:srgbClr val="99CCFF"/>
        </a:solidFill>
      </dgm:spPr>
      <dgm:t>
        <a:bodyPr/>
        <a:lstStyle/>
        <a:p>
          <a:r>
            <a:rPr lang="ru-RU" sz="2000" b="1" u="none" dirty="0" smtClean="0">
              <a:latin typeface="+mj-lt"/>
            </a:rPr>
            <a:t>СЕНТЯБРЬ</a:t>
          </a:r>
          <a:endParaRPr lang="ru-RU" sz="2000" u="none" dirty="0">
            <a:latin typeface="+mj-lt"/>
          </a:endParaRPr>
        </a:p>
      </dgm:t>
    </dgm:pt>
    <dgm:pt modelId="{D90FA2C9-12D2-4AF1-9C1D-0DE3B5AEF18D}" type="parTrans" cxnId="{C50BC291-AFC5-4674-A8FD-0202F4EDDEF5}">
      <dgm:prSet/>
      <dgm:spPr/>
      <dgm:t>
        <a:bodyPr/>
        <a:lstStyle/>
        <a:p>
          <a:endParaRPr lang="ru-RU"/>
        </a:p>
      </dgm:t>
    </dgm:pt>
    <dgm:pt modelId="{C0BD8690-6513-45B0-AB5E-D83F41D0DF41}" type="sibTrans" cxnId="{C50BC291-AFC5-4674-A8FD-0202F4EDDEF5}">
      <dgm:prSet/>
      <dgm:spPr/>
      <dgm:t>
        <a:bodyPr/>
        <a:lstStyle/>
        <a:p>
          <a:endParaRPr lang="ru-RU"/>
        </a:p>
      </dgm:t>
    </dgm:pt>
    <dgm:pt modelId="{3B13C669-98EE-43B1-AEC1-A4880EC03447}">
      <dgm:prSet phldrT="[Текст]" custT="1"/>
      <dgm:spPr/>
      <dgm:t>
        <a:bodyPr/>
        <a:lstStyle/>
        <a:p>
          <a:r>
            <a:rPr lang="ru-RU" sz="1050" u="sng" dirty="0" smtClean="0">
              <a:solidFill>
                <a:srgbClr val="002060"/>
              </a:solidFill>
            </a:rPr>
            <a:t>1 неделя.</a:t>
          </a:r>
          <a:r>
            <a:rPr lang="ru-RU" sz="1050" dirty="0" smtClean="0">
              <a:solidFill>
                <a:srgbClr val="002060"/>
              </a:solidFill>
            </a:rPr>
            <a:t> Проект начинается с уточнения представлений детей о функциях и свойствах воздуха и воды . Оценивается уровень знаний детей о воздухе и воде.</a:t>
          </a:r>
          <a:endParaRPr lang="ru-RU" sz="1050" dirty="0">
            <a:solidFill>
              <a:srgbClr val="002060"/>
            </a:solidFill>
          </a:endParaRPr>
        </a:p>
      </dgm:t>
    </dgm:pt>
    <dgm:pt modelId="{C954508D-7CE3-4D05-BC7B-9C50843FCB1A}" type="parTrans" cxnId="{78139B89-F863-488E-AD17-6FDA337ACD61}">
      <dgm:prSet/>
      <dgm:spPr/>
      <dgm:t>
        <a:bodyPr/>
        <a:lstStyle/>
        <a:p>
          <a:endParaRPr lang="ru-RU"/>
        </a:p>
      </dgm:t>
    </dgm:pt>
    <dgm:pt modelId="{E9C44863-8356-4C32-9218-767B0BC762FE}" type="sibTrans" cxnId="{78139B89-F863-488E-AD17-6FDA337ACD61}">
      <dgm:prSet/>
      <dgm:spPr/>
      <dgm:t>
        <a:bodyPr/>
        <a:lstStyle/>
        <a:p>
          <a:endParaRPr lang="ru-RU"/>
        </a:p>
      </dgm:t>
    </dgm:pt>
    <dgm:pt modelId="{669E9ABA-9F23-45FC-981A-4F4FC3BF5CF7}">
      <dgm:prSet phldrT="[Текст]" custT="1"/>
      <dgm:spPr>
        <a:solidFill>
          <a:srgbClr val="99CCFF"/>
        </a:solidFill>
      </dgm:spPr>
      <dgm:t>
        <a:bodyPr/>
        <a:lstStyle/>
        <a:p>
          <a:r>
            <a:rPr lang="ru-RU" sz="2400" b="1" dirty="0" smtClean="0"/>
            <a:t>октябрь</a:t>
          </a:r>
          <a:endParaRPr lang="ru-RU" sz="2400" b="1" dirty="0"/>
        </a:p>
      </dgm:t>
    </dgm:pt>
    <dgm:pt modelId="{9974548C-64E8-456E-97F0-78AC379CC4A0}" type="parTrans" cxnId="{201B5C99-7C6D-46E9-9800-41AA4BB80181}">
      <dgm:prSet/>
      <dgm:spPr/>
      <dgm:t>
        <a:bodyPr/>
        <a:lstStyle/>
        <a:p>
          <a:endParaRPr lang="ru-RU"/>
        </a:p>
      </dgm:t>
    </dgm:pt>
    <dgm:pt modelId="{A1EBE8AD-85AE-486F-B553-FC48E3DAC662}" type="sibTrans" cxnId="{201B5C99-7C6D-46E9-9800-41AA4BB80181}">
      <dgm:prSet/>
      <dgm:spPr/>
      <dgm:t>
        <a:bodyPr/>
        <a:lstStyle/>
        <a:p>
          <a:endParaRPr lang="ru-RU"/>
        </a:p>
      </dgm:t>
    </dgm:pt>
    <dgm:pt modelId="{CD2FAE8A-0B4A-4776-9927-B052471D0B38}">
      <dgm:prSet phldrT="[Текст]" custT="1"/>
      <dgm:spPr/>
      <dgm:t>
        <a:bodyPr/>
        <a:lstStyle/>
        <a:p>
          <a:r>
            <a:rPr lang="ru-RU" sz="1000" u="sng" dirty="0" smtClean="0">
              <a:solidFill>
                <a:srgbClr val="002060"/>
              </a:solidFill>
            </a:rPr>
            <a:t>1 неделя.</a:t>
          </a:r>
          <a:r>
            <a:rPr lang="ru-RU" sz="1000" dirty="0" smtClean="0">
              <a:solidFill>
                <a:srgbClr val="002060"/>
              </a:solidFill>
            </a:rPr>
            <a:t> Расширять представления у детей о свойствах воздуха: невидим, не имеет ни запаха, не имеет вес. Работа начинается с того, что воспитатель ставит перед детьми задачу обнаружить воздух в окружающем пространстве и выявить его свойства – невидимость.</a:t>
          </a:r>
          <a:endParaRPr lang="ru-RU" sz="1000" dirty="0">
            <a:solidFill>
              <a:srgbClr val="002060"/>
            </a:solidFill>
          </a:endParaRPr>
        </a:p>
      </dgm:t>
    </dgm:pt>
    <dgm:pt modelId="{DE9E01B8-55C0-4F4C-9BCB-A6DC82AA19F2}" type="parTrans" cxnId="{9B68C57C-91A3-4BA4-A249-324724964BED}">
      <dgm:prSet/>
      <dgm:spPr/>
      <dgm:t>
        <a:bodyPr/>
        <a:lstStyle/>
        <a:p>
          <a:endParaRPr lang="ru-RU"/>
        </a:p>
      </dgm:t>
    </dgm:pt>
    <dgm:pt modelId="{52F7193B-7DEE-40B0-9FD2-CC8C3F76FE8D}" type="sibTrans" cxnId="{9B68C57C-91A3-4BA4-A249-324724964BED}">
      <dgm:prSet/>
      <dgm:spPr/>
      <dgm:t>
        <a:bodyPr/>
        <a:lstStyle/>
        <a:p>
          <a:endParaRPr lang="ru-RU"/>
        </a:p>
      </dgm:t>
    </dgm:pt>
    <dgm:pt modelId="{1E3A62E5-109E-4529-9B05-4AB1F81D7C56}">
      <dgm:prSet phldrT="[Текст]" custT="1"/>
      <dgm:spPr>
        <a:solidFill>
          <a:srgbClr val="99CCFF"/>
        </a:solidFill>
      </dgm:spPr>
      <dgm:t>
        <a:bodyPr/>
        <a:lstStyle/>
        <a:p>
          <a:r>
            <a:rPr lang="ru-RU" sz="2000" b="1" u="none" dirty="0" smtClean="0"/>
            <a:t>ноябрь</a:t>
          </a:r>
          <a:endParaRPr lang="ru-RU" sz="2000" b="1" u="none" dirty="0"/>
        </a:p>
      </dgm:t>
    </dgm:pt>
    <dgm:pt modelId="{865F6EF1-E945-4278-80BC-66E71095EE0A}" type="parTrans" cxnId="{5B4E280B-B0E1-4EE9-BF37-2A73365965A7}">
      <dgm:prSet/>
      <dgm:spPr/>
      <dgm:t>
        <a:bodyPr/>
        <a:lstStyle/>
        <a:p>
          <a:endParaRPr lang="ru-RU"/>
        </a:p>
      </dgm:t>
    </dgm:pt>
    <dgm:pt modelId="{E3884769-B348-467A-9771-79F6745DB37F}" type="sibTrans" cxnId="{5B4E280B-B0E1-4EE9-BF37-2A73365965A7}">
      <dgm:prSet/>
      <dgm:spPr/>
      <dgm:t>
        <a:bodyPr/>
        <a:lstStyle/>
        <a:p>
          <a:endParaRPr lang="ru-RU"/>
        </a:p>
      </dgm:t>
    </dgm:pt>
    <dgm:pt modelId="{79114060-8D16-4D99-884D-F49425A30481}">
      <dgm:prSet custT="1"/>
      <dgm:spPr/>
      <dgm:t>
        <a:bodyPr/>
        <a:lstStyle/>
        <a:p>
          <a:r>
            <a:rPr lang="ru-RU" sz="1050" u="sng" dirty="0" smtClean="0">
              <a:solidFill>
                <a:srgbClr val="002060"/>
              </a:solidFill>
            </a:rPr>
            <a:t>2 неделя.</a:t>
          </a:r>
          <a:r>
            <a:rPr lang="ru-RU" sz="1050" dirty="0" smtClean="0">
              <a:solidFill>
                <a:srgbClr val="002060"/>
              </a:solidFill>
            </a:rPr>
            <a:t> Уточняется представление детей о функциях и свойствах воды . Оценить уровень знаний о воде.</a:t>
          </a:r>
          <a:endParaRPr lang="ru-RU" sz="1050" dirty="0">
            <a:solidFill>
              <a:srgbClr val="002060"/>
            </a:solidFill>
          </a:endParaRPr>
        </a:p>
      </dgm:t>
    </dgm:pt>
    <dgm:pt modelId="{B86CDD10-8D0E-4FF7-B2A2-47A675F0AEF0}" type="parTrans" cxnId="{C6735814-CEDC-4DBE-98FE-A9A6EF7FC0F5}">
      <dgm:prSet/>
      <dgm:spPr/>
      <dgm:t>
        <a:bodyPr/>
        <a:lstStyle/>
        <a:p>
          <a:endParaRPr lang="ru-RU"/>
        </a:p>
      </dgm:t>
    </dgm:pt>
    <dgm:pt modelId="{213ABE0D-E831-4ECE-9240-9C43B138AD97}" type="sibTrans" cxnId="{C6735814-CEDC-4DBE-98FE-A9A6EF7FC0F5}">
      <dgm:prSet/>
      <dgm:spPr/>
      <dgm:t>
        <a:bodyPr/>
        <a:lstStyle/>
        <a:p>
          <a:endParaRPr lang="ru-RU"/>
        </a:p>
      </dgm:t>
    </dgm:pt>
    <dgm:pt modelId="{DE122177-ABD1-4EA4-AF93-A140AEA54608}">
      <dgm:prSet custT="1"/>
      <dgm:spPr/>
      <dgm:t>
        <a:bodyPr/>
        <a:lstStyle/>
        <a:p>
          <a:r>
            <a:rPr lang="ru-RU" sz="1050" u="sng" dirty="0" smtClean="0">
              <a:solidFill>
                <a:srgbClr val="002060"/>
              </a:solidFill>
            </a:rPr>
            <a:t>3 неделя</a:t>
          </a:r>
          <a:r>
            <a:rPr lang="ru-RU" sz="1050" dirty="0" smtClean="0">
              <a:solidFill>
                <a:srgbClr val="002060"/>
              </a:solidFill>
            </a:rPr>
            <a:t>. Проводится консультация с родителями на тему: «Опытно-экспериментальная деятельность с детьми в детском саду».</a:t>
          </a:r>
          <a:endParaRPr lang="ru-RU" sz="1050" dirty="0">
            <a:solidFill>
              <a:srgbClr val="002060"/>
            </a:solidFill>
          </a:endParaRPr>
        </a:p>
      </dgm:t>
    </dgm:pt>
    <dgm:pt modelId="{2BF0D275-F2C3-44B4-9E54-CBF8BD8A03D8}" type="parTrans" cxnId="{336D5EB9-6D8C-4374-A65C-83AD00EC2B8B}">
      <dgm:prSet/>
      <dgm:spPr/>
      <dgm:t>
        <a:bodyPr/>
        <a:lstStyle/>
        <a:p>
          <a:endParaRPr lang="ru-RU"/>
        </a:p>
      </dgm:t>
    </dgm:pt>
    <dgm:pt modelId="{E9FAC005-0BFC-46A5-A051-0FABD123430C}" type="sibTrans" cxnId="{336D5EB9-6D8C-4374-A65C-83AD00EC2B8B}">
      <dgm:prSet/>
      <dgm:spPr/>
      <dgm:t>
        <a:bodyPr/>
        <a:lstStyle/>
        <a:p>
          <a:endParaRPr lang="ru-RU"/>
        </a:p>
      </dgm:t>
    </dgm:pt>
    <dgm:pt modelId="{98E5689F-6BAA-46BC-B413-7E532440D44B}">
      <dgm:prSet custT="1"/>
      <dgm:spPr/>
      <dgm:t>
        <a:bodyPr/>
        <a:lstStyle/>
        <a:p>
          <a:r>
            <a:rPr lang="ru-RU" sz="1050" u="sng" dirty="0" smtClean="0">
              <a:solidFill>
                <a:srgbClr val="002060"/>
              </a:solidFill>
            </a:rPr>
            <a:t>4 неделя.</a:t>
          </a:r>
          <a:r>
            <a:rPr lang="ru-RU" sz="1050" dirty="0" smtClean="0">
              <a:solidFill>
                <a:srgbClr val="002060"/>
              </a:solidFill>
            </a:rPr>
            <a:t> Знакомство с материалом и оборудованием для исследовательской деятельности. Поддерживать и развивать интерес у ребенка к исследованиям, опытам.</a:t>
          </a:r>
          <a:endParaRPr lang="ru-RU" sz="1050" dirty="0">
            <a:solidFill>
              <a:srgbClr val="002060"/>
            </a:solidFill>
          </a:endParaRPr>
        </a:p>
      </dgm:t>
    </dgm:pt>
    <dgm:pt modelId="{C6EE7F8E-75CD-421E-A156-CD910A33BD9F}" type="parTrans" cxnId="{57B9C347-B850-4962-BF90-603C30C8F4D0}">
      <dgm:prSet/>
      <dgm:spPr/>
      <dgm:t>
        <a:bodyPr/>
        <a:lstStyle/>
        <a:p>
          <a:endParaRPr lang="ru-RU"/>
        </a:p>
      </dgm:t>
    </dgm:pt>
    <dgm:pt modelId="{BAFDBBAC-E903-437D-B5E6-45CDCD4CB44A}" type="sibTrans" cxnId="{57B9C347-B850-4962-BF90-603C30C8F4D0}">
      <dgm:prSet/>
      <dgm:spPr/>
      <dgm:t>
        <a:bodyPr/>
        <a:lstStyle/>
        <a:p>
          <a:endParaRPr lang="ru-RU"/>
        </a:p>
      </dgm:t>
    </dgm:pt>
    <dgm:pt modelId="{2C775957-3B0D-4BCB-9EB5-6830D78A89B3}">
      <dgm:prSet custT="1"/>
      <dgm:spPr/>
      <dgm:t>
        <a:bodyPr/>
        <a:lstStyle/>
        <a:p>
          <a:r>
            <a:rPr lang="ru-RU" sz="1000" dirty="0" smtClean="0">
              <a:solidFill>
                <a:srgbClr val="002060"/>
              </a:solidFill>
            </a:rPr>
            <a:t>Дети проводят опыт и делают выводы.</a:t>
          </a:r>
          <a:endParaRPr lang="ru-RU" sz="1000" dirty="0">
            <a:solidFill>
              <a:srgbClr val="002060"/>
            </a:solidFill>
          </a:endParaRPr>
        </a:p>
      </dgm:t>
    </dgm:pt>
    <dgm:pt modelId="{7A23BE22-F093-430A-B440-E6C8046401F4}" type="parTrans" cxnId="{5C60AFB5-07B2-4774-B0CF-B6C8D62B88EF}">
      <dgm:prSet/>
      <dgm:spPr/>
      <dgm:t>
        <a:bodyPr/>
        <a:lstStyle/>
        <a:p>
          <a:endParaRPr lang="ru-RU"/>
        </a:p>
      </dgm:t>
    </dgm:pt>
    <dgm:pt modelId="{DE008DF6-E195-4AB2-B36C-441F048AF33B}" type="sibTrans" cxnId="{5C60AFB5-07B2-4774-B0CF-B6C8D62B88EF}">
      <dgm:prSet/>
      <dgm:spPr/>
      <dgm:t>
        <a:bodyPr/>
        <a:lstStyle/>
        <a:p>
          <a:endParaRPr lang="ru-RU"/>
        </a:p>
      </dgm:t>
    </dgm:pt>
    <dgm:pt modelId="{86C1FEE1-2FFA-4AF6-8C3E-30B467A0479B}">
      <dgm:prSet custT="1"/>
      <dgm:spPr/>
      <dgm:t>
        <a:bodyPr/>
        <a:lstStyle/>
        <a:p>
          <a:r>
            <a:rPr lang="ru-RU" sz="1000" dirty="0" smtClean="0">
              <a:solidFill>
                <a:srgbClr val="002060"/>
              </a:solidFill>
            </a:rPr>
            <a:t>Имеет ли запах воздух? Дидактическая игра «Узнай по запаху».</a:t>
          </a:r>
          <a:endParaRPr lang="ru-RU" sz="1000" dirty="0">
            <a:solidFill>
              <a:srgbClr val="002060"/>
            </a:solidFill>
          </a:endParaRPr>
        </a:p>
      </dgm:t>
    </dgm:pt>
    <dgm:pt modelId="{E0B64DD2-CA93-4B45-9EEB-FD81B39DC8DA}" type="parTrans" cxnId="{B40E3A36-9379-476B-BCE8-BF5603C06562}">
      <dgm:prSet/>
      <dgm:spPr/>
      <dgm:t>
        <a:bodyPr/>
        <a:lstStyle/>
        <a:p>
          <a:endParaRPr lang="ru-RU"/>
        </a:p>
      </dgm:t>
    </dgm:pt>
    <dgm:pt modelId="{A2B59A1D-DA5F-4027-987F-D3FDD9724782}" type="sibTrans" cxnId="{B40E3A36-9379-476B-BCE8-BF5603C06562}">
      <dgm:prSet/>
      <dgm:spPr/>
      <dgm:t>
        <a:bodyPr/>
        <a:lstStyle/>
        <a:p>
          <a:endParaRPr lang="ru-RU"/>
        </a:p>
      </dgm:t>
    </dgm:pt>
    <dgm:pt modelId="{1EC69A09-86B4-4490-9D01-723BB12A0FA1}">
      <dgm:prSet custT="1"/>
      <dgm:spPr/>
      <dgm:t>
        <a:bodyPr/>
        <a:lstStyle/>
        <a:p>
          <a:r>
            <a:rPr lang="ru-RU" sz="1000" u="sng" dirty="0" smtClean="0">
              <a:solidFill>
                <a:srgbClr val="002060"/>
              </a:solidFill>
            </a:rPr>
            <a:t>2 неделя.</a:t>
          </a:r>
          <a:r>
            <a:rPr lang="ru-RU" sz="1000" dirty="0" smtClean="0">
              <a:solidFill>
                <a:srgbClr val="002060"/>
              </a:solidFill>
            </a:rPr>
            <a:t> Предложить детям взвесить воздух и как это можно сделать при помощи весов. Дети взвешивают воздушные шарики и делают вывод, что без воздуха весят одинаково, также как и надутые.</a:t>
          </a:r>
          <a:endParaRPr lang="ru-RU" sz="1000" dirty="0">
            <a:solidFill>
              <a:srgbClr val="002060"/>
            </a:solidFill>
          </a:endParaRPr>
        </a:p>
      </dgm:t>
    </dgm:pt>
    <dgm:pt modelId="{084DC793-4BEA-455E-AF69-B9E333800558}" type="parTrans" cxnId="{776838F6-1140-4485-AC0F-07DAC6D36495}">
      <dgm:prSet/>
      <dgm:spPr/>
      <dgm:t>
        <a:bodyPr/>
        <a:lstStyle/>
        <a:p>
          <a:endParaRPr lang="ru-RU"/>
        </a:p>
      </dgm:t>
    </dgm:pt>
    <dgm:pt modelId="{FCEDEA1F-6C95-46CB-88AC-713BC9014584}" type="sibTrans" cxnId="{776838F6-1140-4485-AC0F-07DAC6D36495}">
      <dgm:prSet/>
      <dgm:spPr/>
      <dgm:t>
        <a:bodyPr/>
        <a:lstStyle/>
        <a:p>
          <a:endParaRPr lang="ru-RU"/>
        </a:p>
      </dgm:t>
    </dgm:pt>
    <dgm:pt modelId="{C188D3EE-BCE4-43B6-8387-AB3049DDA4C8}">
      <dgm:prSet custT="1"/>
      <dgm:spPr/>
      <dgm:t>
        <a:bodyPr/>
        <a:lstStyle/>
        <a:p>
          <a:r>
            <a:rPr lang="ru-RU" sz="1000" dirty="0" smtClean="0">
              <a:solidFill>
                <a:srgbClr val="002060"/>
              </a:solidFill>
            </a:rPr>
            <a:t>Поинтересоваться у детей, в какой знакомой игрушке много воздуха. Эта игрушка круглая, может прыгать, катится, ее можно бросать. Если в нем появится хоть одна дырочка, то весь воздух выйдет.</a:t>
          </a:r>
          <a:endParaRPr lang="ru-RU" sz="1000" dirty="0">
            <a:solidFill>
              <a:srgbClr val="002060"/>
            </a:solidFill>
          </a:endParaRPr>
        </a:p>
      </dgm:t>
    </dgm:pt>
    <dgm:pt modelId="{4DED5A0F-B2C7-44FC-9131-EB0BEE9F8313}" type="parTrans" cxnId="{1991FACA-5EFA-4D2C-BC0E-63C75BCBF269}">
      <dgm:prSet/>
      <dgm:spPr/>
      <dgm:t>
        <a:bodyPr/>
        <a:lstStyle/>
        <a:p>
          <a:endParaRPr lang="ru-RU"/>
        </a:p>
      </dgm:t>
    </dgm:pt>
    <dgm:pt modelId="{E30E0859-9F98-46AC-AA36-4992F1221B11}" type="sibTrans" cxnId="{1991FACA-5EFA-4D2C-BC0E-63C75BCBF269}">
      <dgm:prSet/>
      <dgm:spPr/>
      <dgm:t>
        <a:bodyPr/>
        <a:lstStyle/>
        <a:p>
          <a:endParaRPr lang="ru-RU"/>
        </a:p>
      </dgm:t>
    </dgm:pt>
    <dgm:pt modelId="{52D34292-F14E-4F4B-B4BB-9A2B5DDE4F4D}">
      <dgm:prSet custT="1"/>
      <dgm:spPr/>
      <dgm:t>
        <a:bodyPr/>
        <a:lstStyle/>
        <a:p>
          <a:r>
            <a:rPr lang="ru-RU" sz="1000" u="sng" dirty="0" smtClean="0">
              <a:solidFill>
                <a:srgbClr val="002060"/>
              </a:solidFill>
            </a:rPr>
            <a:t>3 неделя</a:t>
          </a:r>
          <a:r>
            <a:rPr lang="ru-RU" sz="1000" dirty="0" smtClean="0">
              <a:solidFill>
                <a:srgbClr val="002060"/>
              </a:solidFill>
            </a:rPr>
            <a:t>. С помощью опытов закрепить у детей представление о том, что воздух может двигать предметы (парусные суда, воздушные шары и т.д.).</a:t>
          </a:r>
          <a:endParaRPr lang="ru-RU" sz="1000" dirty="0">
            <a:solidFill>
              <a:srgbClr val="002060"/>
            </a:solidFill>
          </a:endParaRPr>
        </a:p>
      </dgm:t>
    </dgm:pt>
    <dgm:pt modelId="{5D0D5319-6841-4418-BC11-CC4C59A57CF8}" type="parTrans" cxnId="{00B45A93-E082-442E-8ACA-8A26E12D3F3F}">
      <dgm:prSet/>
      <dgm:spPr/>
      <dgm:t>
        <a:bodyPr/>
        <a:lstStyle/>
        <a:p>
          <a:endParaRPr lang="ru-RU"/>
        </a:p>
      </dgm:t>
    </dgm:pt>
    <dgm:pt modelId="{89A7C4E2-D51A-491E-9F58-BCB976EAE202}" type="sibTrans" cxnId="{00B45A93-E082-442E-8ACA-8A26E12D3F3F}">
      <dgm:prSet/>
      <dgm:spPr/>
      <dgm:t>
        <a:bodyPr/>
        <a:lstStyle/>
        <a:p>
          <a:endParaRPr lang="ru-RU"/>
        </a:p>
      </dgm:t>
    </dgm:pt>
    <dgm:pt modelId="{956BA986-0577-4756-8B6D-9211E39D410F}">
      <dgm:prSet custT="1"/>
      <dgm:spPr/>
      <dgm:t>
        <a:bodyPr/>
        <a:lstStyle/>
        <a:p>
          <a:r>
            <a:rPr lang="ru-RU" sz="1000" u="sng" dirty="0" smtClean="0">
              <a:solidFill>
                <a:srgbClr val="002060"/>
              </a:solidFill>
            </a:rPr>
            <a:t>4 неделя</a:t>
          </a:r>
          <a:r>
            <a:rPr lang="ru-RU" sz="1000" dirty="0" smtClean="0">
              <a:solidFill>
                <a:srgbClr val="002060"/>
              </a:solidFill>
            </a:rPr>
            <a:t>. Обобщаются результаты исследования о воздухе. Проводится самостоятельная работа в уголке – лаборатории.</a:t>
          </a:r>
          <a:endParaRPr lang="ru-RU" sz="1000" dirty="0">
            <a:solidFill>
              <a:srgbClr val="002060"/>
            </a:solidFill>
          </a:endParaRPr>
        </a:p>
      </dgm:t>
    </dgm:pt>
    <dgm:pt modelId="{EE17DE38-6025-45E1-8FC4-0E7292BB9AA4}" type="parTrans" cxnId="{F5921D41-741D-483B-90AA-A92E23BD9E30}">
      <dgm:prSet/>
      <dgm:spPr/>
      <dgm:t>
        <a:bodyPr/>
        <a:lstStyle/>
        <a:p>
          <a:endParaRPr lang="ru-RU"/>
        </a:p>
      </dgm:t>
    </dgm:pt>
    <dgm:pt modelId="{DA7F9B49-764D-4CEF-98B8-F222813ACE51}" type="sibTrans" cxnId="{F5921D41-741D-483B-90AA-A92E23BD9E30}">
      <dgm:prSet/>
      <dgm:spPr/>
      <dgm:t>
        <a:bodyPr/>
        <a:lstStyle/>
        <a:p>
          <a:endParaRPr lang="ru-RU"/>
        </a:p>
      </dgm:t>
    </dgm:pt>
    <dgm:pt modelId="{1B77E7BA-F0EC-4EAD-9084-C635193ACCAC}">
      <dgm:prSet phldrT="[Текст]" custT="1"/>
      <dgm:spPr>
        <a:solidFill>
          <a:srgbClr val="99CCFF"/>
        </a:solidFill>
      </dgm:spPr>
      <dgm:t>
        <a:bodyPr/>
        <a:lstStyle/>
        <a:p>
          <a:r>
            <a:rPr lang="ru-RU" sz="1100" u="sng" dirty="0" smtClean="0">
              <a:solidFill>
                <a:srgbClr val="002060"/>
              </a:solidFill>
            </a:rPr>
            <a:t>1 неделя.</a:t>
          </a:r>
          <a:r>
            <a:rPr lang="ru-RU" sz="1100" dirty="0" smtClean="0">
              <a:solidFill>
                <a:srgbClr val="002060"/>
              </a:solidFill>
            </a:rPr>
            <a:t> Беседы о том, что вода необходима для животных, растений, птиц, рыб и людей, без воды нельзя жить. Дать детям понять, что вода – это источник жизни и все живое на земле нуждается в воде.</a:t>
          </a:r>
          <a:endParaRPr lang="ru-RU" sz="1100" u="none" dirty="0">
            <a:solidFill>
              <a:srgbClr val="002060"/>
            </a:solidFill>
          </a:endParaRPr>
        </a:p>
      </dgm:t>
    </dgm:pt>
    <dgm:pt modelId="{7CA1B6F7-B1E0-4B1B-8256-2513937E1DD6}" type="parTrans" cxnId="{060D3375-4B6F-4DDC-8C3C-91FE1F9BD48B}">
      <dgm:prSet/>
      <dgm:spPr/>
      <dgm:t>
        <a:bodyPr/>
        <a:lstStyle/>
        <a:p>
          <a:endParaRPr lang="ru-RU"/>
        </a:p>
      </dgm:t>
    </dgm:pt>
    <dgm:pt modelId="{792D7DBF-E796-4991-9CA2-F6E93AB2BBE1}" type="sibTrans" cxnId="{060D3375-4B6F-4DDC-8C3C-91FE1F9BD48B}">
      <dgm:prSet/>
      <dgm:spPr/>
      <dgm:t>
        <a:bodyPr/>
        <a:lstStyle/>
        <a:p>
          <a:endParaRPr lang="ru-RU"/>
        </a:p>
      </dgm:t>
    </dgm:pt>
    <dgm:pt modelId="{A0A47DA6-CEE2-424A-B772-3DA5C0FAD7EB}">
      <dgm:prSet custT="1"/>
      <dgm:spPr/>
      <dgm:t>
        <a:bodyPr/>
        <a:lstStyle/>
        <a:p>
          <a:r>
            <a:rPr lang="ru-RU" sz="1100" u="sng" dirty="0" smtClean="0">
              <a:solidFill>
                <a:srgbClr val="002060"/>
              </a:solidFill>
            </a:rPr>
            <a:t>2 неделя.</a:t>
          </a:r>
          <a:r>
            <a:rPr lang="ru-RU" sz="1100" dirty="0" smtClean="0">
              <a:solidFill>
                <a:srgbClr val="002060"/>
              </a:solidFill>
            </a:rPr>
            <a:t> Дать представление о том, что вода может быть не только жидкой, но и твердой. И что под действием тепла – вода превращается из твердого состояния в жидкое, и наоборот.</a:t>
          </a:r>
          <a:endParaRPr lang="ru-RU" sz="1100" dirty="0">
            <a:solidFill>
              <a:srgbClr val="002060"/>
            </a:solidFill>
          </a:endParaRPr>
        </a:p>
      </dgm:t>
    </dgm:pt>
    <dgm:pt modelId="{5D41F6E1-D125-4C49-91BF-E0DD34DE4870}" type="parTrans" cxnId="{1AC4BF87-F24B-4538-8B93-1426371D9E08}">
      <dgm:prSet/>
      <dgm:spPr/>
      <dgm:t>
        <a:bodyPr/>
        <a:lstStyle/>
        <a:p>
          <a:endParaRPr lang="ru-RU"/>
        </a:p>
      </dgm:t>
    </dgm:pt>
    <dgm:pt modelId="{47939CA8-1806-446A-B169-5710C17E2FFD}" type="sibTrans" cxnId="{1AC4BF87-F24B-4538-8B93-1426371D9E08}">
      <dgm:prSet/>
      <dgm:spPr/>
      <dgm:t>
        <a:bodyPr/>
        <a:lstStyle/>
        <a:p>
          <a:endParaRPr lang="ru-RU"/>
        </a:p>
      </dgm:t>
    </dgm:pt>
    <dgm:pt modelId="{AD325DF2-FCDD-46B5-B4ED-BACCAEFF29DC}">
      <dgm:prSet custT="1"/>
      <dgm:spPr/>
      <dgm:t>
        <a:bodyPr/>
        <a:lstStyle/>
        <a:p>
          <a:r>
            <a:rPr lang="ru-RU" sz="1100" dirty="0" smtClean="0">
              <a:solidFill>
                <a:srgbClr val="002060"/>
              </a:solidFill>
            </a:rPr>
            <a:t>Эксперимент (вода – лед – вода).</a:t>
          </a:r>
          <a:endParaRPr lang="ru-RU" sz="1100" dirty="0">
            <a:solidFill>
              <a:srgbClr val="002060"/>
            </a:solidFill>
          </a:endParaRPr>
        </a:p>
      </dgm:t>
    </dgm:pt>
    <dgm:pt modelId="{8CE43A53-A80C-44AA-806A-D9A96B729D0F}" type="parTrans" cxnId="{E2DFAEFD-83E3-41E6-AEEF-E413F5A9025B}">
      <dgm:prSet/>
      <dgm:spPr/>
      <dgm:t>
        <a:bodyPr/>
        <a:lstStyle/>
        <a:p>
          <a:endParaRPr lang="ru-RU"/>
        </a:p>
      </dgm:t>
    </dgm:pt>
    <dgm:pt modelId="{8E6DAD90-4344-4D3C-BDE6-81409C748747}" type="sibTrans" cxnId="{E2DFAEFD-83E3-41E6-AEEF-E413F5A9025B}">
      <dgm:prSet/>
      <dgm:spPr/>
      <dgm:t>
        <a:bodyPr/>
        <a:lstStyle/>
        <a:p>
          <a:endParaRPr lang="ru-RU"/>
        </a:p>
      </dgm:t>
    </dgm:pt>
    <dgm:pt modelId="{AFB7D3D7-39B8-4518-AF94-DD2925D4DD88}">
      <dgm:prSet custT="1"/>
      <dgm:spPr/>
      <dgm:t>
        <a:bodyPr/>
        <a:lstStyle/>
        <a:p>
          <a:r>
            <a:rPr lang="ru-RU" sz="1100" u="sng" dirty="0" smtClean="0">
              <a:solidFill>
                <a:srgbClr val="002060"/>
              </a:solidFill>
            </a:rPr>
            <a:t>3 неделя.</a:t>
          </a:r>
          <a:r>
            <a:rPr lang="ru-RU" sz="1100" dirty="0" smtClean="0">
              <a:solidFill>
                <a:srgbClr val="002060"/>
              </a:solidFill>
            </a:rPr>
            <a:t> Познакомить детей со свойствами воды – </a:t>
          </a:r>
          <a:r>
            <a:rPr lang="ru-RU" sz="1100" i="1" dirty="0" smtClean="0">
              <a:solidFill>
                <a:srgbClr val="002060"/>
              </a:solidFill>
            </a:rPr>
            <a:t>испарение</a:t>
          </a:r>
          <a:r>
            <a:rPr lang="ru-RU" sz="1100" dirty="0" smtClean="0">
              <a:solidFill>
                <a:srgbClr val="002060"/>
              </a:solidFill>
            </a:rPr>
            <a:t>. А также с тем, что дерево и пенопласт не тонут в воде.</a:t>
          </a:r>
          <a:endParaRPr lang="ru-RU" sz="1100" dirty="0">
            <a:solidFill>
              <a:srgbClr val="002060"/>
            </a:solidFill>
          </a:endParaRPr>
        </a:p>
      </dgm:t>
    </dgm:pt>
    <dgm:pt modelId="{35D4D9F9-FC38-4022-8EE4-75ED132938AE}" type="parTrans" cxnId="{1BF2149C-29CC-4183-873B-075BC2EE936A}">
      <dgm:prSet/>
      <dgm:spPr/>
      <dgm:t>
        <a:bodyPr/>
        <a:lstStyle/>
        <a:p>
          <a:endParaRPr lang="ru-RU"/>
        </a:p>
      </dgm:t>
    </dgm:pt>
    <dgm:pt modelId="{8B745C95-3C9E-46AC-B2DA-722F5C4AB774}" type="sibTrans" cxnId="{1BF2149C-29CC-4183-873B-075BC2EE936A}">
      <dgm:prSet/>
      <dgm:spPr/>
      <dgm:t>
        <a:bodyPr/>
        <a:lstStyle/>
        <a:p>
          <a:endParaRPr lang="ru-RU"/>
        </a:p>
      </dgm:t>
    </dgm:pt>
    <dgm:pt modelId="{3BB00A28-A97D-4B60-B056-076950A102F6}">
      <dgm:prSet custT="1"/>
      <dgm:spPr/>
      <dgm:t>
        <a:bodyPr/>
        <a:lstStyle/>
        <a:p>
          <a:r>
            <a:rPr lang="ru-RU" sz="1100" dirty="0" smtClean="0">
              <a:solidFill>
                <a:srgbClr val="002060"/>
              </a:solidFill>
            </a:rPr>
            <a:t>Игра «Пускаем кораблики».</a:t>
          </a:r>
          <a:endParaRPr lang="ru-RU" sz="1100" dirty="0">
            <a:solidFill>
              <a:srgbClr val="002060"/>
            </a:solidFill>
          </a:endParaRPr>
        </a:p>
      </dgm:t>
    </dgm:pt>
    <dgm:pt modelId="{7EB20172-DF95-4CE9-BE84-8E100D4CADA2}" type="parTrans" cxnId="{E0FF54AE-2767-4B2D-9247-9C7F5DBFF2CE}">
      <dgm:prSet/>
      <dgm:spPr/>
      <dgm:t>
        <a:bodyPr/>
        <a:lstStyle/>
        <a:p>
          <a:endParaRPr lang="ru-RU"/>
        </a:p>
      </dgm:t>
    </dgm:pt>
    <dgm:pt modelId="{8C595BD3-9D4B-4BDD-A5A7-A2825CFDBB9B}" type="sibTrans" cxnId="{E0FF54AE-2767-4B2D-9247-9C7F5DBFF2CE}">
      <dgm:prSet/>
      <dgm:spPr/>
      <dgm:t>
        <a:bodyPr/>
        <a:lstStyle/>
        <a:p>
          <a:endParaRPr lang="ru-RU"/>
        </a:p>
      </dgm:t>
    </dgm:pt>
    <dgm:pt modelId="{EA03CB19-A959-4341-ACB2-C06B080E4A7E}">
      <dgm:prSet custT="1"/>
      <dgm:spPr/>
      <dgm:t>
        <a:bodyPr/>
        <a:lstStyle/>
        <a:p>
          <a:r>
            <a:rPr lang="ru-RU" sz="1100" u="sng" dirty="0" smtClean="0">
              <a:solidFill>
                <a:srgbClr val="002060"/>
              </a:solidFill>
            </a:rPr>
            <a:t>4 неделя.</a:t>
          </a:r>
          <a:r>
            <a:rPr lang="ru-RU" sz="1100" dirty="0" smtClean="0">
              <a:solidFill>
                <a:srgbClr val="002060"/>
              </a:solidFill>
            </a:rPr>
            <a:t> Эксперимент превращения снега в воду. Продолжать знакомить со свойствами воды.</a:t>
          </a:r>
          <a:endParaRPr lang="ru-RU" sz="1100" dirty="0">
            <a:solidFill>
              <a:srgbClr val="002060"/>
            </a:solidFill>
          </a:endParaRPr>
        </a:p>
      </dgm:t>
    </dgm:pt>
    <dgm:pt modelId="{B5375DDB-0CB7-4EB6-8AFD-28FCF297D9F0}" type="parTrans" cxnId="{6ED1647B-71A3-4999-B792-0EF210B73D7B}">
      <dgm:prSet/>
      <dgm:spPr/>
      <dgm:t>
        <a:bodyPr/>
        <a:lstStyle/>
        <a:p>
          <a:endParaRPr lang="ru-RU"/>
        </a:p>
      </dgm:t>
    </dgm:pt>
    <dgm:pt modelId="{5E78EEFB-466B-4105-AC12-E2A269EEEE80}" type="sibTrans" cxnId="{6ED1647B-71A3-4999-B792-0EF210B73D7B}">
      <dgm:prSet/>
      <dgm:spPr/>
      <dgm:t>
        <a:bodyPr/>
        <a:lstStyle/>
        <a:p>
          <a:endParaRPr lang="ru-RU"/>
        </a:p>
      </dgm:t>
    </dgm:pt>
    <dgm:pt modelId="{ED8A5099-9CF1-47A0-9196-D30667854A1B}">
      <dgm:prSet custT="1"/>
      <dgm:spPr/>
      <dgm:t>
        <a:bodyPr/>
        <a:lstStyle/>
        <a:p>
          <a:r>
            <a:rPr lang="ru-RU" sz="1100" dirty="0" smtClean="0">
              <a:solidFill>
                <a:srgbClr val="002060"/>
              </a:solidFill>
            </a:rPr>
            <a:t>Беседа «Что пьют животные и птицы зимой».</a:t>
          </a:r>
          <a:endParaRPr lang="ru-RU" sz="1100" dirty="0">
            <a:solidFill>
              <a:srgbClr val="002060"/>
            </a:solidFill>
          </a:endParaRPr>
        </a:p>
      </dgm:t>
    </dgm:pt>
    <dgm:pt modelId="{D87FC83C-BD35-4E72-9C30-20A01AC4F869}" type="parTrans" cxnId="{9ADDC9AD-45BB-4F2E-872C-08DE338A799F}">
      <dgm:prSet/>
      <dgm:spPr/>
      <dgm:t>
        <a:bodyPr/>
        <a:lstStyle/>
        <a:p>
          <a:endParaRPr lang="ru-RU"/>
        </a:p>
      </dgm:t>
    </dgm:pt>
    <dgm:pt modelId="{06AB7466-41CD-46DA-889F-D994493406B6}" type="sibTrans" cxnId="{9ADDC9AD-45BB-4F2E-872C-08DE338A799F}">
      <dgm:prSet/>
      <dgm:spPr/>
      <dgm:t>
        <a:bodyPr/>
        <a:lstStyle/>
        <a:p>
          <a:endParaRPr lang="ru-RU"/>
        </a:p>
      </dgm:t>
    </dgm:pt>
    <dgm:pt modelId="{623A1EF2-9F7C-4B6B-941C-9FE8749B6FC4}" type="pres">
      <dgm:prSet presAssocID="{A354A57A-B00C-4545-B28E-AC463E3087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5435CA-0CDF-42B0-9CBB-67975E41202B}" type="pres">
      <dgm:prSet presAssocID="{E222200D-2914-407C-9E1C-083BC3FF83AD}" presName="compositeNode" presStyleCnt="0">
        <dgm:presLayoutVars>
          <dgm:bulletEnabled val="1"/>
        </dgm:presLayoutVars>
      </dgm:prSet>
      <dgm:spPr/>
    </dgm:pt>
    <dgm:pt modelId="{9A6F1D7D-B4A9-4BE4-AF11-60DE02E7BC50}" type="pres">
      <dgm:prSet presAssocID="{E222200D-2914-407C-9E1C-083BC3FF83AD}" presName="bgRect" presStyleLbl="node1" presStyleIdx="0" presStyleCnt="3" custScaleX="64922" custScaleY="102919" custLinFactNeighborX="1317" custLinFactNeighborY="8076"/>
      <dgm:spPr/>
      <dgm:t>
        <a:bodyPr/>
        <a:lstStyle/>
        <a:p>
          <a:endParaRPr lang="ru-RU"/>
        </a:p>
      </dgm:t>
    </dgm:pt>
    <dgm:pt modelId="{FB61251D-556A-4D66-AEA1-17C79151CB6D}" type="pres">
      <dgm:prSet presAssocID="{E222200D-2914-407C-9E1C-083BC3FF83A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0B61A-02D7-487B-BD31-460178C1214C}" type="pres">
      <dgm:prSet presAssocID="{E222200D-2914-407C-9E1C-083BC3FF83A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8CAA9-9CBF-42BA-94E1-827E7802CCDD}" type="pres">
      <dgm:prSet presAssocID="{C0BD8690-6513-45B0-AB5E-D83F41D0DF41}" presName="hSp" presStyleCnt="0"/>
      <dgm:spPr/>
    </dgm:pt>
    <dgm:pt modelId="{125EC3B0-332E-440B-9749-463D2BD475DF}" type="pres">
      <dgm:prSet presAssocID="{C0BD8690-6513-45B0-AB5E-D83F41D0DF41}" presName="vProcSp" presStyleCnt="0"/>
      <dgm:spPr/>
    </dgm:pt>
    <dgm:pt modelId="{08F1E356-1D08-4ACA-AA10-A2E40C7A0A59}" type="pres">
      <dgm:prSet presAssocID="{C0BD8690-6513-45B0-AB5E-D83F41D0DF41}" presName="vSp1" presStyleCnt="0"/>
      <dgm:spPr/>
    </dgm:pt>
    <dgm:pt modelId="{84FFDD0A-EBC9-4642-AAC1-3626ECCBE8CD}" type="pres">
      <dgm:prSet presAssocID="{C0BD8690-6513-45B0-AB5E-D83F41D0DF41}" presName="simulatedConn" presStyleLbl="solidFgAcc1" presStyleIdx="0" presStyleCnt="2"/>
      <dgm:spPr>
        <a:solidFill>
          <a:srgbClr val="D60093"/>
        </a:solidFill>
      </dgm:spPr>
    </dgm:pt>
    <dgm:pt modelId="{405CE5A1-A3AD-4486-844D-9E4DA8754750}" type="pres">
      <dgm:prSet presAssocID="{C0BD8690-6513-45B0-AB5E-D83F41D0DF41}" presName="vSp2" presStyleCnt="0"/>
      <dgm:spPr/>
    </dgm:pt>
    <dgm:pt modelId="{D407CCD2-2350-4F48-A7D8-FBE96D58E2BB}" type="pres">
      <dgm:prSet presAssocID="{C0BD8690-6513-45B0-AB5E-D83F41D0DF41}" presName="sibTrans" presStyleCnt="0"/>
      <dgm:spPr/>
    </dgm:pt>
    <dgm:pt modelId="{7DBC343E-BC48-43B2-ADDD-478D07801082}" type="pres">
      <dgm:prSet presAssocID="{669E9ABA-9F23-45FC-981A-4F4FC3BF5CF7}" presName="compositeNode" presStyleCnt="0">
        <dgm:presLayoutVars>
          <dgm:bulletEnabled val="1"/>
        </dgm:presLayoutVars>
      </dgm:prSet>
      <dgm:spPr/>
    </dgm:pt>
    <dgm:pt modelId="{5FB4478B-E595-43FF-84D9-615ACA47BCD6}" type="pres">
      <dgm:prSet presAssocID="{669E9ABA-9F23-45FC-981A-4F4FC3BF5CF7}" presName="bgRect" presStyleLbl="node1" presStyleIdx="1" presStyleCnt="3" custScaleX="85633" custScaleY="121202" custLinFactNeighborX="-638" custLinFactNeighborY="-317"/>
      <dgm:spPr/>
      <dgm:t>
        <a:bodyPr/>
        <a:lstStyle/>
        <a:p>
          <a:endParaRPr lang="ru-RU"/>
        </a:p>
      </dgm:t>
    </dgm:pt>
    <dgm:pt modelId="{D171326E-C630-4E5E-B1A2-A70C4DA406EF}" type="pres">
      <dgm:prSet presAssocID="{669E9ABA-9F23-45FC-981A-4F4FC3BF5CF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197D2-1DE5-43B3-921A-55BB95B22B1E}" type="pres">
      <dgm:prSet presAssocID="{669E9ABA-9F23-45FC-981A-4F4FC3BF5CF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01943-1883-46C3-A809-B5CDB7E8729F}" type="pres">
      <dgm:prSet presAssocID="{A1EBE8AD-85AE-486F-B553-FC48E3DAC662}" presName="hSp" presStyleCnt="0"/>
      <dgm:spPr/>
    </dgm:pt>
    <dgm:pt modelId="{273A705A-3E5A-410E-9DAC-B813D97C3B8F}" type="pres">
      <dgm:prSet presAssocID="{A1EBE8AD-85AE-486F-B553-FC48E3DAC662}" presName="vProcSp" presStyleCnt="0"/>
      <dgm:spPr/>
    </dgm:pt>
    <dgm:pt modelId="{E0A082FE-1072-4BD4-9EB9-DCF8A82AE584}" type="pres">
      <dgm:prSet presAssocID="{A1EBE8AD-85AE-486F-B553-FC48E3DAC662}" presName="vSp1" presStyleCnt="0"/>
      <dgm:spPr/>
    </dgm:pt>
    <dgm:pt modelId="{34900041-CB38-4985-B62F-B2C615D76161}" type="pres">
      <dgm:prSet presAssocID="{A1EBE8AD-85AE-486F-B553-FC48E3DAC662}" presName="simulatedConn" presStyleLbl="solidFgAcc1" presStyleIdx="1" presStyleCnt="2"/>
      <dgm:spPr>
        <a:solidFill>
          <a:srgbClr val="D60093"/>
        </a:solidFill>
      </dgm:spPr>
    </dgm:pt>
    <dgm:pt modelId="{4F348B45-D50C-418C-8FD2-56475EF652E6}" type="pres">
      <dgm:prSet presAssocID="{A1EBE8AD-85AE-486F-B553-FC48E3DAC662}" presName="vSp2" presStyleCnt="0"/>
      <dgm:spPr/>
    </dgm:pt>
    <dgm:pt modelId="{52DC345D-981F-4BA8-8BF6-29AA20A825C2}" type="pres">
      <dgm:prSet presAssocID="{A1EBE8AD-85AE-486F-B553-FC48E3DAC662}" presName="sibTrans" presStyleCnt="0"/>
      <dgm:spPr/>
    </dgm:pt>
    <dgm:pt modelId="{45B12459-7FD3-498C-88D6-F45C21CFD31A}" type="pres">
      <dgm:prSet presAssocID="{1E3A62E5-109E-4529-9B05-4AB1F81D7C56}" presName="compositeNode" presStyleCnt="0">
        <dgm:presLayoutVars>
          <dgm:bulletEnabled val="1"/>
        </dgm:presLayoutVars>
      </dgm:prSet>
      <dgm:spPr/>
    </dgm:pt>
    <dgm:pt modelId="{280A007D-5583-478C-89EB-C1FCF3DB29DB}" type="pres">
      <dgm:prSet presAssocID="{1E3A62E5-109E-4529-9B05-4AB1F81D7C56}" presName="bgRect" presStyleLbl="node1" presStyleIdx="2" presStyleCnt="3" custScaleX="78278" custScaleY="116960" custLinFactNeighborX="-3163" custLinFactNeighborY="3040"/>
      <dgm:spPr/>
      <dgm:t>
        <a:bodyPr/>
        <a:lstStyle/>
        <a:p>
          <a:endParaRPr lang="ru-RU"/>
        </a:p>
      </dgm:t>
    </dgm:pt>
    <dgm:pt modelId="{ACF21CBA-9ABA-4A2F-B76F-88D127E8948C}" type="pres">
      <dgm:prSet presAssocID="{1E3A62E5-109E-4529-9B05-4AB1F81D7C56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B955A-4A35-4555-8FF5-572CF4062510}" type="pres">
      <dgm:prSet presAssocID="{1E3A62E5-109E-4529-9B05-4AB1F81D7C5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8CE276-4AFE-4DB0-A333-300C87145683}" type="presOf" srcId="{DE122177-ABD1-4EA4-AF93-A140AEA54608}" destId="{6170B61A-02D7-487B-BD31-460178C1214C}" srcOrd="0" destOrd="2" presId="urn:microsoft.com/office/officeart/2005/8/layout/hProcess7"/>
    <dgm:cxn modelId="{1BF2149C-29CC-4183-873B-075BC2EE936A}" srcId="{1E3A62E5-109E-4529-9B05-4AB1F81D7C56}" destId="{AFB7D3D7-39B8-4518-AF94-DD2925D4DD88}" srcOrd="3" destOrd="0" parTransId="{35D4D9F9-FC38-4022-8EE4-75ED132938AE}" sibTransId="{8B745C95-3C9E-46AC-B2DA-722F5C4AB774}"/>
    <dgm:cxn modelId="{4C0D97EA-4AA6-417E-83D4-9709432610AD}" type="presOf" srcId="{A0A47DA6-CEE2-424A-B772-3DA5C0FAD7EB}" destId="{4F1B955A-4A35-4555-8FF5-572CF4062510}" srcOrd="0" destOrd="1" presId="urn:microsoft.com/office/officeart/2005/8/layout/hProcess7"/>
    <dgm:cxn modelId="{C6735814-CEDC-4DBE-98FE-A9A6EF7FC0F5}" srcId="{E222200D-2914-407C-9E1C-083BC3FF83AD}" destId="{79114060-8D16-4D99-884D-F49425A30481}" srcOrd="1" destOrd="0" parTransId="{B86CDD10-8D0E-4FF7-B2A2-47A675F0AEF0}" sibTransId="{213ABE0D-E831-4ECE-9240-9C43B138AD97}"/>
    <dgm:cxn modelId="{30E4BCB7-1A37-4A35-B675-5CADC5B74294}" type="presOf" srcId="{2C775957-3B0D-4BCB-9EB5-6830D78A89B3}" destId="{397197D2-1DE5-43B3-921A-55BB95B22B1E}" srcOrd="0" destOrd="1" presId="urn:microsoft.com/office/officeart/2005/8/layout/hProcess7"/>
    <dgm:cxn modelId="{F1A1AB40-200F-4470-A97B-F23A701B0E69}" type="presOf" srcId="{98E5689F-6BAA-46BC-B413-7E532440D44B}" destId="{6170B61A-02D7-487B-BD31-460178C1214C}" srcOrd="0" destOrd="3" presId="urn:microsoft.com/office/officeart/2005/8/layout/hProcess7"/>
    <dgm:cxn modelId="{3B1B3FD2-3D77-4CDF-A523-463DA386EF0E}" type="presOf" srcId="{1E3A62E5-109E-4529-9B05-4AB1F81D7C56}" destId="{280A007D-5583-478C-89EB-C1FCF3DB29DB}" srcOrd="0" destOrd="0" presId="urn:microsoft.com/office/officeart/2005/8/layout/hProcess7"/>
    <dgm:cxn modelId="{B40E3A36-9379-476B-BCE8-BF5603C06562}" srcId="{669E9ABA-9F23-45FC-981A-4F4FC3BF5CF7}" destId="{86C1FEE1-2FFA-4AF6-8C3E-30B467A0479B}" srcOrd="2" destOrd="0" parTransId="{E0B64DD2-CA93-4B45-9EEB-FD81B39DC8DA}" sibTransId="{A2B59A1D-DA5F-4027-987F-D3FDD9724782}"/>
    <dgm:cxn modelId="{10143717-2787-457C-B679-FCE7B8C1E7F4}" type="presOf" srcId="{1E3A62E5-109E-4529-9B05-4AB1F81D7C56}" destId="{ACF21CBA-9ABA-4A2F-B76F-88D127E8948C}" srcOrd="1" destOrd="0" presId="urn:microsoft.com/office/officeart/2005/8/layout/hProcess7"/>
    <dgm:cxn modelId="{92B4E18A-C540-4C4B-B43C-D8D7619A13B6}" type="presOf" srcId="{C188D3EE-BCE4-43B6-8387-AB3049DDA4C8}" destId="{397197D2-1DE5-43B3-921A-55BB95B22B1E}" srcOrd="0" destOrd="4" presId="urn:microsoft.com/office/officeart/2005/8/layout/hProcess7"/>
    <dgm:cxn modelId="{5B4E280B-B0E1-4EE9-BF37-2A73365965A7}" srcId="{A354A57A-B00C-4545-B28E-AC463E30874D}" destId="{1E3A62E5-109E-4529-9B05-4AB1F81D7C56}" srcOrd="2" destOrd="0" parTransId="{865F6EF1-E945-4278-80BC-66E71095EE0A}" sibTransId="{E3884769-B348-467A-9771-79F6745DB37F}"/>
    <dgm:cxn modelId="{1AC4BF87-F24B-4538-8B93-1426371D9E08}" srcId="{1E3A62E5-109E-4529-9B05-4AB1F81D7C56}" destId="{A0A47DA6-CEE2-424A-B772-3DA5C0FAD7EB}" srcOrd="1" destOrd="0" parTransId="{5D41F6E1-D125-4C49-91BF-E0DD34DE4870}" sibTransId="{47939CA8-1806-446A-B169-5710C17E2FFD}"/>
    <dgm:cxn modelId="{00B45A93-E082-442E-8ACA-8A26E12D3F3F}" srcId="{669E9ABA-9F23-45FC-981A-4F4FC3BF5CF7}" destId="{52D34292-F14E-4F4B-B4BB-9A2B5DDE4F4D}" srcOrd="5" destOrd="0" parTransId="{5D0D5319-6841-4418-BC11-CC4C59A57CF8}" sibTransId="{89A7C4E2-D51A-491E-9F58-BCB976EAE202}"/>
    <dgm:cxn modelId="{3D12BCA8-5F1D-4D6C-83DB-B03A1E84D6F1}" type="presOf" srcId="{AFB7D3D7-39B8-4518-AF94-DD2925D4DD88}" destId="{4F1B955A-4A35-4555-8FF5-572CF4062510}" srcOrd="0" destOrd="3" presId="urn:microsoft.com/office/officeart/2005/8/layout/hProcess7"/>
    <dgm:cxn modelId="{6ED1647B-71A3-4999-B792-0EF210B73D7B}" srcId="{1E3A62E5-109E-4529-9B05-4AB1F81D7C56}" destId="{EA03CB19-A959-4341-ACB2-C06B080E4A7E}" srcOrd="5" destOrd="0" parTransId="{B5375DDB-0CB7-4EB6-8AFD-28FCF297D9F0}" sibTransId="{5E78EEFB-466B-4105-AC12-E2A269EEEE80}"/>
    <dgm:cxn modelId="{4A00AC1E-4A19-4502-A66E-54FE7BDF946B}" type="presOf" srcId="{669E9ABA-9F23-45FC-981A-4F4FC3BF5CF7}" destId="{D171326E-C630-4E5E-B1A2-A70C4DA406EF}" srcOrd="1" destOrd="0" presId="urn:microsoft.com/office/officeart/2005/8/layout/hProcess7"/>
    <dgm:cxn modelId="{1DBAD7A3-F239-4F97-BA14-7E9720525B17}" type="presOf" srcId="{ED8A5099-9CF1-47A0-9196-D30667854A1B}" destId="{4F1B955A-4A35-4555-8FF5-572CF4062510}" srcOrd="0" destOrd="6" presId="urn:microsoft.com/office/officeart/2005/8/layout/hProcess7"/>
    <dgm:cxn modelId="{9ADDC9AD-45BB-4F2E-872C-08DE338A799F}" srcId="{1E3A62E5-109E-4529-9B05-4AB1F81D7C56}" destId="{ED8A5099-9CF1-47A0-9196-D30667854A1B}" srcOrd="6" destOrd="0" parTransId="{D87FC83C-BD35-4E72-9C30-20A01AC4F869}" sibTransId="{06AB7466-41CD-46DA-889F-D994493406B6}"/>
    <dgm:cxn modelId="{6F1FE119-E98D-454A-A271-4BA0C12639A4}" type="presOf" srcId="{956BA986-0577-4756-8B6D-9211E39D410F}" destId="{397197D2-1DE5-43B3-921A-55BB95B22B1E}" srcOrd="0" destOrd="6" presId="urn:microsoft.com/office/officeart/2005/8/layout/hProcess7"/>
    <dgm:cxn modelId="{E88FCA0C-E1E3-46CE-96F0-068B71CF0361}" type="presOf" srcId="{79114060-8D16-4D99-884D-F49425A30481}" destId="{6170B61A-02D7-487B-BD31-460178C1214C}" srcOrd="0" destOrd="1" presId="urn:microsoft.com/office/officeart/2005/8/layout/hProcess7"/>
    <dgm:cxn modelId="{75A5C4E3-872A-44EB-B51D-882DAE2743CE}" type="presOf" srcId="{A354A57A-B00C-4545-B28E-AC463E30874D}" destId="{623A1EF2-9F7C-4B6B-941C-9FE8749B6FC4}" srcOrd="0" destOrd="0" presId="urn:microsoft.com/office/officeart/2005/8/layout/hProcess7"/>
    <dgm:cxn modelId="{6F854642-145C-410E-956D-37AD9C78B397}" type="presOf" srcId="{AD325DF2-FCDD-46B5-B4ED-BACCAEFF29DC}" destId="{4F1B955A-4A35-4555-8FF5-572CF4062510}" srcOrd="0" destOrd="2" presId="urn:microsoft.com/office/officeart/2005/8/layout/hProcess7"/>
    <dgm:cxn modelId="{3F9311FC-D29F-45CA-B33F-4C63B5635E95}" type="presOf" srcId="{1EC69A09-86B4-4490-9D01-723BB12A0FA1}" destId="{397197D2-1DE5-43B3-921A-55BB95B22B1E}" srcOrd="0" destOrd="3" presId="urn:microsoft.com/office/officeart/2005/8/layout/hProcess7"/>
    <dgm:cxn modelId="{FE48FF6A-B5C1-403A-8FEF-A860C34CC89A}" type="presOf" srcId="{669E9ABA-9F23-45FC-981A-4F4FC3BF5CF7}" destId="{5FB4478B-E595-43FF-84D9-615ACA47BCD6}" srcOrd="0" destOrd="0" presId="urn:microsoft.com/office/officeart/2005/8/layout/hProcess7"/>
    <dgm:cxn modelId="{B4601040-B13F-4858-9F9C-71C768A26743}" type="presOf" srcId="{E222200D-2914-407C-9E1C-083BC3FF83AD}" destId="{9A6F1D7D-B4A9-4BE4-AF11-60DE02E7BC50}" srcOrd="0" destOrd="0" presId="urn:microsoft.com/office/officeart/2005/8/layout/hProcess7"/>
    <dgm:cxn modelId="{336D5EB9-6D8C-4374-A65C-83AD00EC2B8B}" srcId="{E222200D-2914-407C-9E1C-083BC3FF83AD}" destId="{DE122177-ABD1-4EA4-AF93-A140AEA54608}" srcOrd="2" destOrd="0" parTransId="{2BF0D275-F2C3-44B4-9E54-CBF8BD8A03D8}" sibTransId="{E9FAC005-0BFC-46A5-A051-0FABD123430C}"/>
    <dgm:cxn modelId="{651CEA41-2E29-4955-AC27-D18F16377AD9}" type="presOf" srcId="{3B13C669-98EE-43B1-AEC1-A4880EC03447}" destId="{6170B61A-02D7-487B-BD31-460178C1214C}" srcOrd="0" destOrd="0" presId="urn:microsoft.com/office/officeart/2005/8/layout/hProcess7"/>
    <dgm:cxn modelId="{E0FF54AE-2767-4B2D-9247-9C7F5DBFF2CE}" srcId="{1E3A62E5-109E-4529-9B05-4AB1F81D7C56}" destId="{3BB00A28-A97D-4B60-B056-076950A102F6}" srcOrd="4" destOrd="0" parTransId="{7EB20172-DF95-4CE9-BE84-8E100D4CADA2}" sibTransId="{8C595BD3-9D4B-4BDD-A5A7-A2825CFDBB9B}"/>
    <dgm:cxn modelId="{A0DE99D0-9B31-43AD-BF03-B3D16781F153}" type="presOf" srcId="{52D34292-F14E-4F4B-B4BB-9A2B5DDE4F4D}" destId="{397197D2-1DE5-43B3-921A-55BB95B22B1E}" srcOrd="0" destOrd="5" presId="urn:microsoft.com/office/officeart/2005/8/layout/hProcess7"/>
    <dgm:cxn modelId="{F5921D41-741D-483B-90AA-A92E23BD9E30}" srcId="{669E9ABA-9F23-45FC-981A-4F4FC3BF5CF7}" destId="{956BA986-0577-4756-8B6D-9211E39D410F}" srcOrd="6" destOrd="0" parTransId="{EE17DE38-6025-45E1-8FC4-0E7292BB9AA4}" sibTransId="{DA7F9B49-764D-4CEF-98B8-F222813ACE51}"/>
    <dgm:cxn modelId="{78139B89-F863-488E-AD17-6FDA337ACD61}" srcId="{E222200D-2914-407C-9E1C-083BC3FF83AD}" destId="{3B13C669-98EE-43B1-AEC1-A4880EC03447}" srcOrd="0" destOrd="0" parTransId="{C954508D-7CE3-4D05-BC7B-9C50843FCB1A}" sibTransId="{E9C44863-8356-4C32-9218-767B0BC762FE}"/>
    <dgm:cxn modelId="{776838F6-1140-4485-AC0F-07DAC6D36495}" srcId="{669E9ABA-9F23-45FC-981A-4F4FC3BF5CF7}" destId="{1EC69A09-86B4-4490-9D01-723BB12A0FA1}" srcOrd="3" destOrd="0" parTransId="{084DC793-4BEA-455E-AF69-B9E333800558}" sibTransId="{FCEDEA1F-6C95-46CB-88AC-713BC9014584}"/>
    <dgm:cxn modelId="{9B68C57C-91A3-4BA4-A249-324724964BED}" srcId="{669E9ABA-9F23-45FC-981A-4F4FC3BF5CF7}" destId="{CD2FAE8A-0B4A-4776-9927-B052471D0B38}" srcOrd="0" destOrd="0" parTransId="{DE9E01B8-55C0-4F4C-9BCB-A6DC82AA19F2}" sibTransId="{52F7193B-7DEE-40B0-9FD2-CC8C3F76FE8D}"/>
    <dgm:cxn modelId="{1991FACA-5EFA-4D2C-BC0E-63C75BCBF269}" srcId="{669E9ABA-9F23-45FC-981A-4F4FC3BF5CF7}" destId="{C188D3EE-BCE4-43B6-8387-AB3049DDA4C8}" srcOrd="4" destOrd="0" parTransId="{4DED5A0F-B2C7-44FC-9131-EB0BEE9F8313}" sibTransId="{E30E0859-9F98-46AC-AA36-4992F1221B11}"/>
    <dgm:cxn modelId="{201B5C99-7C6D-46E9-9800-41AA4BB80181}" srcId="{A354A57A-B00C-4545-B28E-AC463E30874D}" destId="{669E9ABA-9F23-45FC-981A-4F4FC3BF5CF7}" srcOrd="1" destOrd="0" parTransId="{9974548C-64E8-456E-97F0-78AC379CC4A0}" sibTransId="{A1EBE8AD-85AE-486F-B553-FC48E3DAC662}"/>
    <dgm:cxn modelId="{B80FE27E-9BE2-4B3A-88DD-72680A64F8C2}" type="presOf" srcId="{86C1FEE1-2FFA-4AF6-8C3E-30B467A0479B}" destId="{397197D2-1DE5-43B3-921A-55BB95B22B1E}" srcOrd="0" destOrd="2" presId="urn:microsoft.com/office/officeart/2005/8/layout/hProcess7"/>
    <dgm:cxn modelId="{34D62F03-1FBC-40FD-A6A1-D03EAD0132AC}" type="presOf" srcId="{1B77E7BA-F0EC-4EAD-9084-C635193ACCAC}" destId="{4F1B955A-4A35-4555-8FF5-572CF4062510}" srcOrd="0" destOrd="0" presId="urn:microsoft.com/office/officeart/2005/8/layout/hProcess7"/>
    <dgm:cxn modelId="{C50BC291-AFC5-4674-A8FD-0202F4EDDEF5}" srcId="{A354A57A-B00C-4545-B28E-AC463E30874D}" destId="{E222200D-2914-407C-9E1C-083BC3FF83AD}" srcOrd="0" destOrd="0" parTransId="{D90FA2C9-12D2-4AF1-9C1D-0DE3B5AEF18D}" sibTransId="{C0BD8690-6513-45B0-AB5E-D83F41D0DF41}"/>
    <dgm:cxn modelId="{5C60AFB5-07B2-4774-B0CF-B6C8D62B88EF}" srcId="{669E9ABA-9F23-45FC-981A-4F4FC3BF5CF7}" destId="{2C775957-3B0D-4BCB-9EB5-6830D78A89B3}" srcOrd="1" destOrd="0" parTransId="{7A23BE22-F093-430A-B440-E6C8046401F4}" sibTransId="{DE008DF6-E195-4AB2-B36C-441F048AF33B}"/>
    <dgm:cxn modelId="{D9F1B09A-B441-4BAD-B772-4C0CDA243B71}" type="presOf" srcId="{EA03CB19-A959-4341-ACB2-C06B080E4A7E}" destId="{4F1B955A-4A35-4555-8FF5-572CF4062510}" srcOrd="0" destOrd="5" presId="urn:microsoft.com/office/officeart/2005/8/layout/hProcess7"/>
    <dgm:cxn modelId="{57B9C347-B850-4962-BF90-603C30C8F4D0}" srcId="{E222200D-2914-407C-9E1C-083BC3FF83AD}" destId="{98E5689F-6BAA-46BC-B413-7E532440D44B}" srcOrd="3" destOrd="0" parTransId="{C6EE7F8E-75CD-421E-A156-CD910A33BD9F}" sibTransId="{BAFDBBAC-E903-437D-B5E6-45CDCD4CB44A}"/>
    <dgm:cxn modelId="{060D3375-4B6F-4DDC-8C3C-91FE1F9BD48B}" srcId="{1E3A62E5-109E-4529-9B05-4AB1F81D7C56}" destId="{1B77E7BA-F0EC-4EAD-9084-C635193ACCAC}" srcOrd="0" destOrd="0" parTransId="{7CA1B6F7-B1E0-4B1B-8256-2513937E1DD6}" sibTransId="{792D7DBF-E796-4991-9CA2-F6E93AB2BBE1}"/>
    <dgm:cxn modelId="{201B8102-CC54-478B-8616-61D869924F1D}" type="presOf" srcId="{3BB00A28-A97D-4B60-B056-076950A102F6}" destId="{4F1B955A-4A35-4555-8FF5-572CF4062510}" srcOrd="0" destOrd="4" presId="urn:microsoft.com/office/officeart/2005/8/layout/hProcess7"/>
    <dgm:cxn modelId="{76758450-CAC1-4BC4-AA22-5349744AA5DB}" type="presOf" srcId="{E222200D-2914-407C-9E1C-083BC3FF83AD}" destId="{FB61251D-556A-4D66-AEA1-17C79151CB6D}" srcOrd="1" destOrd="0" presId="urn:microsoft.com/office/officeart/2005/8/layout/hProcess7"/>
    <dgm:cxn modelId="{DA1920AC-ECED-490E-A60E-61C0D828071E}" type="presOf" srcId="{CD2FAE8A-0B4A-4776-9927-B052471D0B38}" destId="{397197D2-1DE5-43B3-921A-55BB95B22B1E}" srcOrd="0" destOrd="0" presId="urn:microsoft.com/office/officeart/2005/8/layout/hProcess7"/>
    <dgm:cxn modelId="{E2DFAEFD-83E3-41E6-AEEF-E413F5A9025B}" srcId="{1E3A62E5-109E-4529-9B05-4AB1F81D7C56}" destId="{AD325DF2-FCDD-46B5-B4ED-BACCAEFF29DC}" srcOrd="2" destOrd="0" parTransId="{8CE43A53-A80C-44AA-806A-D9A96B729D0F}" sibTransId="{8E6DAD90-4344-4D3C-BDE6-81409C748747}"/>
    <dgm:cxn modelId="{59D94286-A27E-4641-BAA5-D63D5E57F683}" type="presParOf" srcId="{623A1EF2-9F7C-4B6B-941C-9FE8749B6FC4}" destId="{725435CA-0CDF-42B0-9CBB-67975E41202B}" srcOrd="0" destOrd="0" presId="urn:microsoft.com/office/officeart/2005/8/layout/hProcess7"/>
    <dgm:cxn modelId="{F547D234-E96D-48AE-9DB1-35F692330DE2}" type="presParOf" srcId="{725435CA-0CDF-42B0-9CBB-67975E41202B}" destId="{9A6F1D7D-B4A9-4BE4-AF11-60DE02E7BC50}" srcOrd="0" destOrd="0" presId="urn:microsoft.com/office/officeart/2005/8/layout/hProcess7"/>
    <dgm:cxn modelId="{C7F8106B-6E38-45C1-A32F-58809D1CFBDA}" type="presParOf" srcId="{725435CA-0CDF-42B0-9CBB-67975E41202B}" destId="{FB61251D-556A-4D66-AEA1-17C79151CB6D}" srcOrd="1" destOrd="0" presId="urn:microsoft.com/office/officeart/2005/8/layout/hProcess7"/>
    <dgm:cxn modelId="{8422C18A-6EDC-4E3B-9AC7-BCB41E5B20AC}" type="presParOf" srcId="{725435CA-0CDF-42B0-9CBB-67975E41202B}" destId="{6170B61A-02D7-487B-BD31-460178C1214C}" srcOrd="2" destOrd="0" presId="urn:microsoft.com/office/officeart/2005/8/layout/hProcess7"/>
    <dgm:cxn modelId="{BB3FAEB4-36A5-4B40-9115-65EC2FFB44BC}" type="presParOf" srcId="{623A1EF2-9F7C-4B6B-941C-9FE8749B6FC4}" destId="{9308CAA9-9CBF-42BA-94E1-827E7802CCDD}" srcOrd="1" destOrd="0" presId="urn:microsoft.com/office/officeart/2005/8/layout/hProcess7"/>
    <dgm:cxn modelId="{097A4036-3017-4007-A033-D76D112C8EC2}" type="presParOf" srcId="{623A1EF2-9F7C-4B6B-941C-9FE8749B6FC4}" destId="{125EC3B0-332E-440B-9749-463D2BD475DF}" srcOrd="2" destOrd="0" presId="urn:microsoft.com/office/officeart/2005/8/layout/hProcess7"/>
    <dgm:cxn modelId="{35A32FD3-5E79-4992-ACC2-29FEB91E7F59}" type="presParOf" srcId="{125EC3B0-332E-440B-9749-463D2BD475DF}" destId="{08F1E356-1D08-4ACA-AA10-A2E40C7A0A59}" srcOrd="0" destOrd="0" presId="urn:microsoft.com/office/officeart/2005/8/layout/hProcess7"/>
    <dgm:cxn modelId="{314B6695-E83C-429B-90DE-37517E3CBE2A}" type="presParOf" srcId="{125EC3B0-332E-440B-9749-463D2BD475DF}" destId="{84FFDD0A-EBC9-4642-AAC1-3626ECCBE8CD}" srcOrd="1" destOrd="0" presId="urn:microsoft.com/office/officeart/2005/8/layout/hProcess7"/>
    <dgm:cxn modelId="{24CA188C-BF33-4E79-B0C3-FBDE741C9E4B}" type="presParOf" srcId="{125EC3B0-332E-440B-9749-463D2BD475DF}" destId="{405CE5A1-A3AD-4486-844D-9E4DA8754750}" srcOrd="2" destOrd="0" presId="urn:microsoft.com/office/officeart/2005/8/layout/hProcess7"/>
    <dgm:cxn modelId="{2F11AAF2-9960-4BE3-84CF-FE640122DC18}" type="presParOf" srcId="{623A1EF2-9F7C-4B6B-941C-9FE8749B6FC4}" destId="{D407CCD2-2350-4F48-A7D8-FBE96D58E2BB}" srcOrd="3" destOrd="0" presId="urn:microsoft.com/office/officeart/2005/8/layout/hProcess7"/>
    <dgm:cxn modelId="{041F614C-0A13-47B1-8474-40861CFFD3D8}" type="presParOf" srcId="{623A1EF2-9F7C-4B6B-941C-9FE8749B6FC4}" destId="{7DBC343E-BC48-43B2-ADDD-478D07801082}" srcOrd="4" destOrd="0" presId="urn:microsoft.com/office/officeart/2005/8/layout/hProcess7"/>
    <dgm:cxn modelId="{CFF713D8-7722-49DD-8090-7821F093F035}" type="presParOf" srcId="{7DBC343E-BC48-43B2-ADDD-478D07801082}" destId="{5FB4478B-E595-43FF-84D9-615ACA47BCD6}" srcOrd="0" destOrd="0" presId="urn:microsoft.com/office/officeart/2005/8/layout/hProcess7"/>
    <dgm:cxn modelId="{5029B05A-6FA2-49DF-B46C-DD6EE76D5881}" type="presParOf" srcId="{7DBC343E-BC48-43B2-ADDD-478D07801082}" destId="{D171326E-C630-4E5E-B1A2-A70C4DA406EF}" srcOrd="1" destOrd="0" presId="urn:microsoft.com/office/officeart/2005/8/layout/hProcess7"/>
    <dgm:cxn modelId="{86F8C138-DD27-4A02-9DDE-6AC1B00B6BFF}" type="presParOf" srcId="{7DBC343E-BC48-43B2-ADDD-478D07801082}" destId="{397197D2-1DE5-43B3-921A-55BB95B22B1E}" srcOrd="2" destOrd="0" presId="urn:microsoft.com/office/officeart/2005/8/layout/hProcess7"/>
    <dgm:cxn modelId="{1549D042-6778-46E8-8D51-431038561653}" type="presParOf" srcId="{623A1EF2-9F7C-4B6B-941C-9FE8749B6FC4}" destId="{F9501943-1883-46C3-A809-B5CDB7E8729F}" srcOrd="5" destOrd="0" presId="urn:microsoft.com/office/officeart/2005/8/layout/hProcess7"/>
    <dgm:cxn modelId="{D482BB43-3F57-4604-8DB5-B4E43AD44F7C}" type="presParOf" srcId="{623A1EF2-9F7C-4B6B-941C-9FE8749B6FC4}" destId="{273A705A-3E5A-410E-9DAC-B813D97C3B8F}" srcOrd="6" destOrd="0" presId="urn:microsoft.com/office/officeart/2005/8/layout/hProcess7"/>
    <dgm:cxn modelId="{711AB12B-0670-4441-8D49-796F8B829D4E}" type="presParOf" srcId="{273A705A-3E5A-410E-9DAC-B813D97C3B8F}" destId="{E0A082FE-1072-4BD4-9EB9-DCF8A82AE584}" srcOrd="0" destOrd="0" presId="urn:microsoft.com/office/officeart/2005/8/layout/hProcess7"/>
    <dgm:cxn modelId="{069447D2-2C35-47EE-A483-C5CC28D84A7D}" type="presParOf" srcId="{273A705A-3E5A-410E-9DAC-B813D97C3B8F}" destId="{34900041-CB38-4985-B62F-B2C615D76161}" srcOrd="1" destOrd="0" presId="urn:microsoft.com/office/officeart/2005/8/layout/hProcess7"/>
    <dgm:cxn modelId="{45DA0756-5607-418C-8A55-3F5F55CDDCA2}" type="presParOf" srcId="{273A705A-3E5A-410E-9DAC-B813D97C3B8F}" destId="{4F348B45-D50C-418C-8FD2-56475EF652E6}" srcOrd="2" destOrd="0" presId="urn:microsoft.com/office/officeart/2005/8/layout/hProcess7"/>
    <dgm:cxn modelId="{B582353D-E032-4D81-A3AA-FF18CB6C877F}" type="presParOf" srcId="{623A1EF2-9F7C-4B6B-941C-9FE8749B6FC4}" destId="{52DC345D-981F-4BA8-8BF6-29AA20A825C2}" srcOrd="7" destOrd="0" presId="urn:microsoft.com/office/officeart/2005/8/layout/hProcess7"/>
    <dgm:cxn modelId="{10DB2EC2-A977-4A56-B803-103852603216}" type="presParOf" srcId="{623A1EF2-9F7C-4B6B-941C-9FE8749B6FC4}" destId="{45B12459-7FD3-498C-88D6-F45C21CFD31A}" srcOrd="8" destOrd="0" presId="urn:microsoft.com/office/officeart/2005/8/layout/hProcess7"/>
    <dgm:cxn modelId="{0BBAF975-B487-4D77-9C89-F06D096D0E12}" type="presParOf" srcId="{45B12459-7FD3-498C-88D6-F45C21CFD31A}" destId="{280A007D-5583-478C-89EB-C1FCF3DB29DB}" srcOrd="0" destOrd="0" presId="urn:microsoft.com/office/officeart/2005/8/layout/hProcess7"/>
    <dgm:cxn modelId="{ABDCA382-0BB5-4125-BBD7-3E818CC76963}" type="presParOf" srcId="{45B12459-7FD3-498C-88D6-F45C21CFD31A}" destId="{ACF21CBA-9ABA-4A2F-B76F-88D127E8948C}" srcOrd="1" destOrd="0" presId="urn:microsoft.com/office/officeart/2005/8/layout/hProcess7"/>
    <dgm:cxn modelId="{11D2FCF3-91F8-412E-B06B-7108F035AE21}" type="presParOf" srcId="{45B12459-7FD3-498C-88D6-F45C21CFD31A}" destId="{4F1B955A-4A35-4555-8FF5-572CF4062510}" srcOrd="2" destOrd="0" presId="urn:microsoft.com/office/officeart/2005/8/layout/hProcess7"/>
  </dgm:cxnLst>
  <dgm:bg>
    <a:solidFill>
      <a:schemeClr val="accent1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9C985-ACBF-4D5A-A2F2-56AAB4E26A29}">
      <dsp:nvSpPr>
        <dsp:cNvPr id="0" name=""/>
        <dsp:cNvSpPr/>
      </dsp:nvSpPr>
      <dsp:spPr>
        <a:xfrm>
          <a:off x="0" y="280016"/>
          <a:ext cx="8505237" cy="1612800"/>
        </a:xfrm>
        <a:prstGeom prst="rect">
          <a:avLst/>
        </a:prstGeom>
        <a:solidFill>
          <a:srgbClr val="FF99CC">
            <a:alpha val="43922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101" tIns="333248" rIns="66010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Создание технической базы для детского экспериментирования (оборудование, природные материалы).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Обобщение и уточнение представлений у детей о функциях и свойствах воздуха и воды. (Чтение художественной литературы, рассматривание картин с природными явлениями).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Консультации для родителей по данной проблеме.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0" y="280016"/>
        <a:ext cx="8505237" cy="1612800"/>
      </dsp:txXfrm>
    </dsp:sp>
    <dsp:sp modelId="{50A1CAF0-8E6A-4CC0-BAFD-E62FBAAE8A2A}">
      <dsp:nvSpPr>
        <dsp:cNvPr id="0" name=""/>
        <dsp:cNvSpPr/>
      </dsp:nvSpPr>
      <dsp:spPr>
        <a:xfrm>
          <a:off x="425261" y="43856"/>
          <a:ext cx="5953665" cy="472320"/>
        </a:xfrm>
        <a:prstGeom prst="roundRect">
          <a:avLst/>
        </a:prstGeom>
        <a:solidFill>
          <a:srgbClr val="D6009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5034" tIns="0" rIns="2250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u="sng" kern="120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 этап – подготовительный</a:t>
          </a:r>
          <a:endParaRPr lang="ru-RU" sz="1600" kern="1200" dirty="0"/>
        </a:p>
      </dsp:txBody>
      <dsp:txXfrm>
        <a:off x="448318" y="66913"/>
        <a:ext cx="5907551" cy="426206"/>
      </dsp:txXfrm>
    </dsp:sp>
    <dsp:sp modelId="{A66E57DA-498E-432C-B79A-FE3397053017}">
      <dsp:nvSpPr>
        <dsp:cNvPr id="0" name=""/>
        <dsp:cNvSpPr/>
      </dsp:nvSpPr>
      <dsp:spPr>
        <a:xfrm>
          <a:off x="0" y="2081722"/>
          <a:ext cx="8505237" cy="1965599"/>
        </a:xfrm>
        <a:prstGeom prst="rect">
          <a:avLst/>
        </a:prstGeom>
        <a:solidFill>
          <a:srgbClr val="FF99CC">
            <a:alpha val="52157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101" tIns="333248" rIns="66010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kern="1200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Организация работы над проектом.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kern="1200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Теоретическая часть: составление перспективно-тематического плана работы с детьми, разработка конспектов и описание проведения опытов, консультирование родителей по теме: «Эксперимент в детском саду и дома».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kern="1200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Практическая часть: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kern="1200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Игры – эксперименты по данной проблеме.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kern="120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 Связь </a:t>
          </a:r>
          <a:r>
            <a:rPr lang="ru-RU" altLang="ru-RU" sz="1200" kern="1200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 другими видами деятельности: игровая, продуктивная, познавательно-исследовательская (самостоятельные опыты), коммуникативная (беседы, чтение художественной литературы).</a:t>
          </a:r>
        </a:p>
      </dsp:txBody>
      <dsp:txXfrm>
        <a:off x="0" y="2081722"/>
        <a:ext cx="8505237" cy="1965599"/>
      </dsp:txXfrm>
    </dsp:sp>
    <dsp:sp modelId="{98EFE05A-1920-4D8E-B530-B3DC10F19A74}">
      <dsp:nvSpPr>
        <dsp:cNvPr id="0" name=""/>
        <dsp:cNvSpPr/>
      </dsp:nvSpPr>
      <dsp:spPr>
        <a:xfrm>
          <a:off x="425261" y="1979216"/>
          <a:ext cx="5953665" cy="472320"/>
        </a:xfrm>
        <a:prstGeom prst="roundRect">
          <a:avLst/>
        </a:prstGeom>
        <a:solidFill>
          <a:srgbClr val="D6009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5034" tIns="0" rIns="2250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u="sng" kern="120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II этап - основной</a:t>
          </a:r>
          <a:endParaRPr lang="ru-RU" sz="1600" kern="1200" dirty="0"/>
        </a:p>
      </dsp:txBody>
      <dsp:txXfrm>
        <a:off x="448318" y="2002273"/>
        <a:ext cx="5907551" cy="426206"/>
      </dsp:txXfrm>
    </dsp:sp>
    <dsp:sp modelId="{455FF31D-D618-46F3-BCBF-C11B2CFCD69C}">
      <dsp:nvSpPr>
        <dsp:cNvPr id="0" name=""/>
        <dsp:cNvSpPr/>
      </dsp:nvSpPr>
      <dsp:spPr>
        <a:xfrm>
          <a:off x="0" y="4503536"/>
          <a:ext cx="8505237" cy="781200"/>
        </a:xfrm>
        <a:prstGeom prst="rect">
          <a:avLst/>
        </a:prstGeom>
        <a:solidFill>
          <a:srgbClr val="FF99CC">
            <a:alpha val="56863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101" tIns="333248" rIns="66010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kern="1200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Презентация проекта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200" kern="1200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занятие по экологии с участием детей «Эксперименты с воздухом и водой».</a:t>
          </a:r>
          <a:endParaRPr lang="ru-RU" altLang="ru-RU" sz="1200" kern="1200" dirty="0" smtClean="0">
            <a:solidFill>
              <a:srgbClr val="002060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4503536"/>
        <a:ext cx="8505237" cy="781200"/>
      </dsp:txXfrm>
    </dsp:sp>
    <dsp:sp modelId="{E19E9E0E-8775-4EA9-84C6-5FE700E0A709}">
      <dsp:nvSpPr>
        <dsp:cNvPr id="0" name=""/>
        <dsp:cNvSpPr/>
      </dsp:nvSpPr>
      <dsp:spPr>
        <a:xfrm>
          <a:off x="425261" y="4267376"/>
          <a:ext cx="5953665" cy="472320"/>
        </a:xfrm>
        <a:prstGeom prst="roundRect">
          <a:avLst/>
        </a:prstGeom>
        <a:solidFill>
          <a:srgbClr val="D6009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5034" tIns="0" rIns="2250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u="sng" kern="120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III этап - заключительный</a:t>
          </a:r>
          <a:endParaRPr lang="ru-RU" sz="1600" kern="1200" dirty="0"/>
        </a:p>
      </dsp:txBody>
      <dsp:txXfrm>
        <a:off x="448318" y="4290433"/>
        <a:ext cx="5907551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F1D7D-B4A9-4BE4-AF11-60DE02E7BC50}">
      <dsp:nvSpPr>
        <dsp:cNvPr id="0" name=""/>
        <dsp:cNvSpPr/>
      </dsp:nvSpPr>
      <dsp:spPr>
        <a:xfrm>
          <a:off x="49080" y="396646"/>
          <a:ext cx="2321032" cy="4415359"/>
        </a:xfrm>
        <a:prstGeom prst="roundRect">
          <a:avLst>
            <a:gd name="adj" fmla="val 5000"/>
          </a:avLst>
        </a:prstGeom>
        <a:solidFill>
          <a:srgbClr val="99CC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latin typeface="+mj-lt"/>
            </a:rPr>
            <a:t>СЕНТЯБРЬ</a:t>
          </a:r>
          <a:endParaRPr lang="ru-RU" sz="2000" u="none" kern="1200" dirty="0">
            <a:latin typeface="+mj-lt"/>
          </a:endParaRPr>
        </a:p>
      </dsp:txBody>
      <dsp:txXfrm rot="16200000">
        <a:off x="-1529113" y="1974840"/>
        <a:ext cx="3620594" cy="464206"/>
      </dsp:txXfrm>
    </dsp:sp>
    <dsp:sp modelId="{6170B61A-02D7-487B-BD31-460178C1214C}">
      <dsp:nvSpPr>
        <dsp:cNvPr id="0" name=""/>
        <dsp:cNvSpPr/>
      </dsp:nvSpPr>
      <dsp:spPr>
        <a:xfrm>
          <a:off x="604207" y="396646"/>
          <a:ext cx="1729168" cy="441535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u="sng" kern="1200" dirty="0" smtClean="0">
              <a:solidFill>
                <a:srgbClr val="002060"/>
              </a:solidFill>
            </a:rPr>
            <a:t>1 неделя.</a:t>
          </a:r>
          <a:r>
            <a:rPr lang="ru-RU" sz="1050" kern="1200" dirty="0" smtClean="0">
              <a:solidFill>
                <a:srgbClr val="002060"/>
              </a:solidFill>
            </a:rPr>
            <a:t> Проект начинается с уточнения представлений детей о функциях и свойствах воздуха и воды . Оценивается уровень знаний детей о воздухе и воде.</a:t>
          </a:r>
          <a:endParaRPr lang="ru-RU" sz="1050" kern="1200" dirty="0">
            <a:solidFill>
              <a:srgbClr val="002060"/>
            </a:solidFill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u="sng" kern="1200" dirty="0" smtClean="0">
              <a:solidFill>
                <a:srgbClr val="002060"/>
              </a:solidFill>
            </a:rPr>
            <a:t>2 неделя.</a:t>
          </a:r>
          <a:r>
            <a:rPr lang="ru-RU" sz="1050" kern="1200" dirty="0" smtClean="0">
              <a:solidFill>
                <a:srgbClr val="002060"/>
              </a:solidFill>
            </a:rPr>
            <a:t> Уточняется представление детей о функциях и свойствах воды . Оценить уровень знаний о воде.</a:t>
          </a:r>
          <a:endParaRPr lang="ru-RU" sz="1050" kern="1200" dirty="0">
            <a:solidFill>
              <a:srgbClr val="002060"/>
            </a:solidFill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u="sng" kern="1200" dirty="0" smtClean="0">
              <a:solidFill>
                <a:srgbClr val="002060"/>
              </a:solidFill>
            </a:rPr>
            <a:t>3 неделя</a:t>
          </a:r>
          <a:r>
            <a:rPr lang="ru-RU" sz="1050" kern="1200" dirty="0" smtClean="0">
              <a:solidFill>
                <a:srgbClr val="002060"/>
              </a:solidFill>
            </a:rPr>
            <a:t>. Проводится консультация с родителями на тему: «Опытно-экспериментальная деятельность с детьми в детском саду».</a:t>
          </a:r>
          <a:endParaRPr lang="ru-RU" sz="1050" kern="1200" dirty="0">
            <a:solidFill>
              <a:srgbClr val="002060"/>
            </a:solidFill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u="sng" kern="1200" dirty="0" smtClean="0">
              <a:solidFill>
                <a:srgbClr val="002060"/>
              </a:solidFill>
            </a:rPr>
            <a:t>4 неделя.</a:t>
          </a:r>
          <a:r>
            <a:rPr lang="ru-RU" sz="1050" kern="1200" dirty="0" smtClean="0">
              <a:solidFill>
                <a:srgbClr val="002060"/>
              </a:solidFill>
            </a:rPr>
            <a:t> Знакомство с материалом и оборудованием для исследовательской деятельности. Поддерживать и развивать интерес у ребенка к исследованиям, опытам.</a:t>
          </a:r>
          <a:endParaRPr lang="ru-RU" sz="1050" kern="1200" dirty="0">
            <a:solidFill>
              <a:srgbClr val="002060"/>
            </a:solidFill>
          </a:endParaRPr>
        </a:p>
      </dsp:txBody>
      <dsp:txXfrm>
        <a:off x="604207" y="396646"/>
        <a:ext cx="1729168" cy="4415359"/>
      </dsp:txXfrm>
    </dsp:sp>
    <dsp:sp modelId="{5FB4478B-E595-43FF-84D9-615ACA47BCD6}">
      <dsp:nvSpPr>
        <dsp:cNvPr id="0" name=""/>
        <dsp:cNvSpPr/>
      </dsp:nvSpPr>
      <dsp:spPr>
        <a:xfrm>
          <a:off x="2425348" y="36575"/>
          <a:ext cx="3061473" cy="5199724"/>
        </a:xfrm>
        <a:prstGeom prst="roundRect">
          <a:avLst>
            <a:gd name="adj" fmla="val 5000"/>
          </a:avLst>
        </a:prstGeom>
        <a:solidFill>
          <a:srgbClr val="99CC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октябрь</a:t>
          </a:r>
          <a:endParaRPr lang="ru-RU" sz="2400" b="1" kern="1200" dirty="0"/>
        </a:p>
      </dsp:txBody>
      <dsp:txXfrm rot="16200000">
        <a:off x="599608" y="1862315"/>
        <a:ext cx="4263773" cy="612294"/>
      </dsp:txXfrm>
    </dsp:sp>
    <dsp:sp modelId="{84FFDD0A-EBC9-4642-AAC1-3626ECCBE8CD}">
      <dsp:nvSpPr>
        <dsp:cNvPr id="0" name=""/>
        <dsp:cNvSpPr/>
      </dsp:nvSpPr>
      <dsp:spPr>
        <a:xfrm rot="5400000">
          <a:off x="2150927" y="3458272"/>
          <a:ext cx="630210" cy="536266"/>
        </a:xfrm>
        <a:prstGeom prst="flowChartExtract">
          <a:avLst/>
        </a:prstGeom>
        <a:solidFill>
          <a:srgbClr val="D60093"/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197D2-1DE5-43B3-921A-55BB95B22B1E}">
      <dsp:nvSpPr>
        <dsp:cNvPr id="0" name=""/>
        <dsp:cNvSpPr/>
      </dsp:nvSpPr>
      <dsp:spPr>
        <a:xfrm>
          <a:off x="3074881" y="36575"/>
          <a:ext cx="2280797" cy="519972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u="sng" kern="1200" dirty="0" smtClean="0">
              <a:solidFill>
                <a:srgbClr val="002060"/>
              </a:solidFill>
            </a:rPr>
            <a:t>1 неделя.</a:t>
          </a:r>
          <a:r>
            <a:rPr lang="ru-RU" sz="1000" kern="1200" dirty="0" smtClean="0">
              <a:solidFill>
                <a:srgbClr val="002060"/>
              </a:solidFill>
            </a:rPr>
            <a:t> Расширять представления у детей о свойствах воздуха: невидим, не имеет ни запаха, не имеет вес. Работа начинается с того, что воспитатель ставит перед детьми задачу обнаружить воздух в окружающем пространстве и выявить его свойства – невидимость.</a:t>
          </a:r>
          <a:endParaRPr lang="ru-RU" sz="1000" kern="1200" dirty="0">
            <a:solidFill>
              <a:srgbClr val="002060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</a:rPr>
            <a:t>Дети проводят опыт и делают выводы.</a:t>
          </a:r>
          <a:endParaRPr lang="ru-RU" sz="1000" kern="1200" dirty="0">
            <a:solidFill>
              <a:srgbClr val="002060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</a:rPr>
            <a:t>Имеет ли запах воздух? Дидактическая игра «Узнай по запаху».</a:t>
          </a:r>
          <a:endParaRPr lang="ru-RU" sz="1000" kern="1200" dirty="0">
            <a:solidFill>
              <a:srgbClr val="002060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u="sng" kern="1200" dirty="0" smtClean="0">
              <a:solidFill>
                <a:srgbClr val="002060"/>
              </a:solidFill>
            </a:rPr>
            <a:t>2 неделя.</a:t>
          </a:r>
          <a:r>
            <a:rPr lang="ru-RU" sz="1000" kern="1200" dirty="0" smtClean="0">
              <a:solidFill>
                <a:srgbClr val="002060"/>
              </a:solidFill>
            </a:rPr>
            <a:t> Предложить детям взвесить воздух и как это можно сделать при помощи весов. Дети взвешивают воздушные шарики и делают вывод, что без воздуха весят одинаково, также как и надутые.</a:t>
          </a:r>
          <a:endParaRPr lang="ru-RU" sz="1000" kern="1200" dirty="0">
            <a:solidFill>
              <a:srgbClr val="002060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</a:rPr>
            <a:t>Поинтересоваться у детей, в какой знакомой игрушке много воздуха. Эта игрушка круглая, может прыгать, катится, ее можно бросать. Если в нем появится хоть одна дырочка, то весь воздух выйдет.</a:t>
          </a:r>
          <a:endParaRPr lang="ru-RU" sz="1000" kern="1200" dirty="0">
            <a:solidFill>
              <a:srgbClr val="002060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u="sng" kern="1200" dirty="0" smtClean="0">
              <a:solidFill>
                <a:srgbClr val="002060"/>
              </a:solidFill>
            </a:rPr>
            <a:t>3 неделя</a:t>
          </a:r>
          <a:r>
            <a:rPr lang="ru-RU" sz="1000" kern="1200" dirty="0" smtClean="0">
              <a:solidFill>
                <a:srgbClr val="002060"/>
              </a:solidFill>
            </a:rPr>
            <a:t>. С помощью опытов закрепить у детей представление о том, что воздух может двигать предметы (парусные суда, воздушные шары и т.д.).</a:t>
          </a:r>
          <a:endParaRPr lang="ru-RU" sz="1000" kern="1200" dirty="0">
            <a:solidFill>
              <a:srgbClr val="002060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u="sng" kern="1200" dirty="0" smtClean="0">
              <a:solidFill>
                <a:srgbClr val="002060"/>
              </a:solidFill>
            </a:rPr>
            <a:t>4 неделя</a:t>
          </a:r>
          <a:r>
            <a:rPr lang="ru-RU" sz="1000" kern="1200" dirty="0" smtClean="0">
              <a:solidFill>
                <a:srgbClr val="002060"/>
              </a:solidFill>
            </a:rPr>
            <a:t>. Обобщаются результаты исследования о воздухе. Проводится самостоятельная работа в уголке – лаборатории.</a:t>
          </a:r>
          <a:endParaRPr lang="ru-RU" sz="1000" kern="1200" dirty="0">
            <a:solidFill>
              <a:srgbClr val="002060"/>
            </a:solidFill>
          </a:endParaRPr>
        </a:p>
      </dsp:txBody>
      <dsp:txXfrm>
        <a:off x="3074881" y="36575"/>
        <a:ext cx="2280797" cy="5199724"/>
      </dsp:txXfrm>
    </dsp:sp>
    <dsp:sp modelId="{280A007D-5583-478C-89EB-C1FCF3DB29DB}">
      <dsp:nvSpPr>
        <dsp:cNvPr id="0" name=""/>
        <dsp:cNvSpPr/>
      </dsp:nvSpPr>
      <dsp:spPr>
        <a:xfrm>
          <a:off x="5521678" y="180595"/>
          <a:ext cx="2798523" cy="5017736"/>
        </a:xfrm>
        <a:prstGeom prst="roundRect">
          <a:avLst>
            <a:gd name="adj" fmla="val 5000"/>
          </a:avLst>
        </a:prstGeom>
        <a:solidFill>
          <a:srgbClr val="99CC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/>
            <a:t>ноябрь</a:t>
          </a:r>
          <a:endParaRPr lang="ru-RU" sz="2000" b="1" u="none" kern="1200" dirty="0"/>
        </a:p>
      </dsp:txBody>
      <dsp:txXfrm rot="16200000">
        <a:off x="3744259" y="1958015"/>
        <a:ext cx="4114544" cy="559704"/>
      </dsp:txXfrm>
    </dsp:sp>
    <dsp:sp modelId="{34900041-CB38-4985-B62F-B2C615D76161}">
      <dsp:nvSpPr>
        <dsp:cNvPr id="0" name=""/>
        <dsp:cNvSpPr/>
      </dsp:nvSpPr>
      <dsp:spPr>
        <a:xfrm rot="5400000">
          <a:off x="5337529" y="3458272"/>
          <a:ext cx="630210" cy="536266"/>
        </a:xfrm>
        <a:prstGeom prst="flowChartExtract">
          <a:avLst/>
        </a:prstGeom>
        <a:solidFill>
          <a:srgbClr val="D60093"/>
        </a:solidFill>
        <a:ln w="6350" cap="flat" cmpd="sng" algn="ctr">
          <a:solidFill>
            <a:schemeClr val="accent1">
              <a:shade val="50000"/>
              <a:hueOff val="17456"/>
              <a:satOff val="24633"/>
              <a:lumOff val="3099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B955A-4A35-4555-8FF5-572CF4062510}">
      <dsp:nvSpPr>
        <dsp:cNvPr id="0" name=""/>
        <dsp:cNvSpPr/>
      </dsp:nvSpPr>
      <dsp:spPr>
        <a:xfrm>
          <a:off x="6137686" y="180595"/>
          <a:ext cx="2084900" cy="501773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u="sng" kern="1200" dirty="0" smtClean="0">
              <a:solidFill>
                <a:srgbClr val="002060"/>
              </a:solidFill>
            </a:rPr>
            <a:t>1 неделя.</a:t>
          </a:r>
          <a:r>
            <a:rPr lang="ru-RU" sz="1100" kern="1200" dirty="0" smtClean="0">
              <a:solidFill>
                <a:srgbClr val="002060"/>
              </a:solidFill>
            </a:rPr>
            <a:t> Беседы о том, что вода необходима для животных, растений, птиц, рыб и людей, без воды нельзя жить. Дать детям понять, что вода – это источник жизни и все живое на земле нуждается в воде.</a:t>
          </a:r>
          <a:endParaRPr lang="ru-RU" sz="1100" u="none" kern="1200" dirty="0">
            <a:solidFill>
              <a:srgbClr val="002060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u="sng" kern="1200" dirty="0" smtClean="0">
              <a:solidFill>
                <a:srgbClr val="002060"/>
              </a:solidFill>
            </a:rPr>
            <a:t>2 неделя.</a:t>
          </a:r>
          <a:r>
            <a:rPr lang="ru-RU" sz="1100" kern="1200" dirty="0" smtClean="0">
              <a:solidFill>
                <a:srgbClr val="002060"/>
              </a:solidFill>
            </a:rPr>
            <a:t> Дать представление о том, что вода может быть не только жидкой, но и твердой. И что под действием тепла – вода превращается из твердого состояния в жидкое, и наоборот.</a:t>
          </a:r>
          <a:endParaRPr lang="ru-RU" sz="1100" kern="1200" dirty="0">
            <a:solidFill>
              <a:srgbClr val="002060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2060"/>
              </a:solidFill>
            </a:rPr>
            <a:t>Эксперимент (вода – лед – вода).</a:t>
          </a:r>
          <a:endParaRPr lang="ru-RU" sz="1100" kern="1200" dirty="0">
            <a:solidFill>
              <a:srgbClr val="002060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u="sng" kern="1200" dirty="0" smtClean="0">
              <a:solidFill>
                <a:srgbClr val="002060"/>
              </a:solidFill>
            </a:rPr>
            <a:t>3 неделя.</a:t>
          </a:r>
          <a:r>
            <a:rPr lang="ru-RU" sz="1100" kern="1200" dirty="0" smtClean="0">
              <a:solidFill>
                <a:srgbClr val="002060"/>
              </a:solidFill>
            </a:rPr>
            <a:t> Познакомить детей со свойствами воды – </a:t>
          </a:r>
          <a:r>
            <a:rPr lang="ru-RU" sz="1100" i="1" kern="1200" dirty="0" smtClean="0">
              <a:solidFill>
                <a:srgbClr val="002060"/>
              </a:solidFill>
            </a:rPr>
            <a:t>испарение</a:t>
          </a:r>
          <a:r>
            <a:rPr lang="ru-RU" sz="1100" kern="1200" dirty="0" smtClean="0">
              <a:solidFill>
                <a:srgbClr val="002060"/>
              </a:solidFill>
            </a:rPr>
            <a:t>. А также с тем, что дерево и пенопласт не тонут в воде.</a:t>
          </a:r>
          <a:endParaRPr lang="ru-RU" sz="1100" kern="1200" dirty="0">
            <a:solidFill>
              <a:srgbClr val="002060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2060"/>
              </a:solidFill>
            </a:rPr>
            <a:t>Игра «Пускаем кораблики».</a:t>
          </a:r>
          <a:endParaRPr lang="ru-RU" sz="1100" kern="1200" dirty="0">
            <a:solidFill>
              <a:srgbClr val="002060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u="sng" kern="1200" dirty="0" smtClean="0">
              <a:solidFill>
                <a:srgbClr val="002060"/>
              </a:solidFill>
            </a:rPr>
            <a:t>4 неделя.</a:t>
          </a:r>
          <a:r>
            <a:rPr lang="ru-RU" sz="1100" kern="1200" dirty="0" smtClean="0">
              <a:solidFill>
                <a:srgbClr val="002060"/>
              </a:solidFill>
            </a:rPr>
            <a:t> Эксперимент превращения снега в воду. Продолжать знакомить со свойствами воды.</a:t>
          </a:r>
          <a:endParaRPr lang="ru-RU" sz="1100" kern="1200" dirty="0">
            <a:solidFill>
              <a:srgbClr val="002060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2060"/>
              </a:solidFill>
            </a:rPr>
            <a:t>Беседа «Что пьют животные и птицы зимой».</a:t>
          </a:r>
          <a:endParaRPr lang="ru-RU" sz="1100" kern="1200" dirty="0">
            <a:solidFill>
              <a:srgbClr val="002060"/>
            </a:solidFill>
          </a:endParaRPr>
        </a:p>
      </dsp:txBody>
      <dsp:txXfrm>
        <a:off x="6137686" y="180595"/>
        <a:ext cx="2084900" cy="5017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16B38-1015-4CE3-A9EE-396E91943B1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54875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897BB3-B78B-4B86-8D5F-37268FCF7AF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87648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11DFB-EB63-4A6F-8150-3117B8FAB58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51615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A0041-4D2A-4ADF-964A-5E26E597B87A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58652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36F05-62CC-4AA9-BF55-866707DE963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96141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E053E-18B9-42FC-959C-B041494A89EA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7877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B915F-A98F-4B7A-8462-EE81D22B282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59675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AE6DE-4175-4724-AF93-FF41C505CAA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71291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B0F82-42DC-40F3-B6F0-81A1A5199A1A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22413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E33F3-5BED-490F-8F63-5083EC979598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463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C1D21-0292-4D72-AD53-5F695A7F085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11286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7FD5BBA-8F89-4589-9B70-3A67C7E1FA38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323850" y="4725988"/>
            <a:ext cx="7200900" cy="647700"/>
          </a:xfrm>
        </p:spPr>
        <p:txBody>
          <a:bodyPr anchor="ctr"/>
          <a:lstStyle/>
          <a:p>
            <a:pPr algn="l" eaLnBrk="1" hangingPunct="1"/>
            <a:r>
              <a:rPr lang="ru-RU" altLang="ru-RU" sz="2000" b="1" smtClean="0">
                <a:solidFill>
                  <a:srgbClr val="990000"/>
                </a:solidFill>
              </a:rPr>
              <a:t>ПРОЕКТ ПОЗНАВАТЕЛЬНО - ИССЛЕДОВАТЕЛЬСКОЙ ДЕЯТЕЛЬНОСТИ (ЭКСПЕРИМЕНТИРОВАНИЕ)</a:t>
            </a:r>
            <a:endParaRPr lang="es-ES" altLang="ru-RU" sz="2000" b="1" smtClean="0">
              <a:solidFill>
                <a:srgbClr val="990000"/>
              </a:solidFill>
            </a:endParaRPr>
          </a:p>
        </p:txBody>
      </p:sp>
      <p:sp>
        <p:nvSpPr>
          <p:cNvPr id="2051" name="Rectangle 91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516563"/>
            <a:ext cx="7627938" cy="8636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990000"/>
                </a:solidFill>
              </a:rPr>
              <a:t>воспитатель подготовительной группы №8 «Веснушки» </a:t>
            </a:r>
            <a:br>
              <a:rPr lang="ru-RU" altLang="ru-RU" sz="2000" smtClean="0">
                <a:solidFill>
                  <a:srgbClr val="990000"/>
                </a:solidFill>
              </a:rPr>
            </a:br>
            <a:r>
              <a:rPr lang="ru-RU" altLang="ru-RU" sz="2000" smtClean="0">
                <a:solidFill>
                  <a:srgbClr val="990000"/>
                </a:solidFill>
              </a:rPr>
              <a:t>Маврина И.Н.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74440" y="872125"/>
          <a:ext cx="8435280" cy="530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19075"/>
            <a:ext cx="8601075" cy="546100"/>
          </a:xfrm>
          <a:solidFill>
            <a:srgbClr val="FFCCFF"/>
          </a:solidFill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altLang="ru-RU" sz="3200" b="1" smtClean="0">
                <a:solidFill>
                  <a:srgbClr val="46779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200" b="1" smtClean="0">
                <a:solidFill>
                  <a:srgbClr val="46779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b="1" smtClean="0">
                <a:solidFill>
                  <a:srgbClr val="0070C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Описание форм образовательной деятельности</a:t>
            </a:r>
            <a:r>
              <a:rPr lang="ru-RU" altLang="ru-RU" sz="200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3600" smtClean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rgbClr val="FFCCFF"/>
          </a:solidFill>
        </p:spPr>
        <p:txBody>
          <a:bodyPr/>
          <a:lstStyle/>
          <a:p>
            <a:r>
              <a:rPr lang="ru-RU" altLang="ru-RU" sz="3000" b="1" smtClean="0">
                <a:solidFill>
                  <a:srgbClr val="0070C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Уголок по экспериментированию</a:t>
            </a:r>
            <a:endParaRPr lang="ru-RU" altLang="ru-RU" sz="3000" b="1" smtClean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488" y="2584450"/>
            <a:ext cx="2540000" cy="1905000"/>
          </a:xfrm>
          <a:ln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3550" y="1409700"/>
            <a:ext cx="2005013" cy="15017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017588"/>
            <a:ext cx="1420812" cy="18938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200" y="1465094"/>
            <a:ext cx="3857016" cy="2892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797" y="3944008"/>
            <a:ext cx="3026766" cy="2017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6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425" y="3871913"/>
            <a:ext cx="1709738" cy="2565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219700" y="115888"/>
            <a:ext cx="3603625" cy="1152525"/>
          </a:xfrm>
          <a:solidFill>
            <a:srgbClr val="FF6600"/>
          </a:solidFill>
        </p:spPr>
        <p:txBody>
          <a:bodyPr anchor="ctr"/>
          <a:lstStyle/>
          <a:p>
            <a:pPr eaLnBrk="1" hangingPunct="1"/>
            <a:r>
              <a:rPr lang="ru-RU" altLang="ru-RU" sz="2000" smtClean="0">
                <a:latin typeface="Segoe Script" pitchFamily="34" charset="0"/>
              </a:rPr>
              <a:t>ЦАРИЦА – ВОДИЦА 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1200" smtClean="0"/>
              <a:t>ЗАНЯТИЕ ПО ОПЫТНО-ЭКСПЕРИМЕНТАЛЬНОЙ ДЕЯТЕЛЬНОСТИ 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79388" y="620713"/>
            <a:ext cx="4629150" cy="4873625"/>
          </a:xfrm>
          <a:ln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1400" smtClean="0"/>
              <a:t>ЦЕЛЬ : совершенствовать представления детей о  жидком состоянии воды. </a:t>
            </a:r>
          </a:p>
          <a:p>
            <a:pPr eaLnBrk="1" hangingPunct="1"/>
            <a:r>
              <a:rPr lang="ru-RU" altLang="ru-RU" sz="1400" smtClean="0"/>
              <a:t>ПРОГРАММНОЕ СОДЕРЖАНИЕ: -способствовать накоплению у детей конкретных представлений о свойствах, формах и видах воды; -развивать речь, мышление, любознательность; -развивать умение делать выводы, умозаключения; -воспитывать аккуратность при работе. </a:t>
            </a:r>
          </a:p>
          <a:p>
            <a:pPr eaLnBrk="1" hangingPunct="1"/>
            <a:r>
              <a:rPr lang="ru-RU" altLang="ru-RU" sz="1400" smtClean="0"/>
              <a:t>ОБОРУДОВАНИЕ : прозрачные стаканчики, ёмкости разной формы, мука, соль, сахар, аскорбиновая кис- лота, молоко, картина, краски, кисточка, платок, воронка, растительное масло, пипетка ,травяной настой. </a:t>
            </a:r>
          </a:p>
          <a:p>
            <a:pPr eaLnBrk="1" hangingPunct="1"/>
            <a:r>
              <a:rPr lang="ru-RU" altLang="ru-RU" sz="1400" smtClean="0"/>
              <a:t>МЕТОДЫ И ПРИЁМЫ : -организационный приём; -художественное слово; -уточнение, опросы, игровые приёмы; -опыты и эксперименты, как метод повышения познавательной активности. </a:t>
            </a:r>
          </a:p>
          <a:p>
            <a:pPr eaLnBrk="1" hangingPunct="1"/>
            <a:r>
              <a:rPr lang="ru-RU" altLang="ru-RU" sz="1400" smtClean="0"/>
              <a:t>ОРГАНИЗАЦИЯ ДЕТЕЙ : Дети свободно располагаются вокруг стола для опытов и исследования.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202238" y="1268413"/>
            <a:ext cx="3621087" cy="4587875"/>
          </a:xfrm>
          <a:solidFill>
            <a:srgbClr val="FFFF66"/>
          </a:solidFill>
        </p:spPr>
        <p:txBody>
          <a:bodyPr/>
          <a:lstStyle/>
          <a:p>
            <a:pPr marL="342900" indent="-342900" eaLnBrk="1" hangingPunct="1">
              <a:buFontTx/>
              <a:buChar char="•"/>
              <a:defRPr/>
            </a:pPr>
            <a:r>
              <a:rPr lang="ru-RU" sz="1200" dirty="0" smtClean="0">
                <a:solidFill>
                  <a:srgbClr val="000000"/>
                </a:solidFill>
              </a:rPr>
              <a:t>ВВОДНАЯ ЧАСТЬ        </a:t>
            </a:r>
          </a:p>
          <a:p>
            <a:pPr eaLnBrk="1" hangingPunct="1">
              <a:defRPr/>
            </a:pPr>
            <a:r>
              <a:rPr lang="ru-RU" sz="1200" i="1" dirty="0" smtClean="0">
                <a:solidFill>
                  <a:srgbClr val="000000"/>
                </a:solidFill>
              </a:rPr>
              <a:t>- Вы слыхали о воде ?       </a:t>
            </a:r>
          </a:p>
          <a:p>
            <a:pPr eaLnBrk="1" hangingPunct="1">
              <a:defRPr/>
            </a:pPr>
            <a:r>
              <a:rPr lang="ru-RU" sz="1200" i="1" dirty="0" smtClean="0">
                <a:solidFill>
                  <a:srgbClr val="000000"/>
                </a:solidFill>
              </a:rPr>
              <a:t>  Говорят, она везде !        </a:t>
            </a:r>
          </a:p>
          <a:p>
            <a:pPr eaLnBrk="1" hangingPunct="1">
              <a:defRPr/>
            </a:pPr>
            <a:r>
              <a:rPr lang="ru-RU" sz="1200" i="1" dirty="0" smtClean="0">
                <a:solidFill>
                  <a:srgbClr val="000000"/>
                </a:solidFill>
              </a:rPr>
              <a:t>  В луже, в море, в океане      </a:t>
            </a:r>
          </a:p>
          <a:p>
            <a:pPr eaLnBrk="1" hangingPunct="1">
              <a:defRPr/>
            </a:pPr>
            <a:r>
              <a:rPr lang="ru-RU" sz="1200" i="1" dirty="0" smtClean="0">
                <a:solidFill>
                  <a:srgbClr val="000000"/>
                </a:solidFill>
              </a:rPr>
              <a:t>  И в водопроводном кране,       </a:t>
            </a:r>
          </a:p>
          <a:p>
            <a:pPr eaLnBrk="1" hangingPunct="1">
              <a:defRPr/>
            </a:pPr>
            <a:r>
              <a:rPr lang="ru-RU" sz="1200" i="1" dirty="0" smtClean="0">
                <a:solidFill>
                  <a:srgbClr val="000000"/>
                </a:solidFill>
              </a:rPr>
              <a:t>  Как сосулька, замерзает,        </a:t>
            </a:r>
          </a:p>
          <a:p>
            <a:pPr eaLnBrk="1" hangingPunct="1">
              <a:defRPr/>
            </a:pPr>
            <a:r>
              <a:rPr lang="ru-RU" sz="1200" i="1" dirty="0" smtClean="0">
                <a:solidFill>
                  <a:srgbClr val="000000"/>
                </a:solidFill>
              </a:rPr>
              <a:t>  В лес туманом заползает,        </a:t>
            </a:r>
          </a:p>
          <a:p>
            <a:pPr eaLnBrk="1" hangingPunct="1">
              <a:defRPr/>
            </a:pPr>
            <a:r>
              <a:rPr lang="ru-RU" sz="1200" i="1" dirty="0" smtClean="0">
                <a:solidFill>
                  <a:srgbClr val="000000"/>
                </a:solidFill>
              </a:rPr>
              <a:t>  На плите у нас кипит,       </a:t>
            </a:r>
          </a:p>
          <a:p>
            <a:pPr eaLnBrk="1" hangingPunct="1">
              <a:defRPr/>
            </a:pPr>
            <a:r>
              <a:rPr lang="ru-RU" sz="1200" i="1" dirty="0" smtClean="0">
                <a:solidFill>
                  <a:srgbClr val="000000"/>
                </a:solidFill>
              </a:rPr>
              <a:t>  Паром чайника шипит.       </a:t>
            </a:r>
          </a:p>
          <a:p>
            <a:pPr eaLnBrk="1" hangingPunct="1">
              <a:defRPr/>
            </a:pPr>
            <a:r>
              <a:rPr lang="ru-RU" sz="1200" i="1" dirty="0" smtClean="0">
                <a:solidFill>
                  <a:srgbClr val="000000"/>
                </a:solidFill>
              </a:rPr>
              <a:t>  Без неё нам не умыться,        </a:t>
            </a:r>
          </a:p>
          <a:p>
            <a:pPr eaLnBrk="1" hangingPunct="1">
              <a:defRPr/>
            </a:pPr>
            <a:r>
              <a:rPr lang="ru-RU" sz="1200" i="1" dirty="0" smtClean="0">
                <a:solidFill>
                  <a:srgbClr val="000000"/>
                </a:solidFill>
              </a:rPr>
              <a:t>  Не наесться, не напиться!       </a:t>
            </a:r>
          </a:p>
          <a:p>
            <a:pPr eaLnBrk="1" hangingPunct="1">
              <a:defRPr/>
            </a:pPr>
            <a:r>
              <a:rPr lang="ru-RU" sz="1200" i="1" dirty="0" smtClean="0">
                <a:solidFill>
                  <a:srgbClr val="000000"/>
                </a:solidFill>
              </a:rPr>
              <a:t>  Смею вам я доложить;      </a:t>
            </a:r>
          </a:p>
          <a:p>
            <a:pPr eaLnBrk="1" hangingPunct="1">
              <a:defRPr/>
            </a:pPr>
            <a:r>
              <a:rPr lang="ru-RU" sz="1200" i="1" dirty="0" smtClean="0">
                <a:solidFill>
                  <a:srgbClr val="000000"/>
                </a:solidFill>
              </a:rPr>
              <a:t>  Без неё нам не прожить.                   </a:t>
            </a:r>
            <a:r>
              <a:rPr lang="ru-RU" sz="1200" dirty="0" smtClean="0">
                <a:solidFill>
                  <a:srgbClr val="000000"/>
                </a:solidFill>
              </a:rPr>
              <a:t>          </a:t>
            </a:r>
          </a:p>
          <a:p>
            <a:pPr algn="r" eaLnBrk="1" hangingPunct="1">
              <a:defRPr/>
            </a:pPr>
            <a:r>
              <a:rPr lang="ru-RU" sz="1200" dirty="0" err="1" smtClean="0">
                <a:solidFill>
                  <a:srgbClr val="000000"/>
                </a:solidFill>
              </a:rPr>
              <a:t>Н.Рыжова</a:t>
            </a:r>
            <a:endParaRPr lang="ru-RU" sz="1200" dirty="0" smtClean="0">
              <a:solidFill>
                <a:srgbClr val="000000"/>
              </a:solidFill>
            </a:endParaRPr>
          </a:p>
          <a:p>
            <a:pPr algn="r" eaLnBrk="1" hangingPunct="1">
              <a:defRPr/>
            </a:pPr>
            <a:endParaRPr lang="ru-RU" sz="1200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buFontTx/>
              <a:buChar char="•"/>
              <a:defRPr/>
            </a:pPr>
            <a:r>
              <a:rPr lang="ru-RU" sz="1200" dirty="0" smtClean="0">
                <a:solidFill>
                  <a:srgbClr val="000000"/>
                </a:solidFill>
              </a:rPr>
              <a:t>ВОСПИТАТЕЛЬ: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srgbClr val="000000"/>
                </a:solidFill>
              </a:rPr>
              <a:t>- ребята, для чего нужна вода, кому нужна вода? А хотите больше узнать о воде? (ответы детей). Тогда проходите вот к этому столу, где нас ждут различные предметы для  исследования воды. 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build="p" animBg="1"/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916113"/>
            <a:ext cx="3025775" cy="4176712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endParaRPr lang="ru-RU" sz="1200" dirty="0" smtClean="0"/>
          </a:p>
          <a:p>
            <a:pPr eaLnBrk="1" hangingPunct="1">
              <a:defRPr/>
            </a:pPr>
            <a:r>
              <a:rPr lang="ru-RU" sz="1200" dirty="0" smtClean="0"/>
              <a:t>ОБОРУДОВАНИЕ :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- Кубик, шарик, вазы</a:t>
            </a:r>
          </a:p>
          <a:p>
            <a:pPr eaLnBrk="1" hangingPunct="1">
              <a:defRPr/>
            </a:pPr>
            <a:r>
              <a:rPr lang="ru-RU" sz="1200" dirty="0" smtClean="0"/>
              <a:t>ХОД ОПЫТА: 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ru-RU" sz="1200" dirty="0" smtClean="0"/>
              <a:t>ВОСПИТАТЕЛЬ: какой формы эти предметы?(ответы детей). </a:t>
            </a:r>
          </a:p>
          <a:p>
            <a:pPr eaLnBrk="1" hangingPunct="1">
              <a:buFontTx/>
              <a:buChar char="-"/>
              <a:defRPr/>
            </a:pPr>
            <a:r>
              <a:rPr lang="ru-RU" sz="1200" dirty="0" smtClean="0"/>
              <a:t>А имеет ли  форму вода?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Для этого возьмём узкую банку и наполним её водой. Перельём эту воду в широкую банку. Форма, которую принимает вода, всё время изменяется. </a:t>
            </a:r>
          </a:p>
          <a:p>
            <a:pPr eaLnBrk="1" hangingPunct="1">
              <a:defRPr/>
            </a:pPr>
            <a:r>
              <a:rPr lang="ru-RU" sz="1200" dirty="0" smtClean="0"/>
              <a:t>ВЫВОД: вода принимает форму того сосуда, в котором находится. Вода- жидкость. Вспомните лужи после дождя. На дороге растекается, в ямках собирается, а в землю впитывается. Итак,  вода не имеет формы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2413" y="449263"/>
            <a:ext cx="3024187" cy="146685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FFFF00"/>
                </a:solidFill>
                <a:latin typeface="Segoe Script" panose="020B0504020000000003" pitchFamily="34" charset="0"/>
              </a:rPr>
              <a:t>КАКОЙ ФОРМЫ ВОДА? </a:t>
            </a:r>
          </a:p>
        </p:txBody>
      </p:sp>
      <p:pic>
        <p:nvPicPr>
          <p:cNvPr id="14340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588" y="336550"/>
            <a:ext cx="1811337" cy="135731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250" y="317500"/>
            <a:ext cx="1797050" cy="13477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924" y="2622942"/>
            <a:ext cx="393643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343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175" y="336550"/>
            <a:ext cx="1774825" cy="133191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762125"/>
            <a:ext cx="3097213" cy="4403725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endParaRPr lang="ru-RU" sz="1200" dirty="0" smtClean="0"/>
          </a:p>
          <a:p>
            <a:pPr eaLnBrk="1" hangingPunct="1">
              <a:defRPr/>
            </a:pPr>
            <a:r>
              <a:rPr lang="ru-RU" sz="1200" dirty="0" smtClean="0"/>
              <a:t>ОБОРУДОВАНИЕ :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- один стакан с водой, другой с молоком</a:t>
            </a:r>
          </a:p>
          <a:p>
            <a:pPr eaLnBrk="1" hangingPunct="1">
              <a:defRPr/>
            </a:pPr>
            <a:r>
              <a:rPr lang="ru-RU" sz="1200" dirty="0" smtClean="0"/>
              <a:t>ХОД ОПЫТА: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Возьмём картинку и поставим её за стаканом с водой. </a:t>
            </a:r>
          </a:p>
          <a:p>
            <a:pPr eaLnBrk="1" hangingPunct="1">
              <a:buFontTx/>
              <a:buChar char="-"/>
              <a:defRPr/>
            </a:pPr>
            <a:r>
              <a:rPr lang="ru-RU" sz="1200" dirty="0" smtClean="0"/>
              <a:t>Нам видно картинку?(ответы детей).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А теперь поставим картинку за стаканом с молоком.</a:t>
            </a:r>
          </a:p>
          <a:p>
            <a:pPr eaLnBrk="1" hangingPunct="1">
              <a:buFontTx/>
              <a:buChar char="-"/>
              <a:defRPr/>
            </a:pPr>
            <a:r>
              <a:rPr lang="ru-RU" sz="1200" dirty="0" smtClean="0"/>
              <a:t>Что мы обнаружили? через воду рисунок виден, а через молоко нет. </a:t>
            </a:r>
          </a:p>
          <a:p>
            <a:pPr eaLnBrk="1" hangingPunct="1">
              <a:defRPr/>
            </a:pPr>
            <a:r>
              <a:rPr lang="ru-RU" sz="1200" dirty="0" smtClean="0"/>
              <a:t>ВЫВОД: вода прозрачная жидкость.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Прозрачную воду можно сделать непрозрачной. Для этого намочим кисточку и окунём её в краску. Добавляем краску понемногу, наблюдая, как изменяется прозрачность воды. Смотрим через неё на картинку. Рисунок не виден. </a:t>
            </a:r>
          </a:p>
          <a:p>
            <a:pPr eaLnBrk="1" hangingPunct="1">
              <a:defRPr/>
            </a:pPr>
            <a:r>
              <a:rPr lang="ru-RU" sz="1200" dirty="0" smtClean="0"/>
              <a:t>ВЫВОД: вода прозрачная жидкость.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2413" y="295275"/>
            <a:ext cx="3095625" cy="146685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FFFF00"/>
                </a:solidFill>
                <a:latin typeface="Segoe Script" panose="020B0504020000000003" pitchFamily="34" charset="0"/>
              </a:rPr>
              <a:t>КАКОГО ЦВЕТА ВОДА? </a:t>
            </a:r>
          </a:p>
        </p:txBody>
      </p:sp>
      <p:pic>
        <p:nvPicPr>
          <p:cNvPr id="15364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90525"/>
            <a:ext cx="1944687" cy="145891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Рисунок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9550" y="357188"/>
            <a:ext cx="1990725" cy="14922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276872"/>
            <a:ext cx="4302224" cy="3226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744663"/>
            <a:ext cx="3457575" cy="4492625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1200" dirty="0" smtClean="0"/>
              <a:t>ОБОРУДОВАНИЕ :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- сахар, соль, мука, подсолнечное масло, аскорбиновая кислота</a:t>
            </a:r>
          </a:p>
          <a:p>
            <a:pPr eaLnBrk="1" hangingPunct="1">
              <a:defRPr/>
            </a:pPr>
            <a:r>
              <a:rPr lang="ru-RU" sz="1200" dirty="0" smtClean="0"/>
              <a:t>ХОД ОПЫТА: 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200" dirty="0" smtClean="0"/>
              <a:t>А есть ли  у воды вкус? 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ru-RU" sz="1200" dirty="0" smtClean="0"/>
              <a:t>Дети пробуют воду и высказывают своё мнение. Один ребёнок размешивает в воде сахар, другой - соль, третий – аскорбиновую кислоту. 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ru-RU" sz="1200" dirty="0" smtClean="0"/>
              <a:t>-Теперь попробуйте воду снова. Что изменилось? У воды появился вкус. Вода стала сладкая, солёная, кислая</a:t>
            </a:r>
          </a:p>
          <a:p>
            <a:pPr algn="just" eaLnBrk="1" hangingPunct="1">
              <a:defRPr/>
            </a:pPr>
            <a:r>
              <a:rPr lang="ru-RU" sz="1200" dirty="0" smtClean="0"/>
              <a:t>ВЫВОД: своего вкуса у воды нет.  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ru-RU" sz="1200" dirty="0" smtClean="0"/>
              <a:t>- А что случилось с веществами, которые попали в воду? (ответы детей).  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200" dirty="0" smtClean="0"/>
              <a:t>А теперь  давайте попробуем растворить в воде муку и подсолнечное масло. </a:t>
            </a:r>
          </a:p>
          <a:p>
            <a:pPr algn="just" eaLnBrk="1" hangingPunct="1">
              <a:defRPr/>
            </a:pPr>
            <a:r>
              <a:rPr lang="ru-RU" sz="1200" dirty="0" smtClean="0"/>
              <a:t>Мука не растворилась полностью, а осадок опустился на дно стакана. Так же не растворилось  и масло, оно осталось на поверхности.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4475" y="269875"/>
            <a:ext cx="3463925" cy="146685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FFFF00"/>
                </a:solidFill>
                <a:latin typeface="Segoe Script" panose="020B0504020000000003" pitchFamily="34" charset="0"/>
              </a:rPr>
              <a:t>ВОДА – РАСТВОРИТЕЛЬ </a:t>
            </a:r>
          </a:p>
        </p:txBody>
      </p:sp>
      <p:pic>
        <p:nvPicPr>
          <p:cNvPr id="16388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725" y="311150"/>
            <a:ext cx="1911350" cy="143351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825" y="303213"/>
            <a:ext cx="1911350" cy="143351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493073"/>
            <a:ext cx="3995368" cy="2996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722438"/>
            <a:ext cx="2743200" cy="4227512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1200" dirty="0" smtClean="0"/>
              <a:t>ОБОРУДОВАНИЕ :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-2 яйца (сваренное в крутую) -соль -вода -2 ёмкости  </a:t>
            </a:r>
          </a:p>
          <a:p>
            <a:pPr eaLnBrk="1" hangingPunct="1">
              <a:defRPr/>
            </a:pPr>
            <a:r>
              <a:rPr lang="ru-RU" sz="1200" dirty="0" smtClean="0"/>
              <a:t>ХОД ОПЫТА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- Положили 2 яйца в разные ёмкости с водой. Они утонули.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- В одну ёмкость с яйцом насыпали соль. Яйцо всплыло и держится на поверхности.</a:t>
            </a:r>
          </a:p>
          <a:p>
            <a:pPr marL="0" indent="0" eaLnBrk="1" hangingPunct="1">
              <a:buFontTx/>
              <a:buNone/>
              <a:defRPr/>
            </a:pPr>
            <a:endParaRPr lang="ru-RU" sz="1200" dirty="0" smtClean="0"/>
          </a:p>
          <a:p>
            <a:pPr eaLnBrk="1" hangingPunct="1">
              <a:defRPr/>
            </a:pPr>
            <a:r>
              <a:rPr lang="ru-RU" sz="1200" dirty="0" smtClean="0"/>
              <a:t>ВЫВОД: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- Вода солёная, поэтому вес  воды увеличился , а яйцо стало легче солёной воды  и оно поднялось на поверхность.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7800" y="269875"/>
            <a:ext cx="2744788" cy="146685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FFFF00"/>
                </a:solidFill>
                <a:latin typeface="Segoe Script" panose="020B0504020000000003" pitchFamily="34" charset="0"/>
              </a:rPr>
              <a:t>ЯЙЦО УТОНЕТ ИЛИ ВСПЛЫВЁТ? </a:t>
            </a:r>
          </a:p>
        </p:txBody>
      </p:sp>
      <p:pic>
        <p:nvPicPr>
          <p:cNvPr id="1741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0" y="304800"/>
            <a:ext cx="2339975" cy="17557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85750"/>
            <a:ext cx="2366962" cy="177482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564904"/>
            <a:ext cx="3960439" cy="2970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722438"/>
            <a:ext cx="2743200" cy="4227512"/>
          </a:xfrm>
          <a:solidFill>
            <a:srgbClr val="FFFF66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1200" dirty="0" smtClean="0"/>
              <a:t>ОБОРУДОВАНИЕ :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-Краски акварельные, силиконовые формочки, кисти, вода</a:t>
            </a:r>
          </a:p>
          <a:p>
            <a:pPr eaLnBrk="1" hangingPunct="1">
              <a:defRPr/>
            </a:pPr>
            <a:r>
              <a:rPr lang="ru-RU" sz="1200" dirty="0" smtClean="0"/>
              <a:t>ХОД ОПЫТА </a:t>
            </a:r>
          </a:p>
          <a:p>
            <a:pPr eaLnBrk="1" hangingPunct="1">
              <a:buFontTx/>
              <a:buChar char="-"/>
              <a:defRPr/>
            </a:pPr>
            <a:r>
              <a:rPr lang="ru-RU" sz="1200" dirty="0" smtClean="0"/>
              <a:t>Подкрашиваем воду акварельной краской любого цвета</a:t>
            </a:r>
          </a:p>
          <a:p>
            <a:pPr eaLnBrk="1" hangingPunct="1">
              <a:buFontTx/>
              <a:buChar char="-"/>
              <a:defRPr/>
            </a:pPr>
            <a:r>
              <a:rPr lang="ru-RU" sz="1200" dirty="0" smtClean="0"/>
              <a:t>Наливаем в формочку</a:t>
            </a:r>
          </a:p>
          <a:p>
            <a:pPr eaLnBrk="1" hangingPunct="1">
              <a:buFontTx/>
              <a:buChar char="-"/>
              <a:defRPr/>
            </a:pPr>
            <a:r>
              <a:rPr lang="ru-RU" sz="1200" dirty="0" smtClean="0"/>
              <a:t>Замораживаем в морозильнике</a:t>
            </a:r>
          </a:p>
          <a:p>
            <a:pPr eaLnBrk="1" hangingPunct="1">
              <a:buFontTx/>
              <a:buChar char="-"/>
              <a:defRPr/>
            </a:pPr>
            <a:r>
              <a:rPr lang="ru-RU" sz="1200" dirty="0" smtClean="0"/>
              <a:t>Вытаскиваем льдинку из формочки, перегнув форму</a:t>
            </a:r>
          </a:p>
          <a:p>
            <a:pPr eaLnBrk="1" hangingPunct="1">
              <a:buFontTx/>
              <a:buChar char="-"/>
              <a:defRPr/>
            </a:pPr>
            <a:r>
              <a:rPr lang="ru-RU" sz="1200" dirty="0" smtClean="0"/>
              <a:t>Выкладываем получившиеся изделия </a:t>
            </a:r>
          </a:p>
          <a:p>
            <a:pPr marL="0" indent="0" eaLnBrk="1" hangingPunct="1">
              <a:buFontTx/>
              <a:buNone/>
              <a:defRPr/>
            </a:pPr>
            <a:endParaRPr lang="ru-RU" sz="1200" dirty="0" smtClean="0"/>
          </a:p>
          <a:p>
            <a:pPr eaLnBrk="1" hangingPunct="1">
              <a:defRPr/>
            </a:pPr>
            <a:r>
              <a:rPr lang="ru-RU" sz="1200" dirty="0" smtClean="0"/>
              <a:t>ВЫВОД: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- Вода принимает форму изделия, и сохраняет цвет краски после заморозки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7800" y="269875"/>
            <a:ext cx="2744788" cy="146685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FFFF00"/>
                </a:solidFill>
                <a:latin typeface="Segoe Script" panose="020B0504020000000003" pitchFamily="34" charset="0"/>
              </a:rPr>
              <a:t>ЛЬДИНКИ НА ТРОПИНКЕ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418727"/>
            <a:ext cx="486003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8437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269875"/>
            <a:ext cx="1955800" cy="14668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2788" y="236538"/>
            <a:ext cx="1955800" cy="14668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8563" y="255588"/>
            <a:ext cx="1955800" cy="14668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736725"/>
            <a:ext cx="2736850" cy="4356100"/>
          </a:xfrm>
          <a:solidFill>
            <a:srgbClr val="FFFF66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1200" dirty="0" smtClean="0"/>
              <a:t>ОБОРУДОВАНИЕ :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ru-RU" sz="1200" dirty="0" smtClean="0"/>
              <a:t>- микроскоп, камни разной величины и цвета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200" dirty="0" smtClean="0"/>
              <a:t>ХОД ОПЫТА: 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200" dirty="0" smtClean="0"/>
              <a:t>Кроме самодельной лупы существует промышленный прибор для увеличения изображения предмета. 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200" dirty="0" smtClean="0"/>
              <a:t>Перед вами прибор микроскоп. Давайте положим камешки на предметное стекло и рассмотрим их состав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1200" dirty="0" smtClean="0"/>
              <a:t>ВЫВОД: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ru-RU" sz="1200" dirty="0" smtClean="0"/>
              <a:t>То, что не видно простым глазом, - мелкие песчинки, вкрапления других минералов в камень, под действием микроскопа увеличивается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4475" y="269875"/>
            <a:ext cx="2743200" cy="146685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FFFF66"/>
                </a:solidFill>
                <a:latin typeface="Segoe Script" panose="020B0504020000000003" pitchFamily="34" charset="0"/>
              </a:rPr>
              <a:t>МИКРОСКОП</a:t>
            </a:r>
            <a:endParaRPr lang="ru-RU" sz="2000" b="1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pic>
        <p:nvPicPr>
          <p:cNvPr id="1946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247650"/>
            <a:ext cx="2460625" cy="18446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15900"/>
            <a:ext cx="2460625" cy="18446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492896"/>
            <a:ext cx="4283968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356100" y="188913"/>
            <a:ext cx="4319588" cy="1152525"/>
          </a:xfrm>
          <a:solidFill>
            <a:srgbClr val="00B0F0"/>
          </a:solidFill>
        </p:spPr>
        <p:txBody>
          <a:bodyPr anchor="ctr"/>
          <a:lstStyle/>
          <a:p>
            <a:pPr eaLnBrk="1" hangingPunct="1"/>
            <a:r>
              <a:rPr lang="ru-RU" altLang="ru-RU" sz="2200" smtClean="0">
                <a:latin typeface="Segoe Script" pitchFamily="34" charset="0"/>
              </a:rPr>
              <a:t>НЕВИДИМКА-ВОЗДУХ</a:t>
            </a:r>
            <a:r>
              <a:rPr lang="ru-RU" altLang="ru-RU" sz="2200" smtClean="0"/>
              <a:t/>
            </a:r>
            <a:br>
              <a:rPr lang="ru-RU" altLang="ru-RU" sz="22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1200" smtClean="0"/>
              <a:t>ЗАНЯТИЕ С ИСПОЛЬЗОВАНИЕМ ОПЫТНО-ЭКСПЕРИМЕНТАЛЬНОЙ  ДЕЯТЕЛЬНОСТИ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323850" y="476250"/>
            <a:ext cx="3744913" cy="5434013"/>
          </a:xfrm>
          <a:ln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1200" smtClean="0"/>
              <a:t>ЦЕЛЬ : совершенствовать представления детей о воздухе. </a:t>
            </a:r>
          </a:p>
          <a:p>
            <a:pPr eaLnBrk="1" hangingPunct="1"/>
            <a:r>
              <a:rPr lang="ru-RU" altLang="ru-RU" sz="1200" smtClean="0"/>
              <a:t>ПРОГРАММНОЕ СОДЕРЖАНИЕ: - формировать представление о воздухе, его свойствах ;о роли в жизни живых существ. Развивать интерес к познавательной деятельности и экспериментированию. Развивать мышление, учить  делать выводы в процессе эксперимента. </a:t>
            </a:r>
          </a:p>
          <a:p>
            <a:pPr eaLnBrk="1" hangingPunct="1"/>
            <a:r>
              <a:rPr lang="ru-RU" altLang="ru-RU" sz="1200" smtClean="0"/>
              <a:t>ОБОРУДОВАНИЕ  весы подвесные ;2 одинаковых воздушных шара; стакан с водой; трубочки для коктейлей; пустой стакан; прозрачная ёмкость с водой; целлофановые пакеты; пузыри. </a:t>
            </a:r>
          </a:p>
          <a:p>
            <a:pPr eaLnBrk="1" hangingPunct="1"/>
            <a:r>
              <a:rPr lang="ru-RU" altLang="ru-RU" sz="1200" smtClean="0"/>
              <a:t>ПРЕДВАРИТЕЛЬНАЯ РАБОТА: беседа «Живая и не живая природа»; рассматривание иллюстраций. </a:t>
            </a:r>
          </a:p>
          <a:p>
            <a:pPr eaLnBrk="1" hangingPunct="1"/>
            <a:r>
              <a:rPr lang="ru-RU" altLang="ru-RU" sz="1200" smtClean="0"/>
              <a:t>МЕТОДЫ И ПРИЁМЫ : -организационный приём; -художественное слово; -уточнение, опросы, игровые приёмы; -опыты и эксперименты, как метод повышения познавательной активности. </a:t>
            </a:r>
          </a:p>
          <a:p>
            <a:pPr eaLnBrk="1" hangingPunct="1"/>
            <a:r>
              <a:rPr lang="ru-RU" altLang="ru-RU" sz="1200" smtClean="0"/>
              <a:t>ОРГАНИЗАЦИЯ ДЕТЕЙ : Дети свободно располагаются вокруг стола для опытов и исследования.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356100" y="1322388"/>
            <a:ext cx="4319588" cy="4587875"/>
          </a:xfrm>
          <a:solidFill>
            <a:srgbClr val="CCCCFF"/>
          </a:solidFill>
          <a:ln>
            <a:solidFill>
              <a:srgbClr val="FF0066"/>
            </a:solidFill>
          </a:ln>
        </p:spPr>
        <p:txBody>
          <a:bodyPr/>
          <a:lstStyle/>
          <a:p>
            <a:pPr marL="342900" indent="-342900" eaLnBrk="1" hangingPunct="1">
              <a:buFontTx/>
              <a:buChar char="•"/>
              <a:defRPr/>
            </a:pPr>
            <a:r>
              <a:rPr lang="ru-RU" sz="1200" dirty="0" smtClean="0">
                <a:solidFill>
                  <a:srgbClr val="000000"/>
                </a:solidFill>
              </a:rPr>
              <a:t>ВВОДНАЯ ЧАСТЬ</a:t>
            </a:r>
          </a:p>
          <a:p>
            <a:pPr marL="342900" indent="-342900" eaLnBrk="1" hangingPunct="1">
              <a:buFontTx/>
              <a:buChar char="•"/>
              <a:defRPr/>
            </a:pPr>
            <a:r>
              <a:rPr lang="ru-RU" sz="1200" dirty="0" smtClean="0">
                <a:solidFill>
                  <a:srgbClr val="000000"/>
                </a:solidFill>
              </a:rPr>
              <a:t>ВОСПИТАТЕЛЬ: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srgbClr val="000000"/>
                </a:solidFill>
              </a:rPr>
              <a:t>ребята, сегодня у нас будет необычное занятие. Помните, мы с вами говорили о живой и не живой природе. Давайте вспомним, что относится к живой природе (люди, животные, растения)?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ru-RU" sz="1200" dirty="0" smtClean="0">
                <a:solidFill>
                  <a:srgbClr val="000000"/>
                </a:solidFill>
              </a:rPr>
              <a:t>А что относится к не живой природе (камни, вода, воздух, почва, звёзды)? Молодцы! А сейчас внимательно послушайте загадку. Если разгадаете, то узнаете, о чём мы сегодня будем говорить на занятии.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srgbClr val="000000"/>
                </a:solidFill>
              </a:rPr>
              <a:t>                             </a:t>
            </a:r>
          </a:p>
          <a:p>
            <a:pPr eaLnBrk="1" hangingPunct="1">
              <a:defRPr/>
            </a:pPr>
            <a:r>
              <a:rPr lang="ru-RU" sz="1200" i="1" dirty="0" smtClean="0">
                <a:solidFill>
                  <a:srgbClr val="000000"/>
                </a:solidFill>
              </a:rPr>
              <a:t>Он нам нужен, чтоб дышать,                             </a:t>
            </a:r>
            <a:br>
              <a:rPr lang="ru-RU" sz="1200" i="1" dirty="0" smtClean="0">
                <a:solidFill>
                  <a:srgbClr val="000000"/>
                </a:solidFill>
              </a:rPr>
            </a:br>
            <a:r>
              <a:rPr lang="ru-RU" sz="1200" i="1" dirty="0" smtClean="0">
                <a:solidFill>
                  <a:srgbClr val="000000"/>
                </a:solidFill>
              </a:rPr>
              <a:t> Чтобы шарик надувать.                             </a:t>
            </a:r>
            <a:br>
              <a:rPr lang="ru-RU" sz="1200" i="1" dirty="0" smtClean="0">
                <a:solidFill>
                  <a:srgbClr val="000000"/>
                </a:solidFill>
              </a:rPr>
            </a:br>
            <a:r>
              <a:rPr lang="ru-RU" sz="1200" i="1" dirty="0" smtClean="0">
                <a:solidFill>
                  <a:srgbClr val="000000"/>
                </a:solidFill>
              </a:rPr>
              <a:t> С нами рядом каждый час,                               </a:t>
            </a:r>
            <a:br>
              <a:rPr lang="ru-RU" sz="1200" i="1" dirty="0" smtClean="0">
                <a:solidFill>
                  <a:srgbClr val="000000"/>
                </a:solidFill>
              </a:rPr>
            </a:br>
            <a:r>
              <a:rPr lang="ru-RU" sz="1200" i="1" dirty="0" smtClean="0">
                <a:solidFill>
                  <a:srgbClr val="000000"/>
                </a:solidFill>
              </a:rPr>
              <a:t>Но невидим он для нас.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srgbClr val="000000"/>
                </a:solidFill>
              </a:rPr>
              <a:t>                                                      ( воздух ) </a:t>
            </a:r>
          </a:p>
          <a:p>
            <a:pPr eaLnBrk="1" hangingPunct="1">
              <a:defRPr/>
            </a:pPr>
            <a:r>
              <a:rPr lang="ru-RU" sz="1200" dirty="0" smtClean="0">
                <a:solidFill>
                  <a:srgbClr val="000000"/>
                </a:solidFill>
              </a:rPr>
              <a:t>Правильно, это воздух. Ребята, что вы знаете и можете сказать о воздухе? Вся наша планета окутана воздушным покрывалом. Воздух – везде : на улице, в комнате, в земле, воде и даже внутри нас. Чтобы доказать, что воздух есть, мы в нашей лаборатории проведём опыты.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build="p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5413"/>
            <a:ext cx="8928100" cy="6048375"/>
          </a:xfrm>
          <a:prstGeom prst="rect">
            <a:avLst/>
          </a:prstGeom>
          <a:solidFill>
            <a:schemeClr val="accent1">
              <a:alpha val="313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Объект 2"/>
          <p:cNvSpPr txBox="1">
            <a:spLocks/>
          </p:cNvSpPr>
          <p:nvPr/>
        </p:nvSpPr>
        <p:spPr bwMode="auto">
          <a:xfrm>
            <a:off x="6156325" y="4076700"/>
            <a:ext cx="2879725" cy="86518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ru-RU" altLang="ru-RU" sz="1800">
                <a:solidFill>
                  <a:srgbClr val="002060"/>
                </a:solidFill>
              </a:rPr>
              <a:t>Жюль Ренар,  </a:t>
            </a:r>
          </a:p>
          <a:p>
            <a:pPr algn="r" eaLnBrk="1" hangingPunct="1">
              <a:buFontTx/>
              <a:buNone/>
            </a:pPr>
            <a:r>
              <a:rPr lang="ru-RU" altLang="ru-RU" sz="1800">
                <a:solidFill>
                  <a:srgbClr val="002060"/>
                </a:solidFill>
              </a:rPr>
              <a:t>французский писатель</a:t>
            </a: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684213" y="1054100"/>
            <a:ext cx="5688012" cy="2808288"/>
          </a:xfrm>
          <a:prstGeom prst="horizontalScroll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altLang="ru-RU" sz="3200" i="1">
                <a:solidFill>
                  <a:srgbClr val="3366FF"/>
                </a:solidFill>
              </a:rPr>
              <a:t>«Наша жизнь носит экспериментальный характер»</a:t>
            </a:r>
            <a:endParaRPr lang="ru-RU" altLang="ru-RU" sz="3200" i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" y="2009775"/>
            <a:ext cx="2889250" cy="3887788"/>
          </a:xfrm>
          <a:solidFill>
            <a:srgbClr val="CCCCFF"/>
          </a:solidFill>
          <a:ln>
            <a:solidFill>
              <a:srgbClr val="FF0066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1200" dirty="0" smtClean="0"/>
              <a:t>ОБОРУДОВАНИЕ :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- Целлофановые пакеты</a:t>
            </a:r>
          </a:p>
          <a:p>
            <a:pPr eaLnBrk="1" hangingPunct="1">
              <a:defRPr/>
            </a:pPr>
            <a:r>
              <a:rPr lang="ru-RU" sz="1200" dirty="0" smtClean="0"/>
              <a:t>ХОД ОПЫТА </a:t>
            </a:r>
          </a:p>
          <a:p>
            <a:pPr eaLnBrk="1" hangingPunct="1">
              <a:buFontTx/>
              <a:buChar char="-"/>
              <a:defRPr/>
            </a:pPr>
            <a:r>
              <a:rPr lang="ru-RU" sz="1200" dirty="0" smtClean="0"/>
              <a:t>Возьмите со стола целлофановые пакеты и попробуйте поймать воздух.</a:t>
            </a:r>
          </a:p>
          <a:p>
            <a:pPr eaLnBrk="1" hangingPunct="1">
              <a:buFontTx/>
              <a:buChar char="-"/>
              <a:defRPr/>
            </a:pPr>
            <a:r>
              <a:rPr lang="ru-RU" sz="1200" dirty="0" smtClean="0"/>
              <a:t>Закрутите пакеты. Что произошло с пакетом? </a:t>
            </a:r>
          </a:p>
          <a:p>
            <a:pPr eaLnBrk="1" hangingPunct="1">
              <a:buFontTx/>
              <a:buChar char="-"/>
              <a:defRPr/>
            </a:pPr>
            <a:r>
              <a:rPr lang="ru-RU" sz="1200" dirty="0" smtClean="0"/>
              <a:t>Что в них находится? Какой он? Вы его видите?</a:t>
            </a:r>
          </a:p>
          <a:p>
            <a:pPr eaLnBrk="1" hangingPunct="1">
              <a:buFontTx/>
              <a:buChar char="-"/>
              <a:defRPr/>
            </a:pPr>
            <a:r>
              <a:rPr lang="ru-RU" sz="1200" dirty="0" smtClean="0"/>
              <a:t> Давайте проверим. Возьмите острую палочку и осторожно проколите пакет. </a:t>
            </a:r>
          </a:p>
          <a:p>
            <a:pPr eaLnBrk="1" hangingPunct="1">
              <a:buFontTx/>
              <a:buChar char="-"/>
              <a:defRPr/>
            </a:pPr>
            <a:r>
              <a:rPr lang="ru-RU" sz="1200" dirty="0" smtClean="0"/>
              <a:t>Поднесите его к лицу и нажмите на  него руками. Что вы чувствуете?  </a:t>
            </a:r>
          </a:p>
          <a:p>
            <a:pPr eaLnBrk="1" hangingPunct="1">
              <a:defRPr/>
            </a:pPr>
            <a:r>
              <a:rPr lang="ru-RU" sz="1200" dirty="0" smtClean="0"/>
              <a:t>ВЫВОД: мы его не видим, но чувствуем.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7350" y="627063"/>
            <a:ext cx="2889250" cy="13827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FFFF66"/>
                </a:solidFill>
                <a:latin typeface="Segoe Script" panose="020B0504020000000003" pitchFamily="34" charset="0"/>
              </a:rPr>
              <a:t>КАК ПОЙМАТЬ ВОЗДУХ </a:t>
            </a:r>
          </a:p>
        </p:txBody>
      </p:sp>
      <p:pic>
        <p:nvPicPr>
          <p:cNvPr id="2150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80988"/>
            <a:ext cx="2316162" cy="17399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280988"/>
            <a:ext cx="2314575" cy="17399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482" y="2410188"/>
            <a:ext cx="4115949" cy="3086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916113"/>
            <a:ext cx="2952750" cy="4176712"/>
          </a:xfrm>
          <a:solidFill>
            <a:srgbClr val="CCCCFF"/>
          </a:solidFill>
          <a:ln>
            <a:solidFill>
              <a:srgbClr val="FF0066"/>
            </a:solidFill>
          </a:ln>
        </p:spPr>
        <p:txBody>
          <a:bodyPr/>
          <a:lstStyle/>
          <a:p>
            <a:pPr eaLnBrk="1" hangingPunct="1">
              <a:defRPr/>
            </a:pPr>
            <a:endParaRPr lang="ru-RU" sz="12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ru-RU" sz="1200" dirty="0" smtClean="0"/>
              <a:t>ОБОРУДОВАНИЕ :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ru-RU" sz="1200" dirty="0" smtClean="0"/>
              <a:t>- Стаканы с водой, трубочки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200" dirty="0" smtClean="0"/>
              <a:t>ХОД ОПЫТА: 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200" dirty="0" smtClean="0"/>
              <a:t>Перед вами стаканы с водой и трубочки  для коктейля. Вставьте трубочки в воду и подуйте в них.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200" dirty="0" smtClean="0"/>
              <a:t>Что вы видите?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200" dirty="0" smtClean="0"/>
              <a:t>Что выходит  из воды с пузырьками?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  <a:defRPr/>
            </a:pPr>
            <a:r>
              <a:rPr lang="ru-RU" sz="1200" dirty="0" smtClean="0"/>
              <a:t> Откуда он берётся?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1200" dirty="0" smtClean="0"/>
              <a:t>ВЫВОД: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ru-RU" sz="1200" dirty="0" smtClean="0"/>
              <a:t>Пузырьки поднимаются на поверхность потому, что воздух легче воды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465138"/>
            <a:ext cx="2952750" cy="146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FFFF66"/>
                </a:solidFill>
                <a:latin typeface="Segoe Script" panose="020B0504020000000003" pitchFamily="34" charset="0"/>
              </a:rPr>
              <a:t>ВОЗДУХ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FFFF66"/>
                </a:solidFill>
                <a:latin typeface="Segoe Script" panose="020B0504020000000003" pitchFamily="34" charset="0"/>
              </a:rPr>
              <a:t>ЛЕГЧЕ ВОДЫ</a:t>
            </a:r>
            <a:r>
              <a:rPr lang="ru-RU" sz="2000" b="1" dirty="0">
                <a:solidFill>
                  <a:srgbClr val="FFFF00"/>
                </a:solidFill>
                <a:latin typeface="Segoe Script" panose="020B0504020000000003" pitchFamily="34" charset="0"/>
              </a:rPr>
              <a:t> </a:t>
            </a:r>
          </a:p>
        </p:txBody>
      </p:sp>
      <p:pic>
        <p:nvPicPr>
          <p:cNvPr id="2253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269875"/>
            <a:ext cx="2317750" cy="1738313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9875"/>
            <a:ext cx="2330450" cy="174783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636912"/>
            <a:ext cx="4025457" cy="3019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163" y="1744663"/>
            <a:ext cx="3384550" cy="4176712"/>
          </a:xfrm>
          <a:solidFill>
            <a:srgbClr val="CCCCFF"/>
          </a:solidFill>
          <a:ln>
            <a:solidFill>
              <a:srgbClr val="FF0066"/>
            </a:solidFill>
          </a:ln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1200" dirty="0" smtClean="0"/>
              <a:t>ОБОРУДОВАНИЕ :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ru-RU" sz="1200" dirty="0" smtClean="0"/>
              <a:t>-</a:t>
            </a:r>
            <a:r>
              <a:rPr lang="ru-RU" sz="1200" dirty="0"/>
              <a:t>8 кусков верёвки по 40 см  -большой пластиковый пакет -двухсторонний скотч -игрушечный человечек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200" dirty="0" smtClean="0"/>
              <a:t> </a:t>
            </a:r>
            <a:r>
              <a:rPr lang="ru-RU" sz="1200" dirty="0"/>
              <a:t>ХОД ОПЫТА: 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ru-RU" sz="1200" dirty="0" smtClean="0"/>
              <a:t>Из </a:t>
            </a:r>
            <a:r>
              <a:rPr lang="ru-RU" sz="1200" dirty="0"/>
              <a:t>пакета  вырезали круг и </a:t>
            </a:r>
            <a:r>
              <a:rPr lang="ru-RU" sz="1200" dirty="0" smtClean="0"/>
              <a:t>прикрепили </a:t>
            </a:r>
            <a:r>
              <a:rPr lang="ru-RU" sz="1200" dirty="0"/>
              <a:t>к нему верёвки и человечка. Сложили парашют и бросили  его как можно выше. </a:t>
            </a:r>
            <a:r>
              <a:rPr lang="ru-RU" sz="1200" dirty="0" smtClean="0"/>
              <a:t>Парашют опускается медленно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200" dirty="0" smtClean="0"/>
              <a:t>ВЫВОД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ru-RU" sz="1200" dirty="0" smtClean="0"/>
              <a:t>- При </a:t>
            </a:r>
            <a:r>
              <a:rPr lang="ru-RU" sz="1200" dirty="0"/>
              <a:t>спуске  под куполом оказывается большое количество воздуха. Сила сопротивления воздуха уменьшает скорость падения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ru-RU" sz="1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84163" y="277813"/>
            <a:ext cx="3384550" cy="146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FFFF00"/>
                </a:solidFill>
                <a:latin typeface="Segoe Script" panose="020B0504020000000003" pitchFamily="34" charset="0"/>
              </a:rPr>
              <a:t> ПАРАШЮТЫ (игрушечный парашют)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375" y="1484784"/>
            <a:ext cx="5088565" cy="3816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ru-RU" altLang="ru-RU" sz="3600" b="1" smtClean="0">
                <a:solidFill>
                  <a:srgbClr val="3366FF"/>
                </a:solidFill>
                <a:latin typeface="Garamond" pitchFamily="18" charset="0"/>
              </a:rPr>
              <a:t>Эксперименты вместе с родителями. </a:t>
            </a:r>
            <a:r>
              <a:rPr lang="ru-RU" altLang="ru-RU" sz="3200" b="1" smtClean="0">
                <a:solidFill>
                  <a:srgbClr val="3366FF"/>
                </a:solidFill>
                <a:latin typeface="Garamond" pitchFamily="18" charset="0"/>
              </a:rPr>
              <a:t>МЫЛОВАРЕНИЕ</a:t>
            </a:r>
            <a:r>
              <a:rPr lang="ru-RU" altLang="ru-RU" sz="3600" b="1" smtClean="0">
                <a:solidFill>
                  <a:srgbClr val="3366FF"/>
                </a:solidFill>
                <a:latin typeface="Garamond" pitchFamily="18" charset="0"/>
              </a:rPr>
              <a:t> </a:t>
            </a:r>
          </a:p>
        </p:txBody>
      </p:sp>
      <p:pic>
        <p:nvPicPr>
          <p:cNvPr id="2457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116263"/>
            <a:ext cx="1979613" cy="14843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79750"/>
            <a:ext cx="1979612" cy="14843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1549400"/>
            <a:ext cx="1974850" cy="14827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1544638"/>
            <a:ext cx="2039937" cy="15303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525588"/>
            <a:ext cx="2008188" cy="150653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511300"/>
            <a:ext cx="1979612" cy="14859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638" y="3379753"/>
            <a:ext cx="3850162" cy="2887622"/>
          </a:xfrm>
          <a:solidFill>
            <a:srgbClr val="FFFFFF">
              <a:shade val="85000"/>
            </a:srgbClr>
          </a:solidFill>
          <a:ln w="190500" cap="rnd">
            <a:solidFill>
              <a:srgbClr val="D60093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Объект 2"/>
          <p:cNvSpPr txBox="1">
            <a:spLocks/>
          </p:cNvSpPr>
          <p:nvPr/>
        </p:nvSpPr>
        <p:spPr bwMode="auto">
          <a:xfrm>
            <a:off x="273050" y="4822825"/>
            <a:ext cx="4968875" cy="11779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ОБОРУДОВАНИЕ :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- мыло, краситель, силиконовые формы, кастрюля, блендер</a:t>
            </a:r>
          </a:p>
          <a:p>
            <a:pPr eaLnBrk="1" hangingPunct="1">
              <a:defRPr/>
            </a:pPr>
            <a:r>
              <a:rPr lang="ru-RU" sz="1200" dirty="0" smtClean="0"/>
              <a:t>ХОД ЭКСПЕРИМЕНТА:</a:t>
            </a:r>
            <a:br>
              <a:rPr lang="ru-RU" sz="1200" dirty="0" smtClean="0"/>
            </a:br>
            <a:r>
              <a:rPr lang="ru-RU" sz="1200" dirty="0" smtClean="0"/>
              <a:t>измельчить мыло; добавить краситель, добавить немного воды, подогреть на водяной бане, разложить в формы</a:t>
            </a:r>
          </a:p>
          <a:p>
            <a:pPr eaLnBrk="1" hangingPunct="1">
              <a:defRPr/>
            </a:pP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4502150"/>
            <a:ext cx="5545138" cy="1741488"/>
          </a:xfrm>
          <a:solidFill>
            <a:srgbClr val="FFFFCC"/>
          </a:solidFill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ОБОРУДОВАНИЕ :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- 3 апельсина, вода, ёмкость  </a:t>
            </a:r>
          </a:p>
          <a:p>
            <a:pPr eaLnBrk="1" hangingPunct="1">
              <a:defRPr/>
            </a:pPr>
            <a:r>
              <a:rPr lang="ru-RU" sz="1200" dirty="0" smtClean="0"/>
              <a:t>ХОД ЭКСПЕРИМЕНТА:</a:t>
            </a:r>
            <a:endParaRPr lang="ru-RU" sz="1200" dirty="0"/>
          </a:p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- Положили апельсин в емкость с водой. Он плавал на поверхности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Почистили другой апельсин. Положили в воду. Он утонул</a:t>
            </a:r>
          </a:p>
          <a:p>
            <a:pPr eaLnBrk="1" hangingPunct="1">
              <a:defRPr/>
            </a:pPr>
            <a:r>
              <a:rPr lang="ru-RU" sz="1200" dirty="0" smtClean="0"/>
              <a:t>ВЫВОД: Неочищенный всплыл, потому что поверхность кожуры пористая, содержит воздух, который держит апельсин </a:t>
            </a:r>
            <a:br>
              <a:rPr lang="ru-RU" sz="1200" dirty="0" smtClean="0"/>
            </a:br>
            <a:r>
              <a:rPr lang="ru-RU" sz="1200" dirty="0" smtClean="0"/>
              <a:t>на поверхности</a:t>
            </a:r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370013"/>
            <a:ext cx="1908175" cy="143033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1370013"/>
            <a:ext cx="1946275" cy="145891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70013"/>
            <a:ext cx="1944687" cy="145891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908300"/>
            <a:ext cx="1943100" cy="14573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2936875"/>
            <a:ext cx="1946275" cy="145891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1370013"/>
            <a:ext cx="1843087" cy="145891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639" y="3140968"/>
            <a:ext cx="4002672" cy="3002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D6009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FFC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5610" name="Заголовок 1"/>
          <p:cNvSpPr>
            <a:spLocks noGrp="1"/>
          </p:cNvSpPr>
          <p:nvPr>
            <p:ph type="title"/>
          </p:nvPr>
        </p:nvSpPr>
        <p:spPr>
          <a:xfrm>
            <a:off x="652463" y="119063"/>
            <a:ext cx="8229600" cy="1143000"/>
          </a:xfrm>
          <a:solidFill>
            <a:srgbClr val="FFFFCC"/>
          </a:solidFill>
        </p:spPr>
        <p:txBody>
          <a:bodyPr/>
          <a:lstStyle/>
          <a:p>
            <a:r>
              <a:rPr lang="en-US" altLang="ru-RU" sz="3600" b="1" smtClean="0">
                <a:solidFill>
                  <a:srgbClr val="3366FF"/>
                </a:solidFill>
                <a:latin typeface="Garamond" pitchFamily="18" charset="0"/>
              </a:rPr>
              <a:t/>
            </a:r>
            <a:br>
              <a:rPr lang="en-US" altLang="ru-RU" sz="3600" b="1" smtClean="0">
                <a:solidFill>
                  <a:srgbClr val="3366FF"/>
                </a:solidFill>
                <a:latin typeface="Garamond" pitchFamily="18" charset="0"/>
              </a:rPr>
            </a:br>
            <a:r>
              <a:rPr lang="ru-RU" altLang="ru-RU" sz="3600" b="1" smtClean="0">
                <a:solidFill>
                  <a:srgbClr val="3366FF"/>
                </a:solidFill>
                <a:latin typeface="Garamond" pitchFamily="18" charset="0"/>
              </a:rPr>
              <a:t>Эксперименты вместе с родителями. «</a:t>
            </a:r>
            <a:r>
              <a:rPr lang="ru-RU" altLang="ru-RU" sz="2800" b="1" smtClean="0">
                <a:solidFill>
                  <a:srgbClr val="3366FF"/>
                </a:solidFill>
                <a:latin typeface="Garamond" pitchFamily="18" charset="0"/>
              </a:rPr>
              <a:t>ТОНЕТ –НЕ ТОНЕТ» </a:t>
            </a:r>
            <a:br>
              <a:rPr lang="ru-RU" altLang="ru-RU" sz="2800" b="1" smtClean="0">
                <a:solidFill>
                  <a:srgbClr val="3366FF"/>
                </a:solidFill>
                <a:latin typeface="Garamond" pitchFamily="18" charset="0"/>
              </a:rPr>
            </a:br>
            <a:r>
              <a:rPr lang="ru-RU" altLang="ru-RU" sz="3600" b="1" smtClean="0">
                <a:solidFill>
                  <a:srgbClr val="3366FF"/>
                </a:solidFill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013" y="4865688"/>
            <a:ext cx="7597775" cy="1328737"/>
          </a:xfrm>
          <a:solidFill>
            <a:srgbClr val="FFFFCC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1200" dirty="0" smtClean="0"/>
              <a:t>ОБОРУДОВАНИЕ :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- Банка, вода, стакан, мелкая игрушка, пищевая пленка</a:t>
            </a:r>
          </a:p>
          <a:p>
            <a:pPr eaLnBrk="1" hangingPunct="1">
              <a:defRPr/>
            </a:pPr>
            <a:r>
              <a:rPr lang="ru-RU" sz="1200" dirty="0" smtClean="0"/>
              <a:t>ХОД ЭКСПЕРИМЕНТА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200" dirty="0" smtClean="0"/>
              <a:t>- Помещаем мелкую игрушку на дно банки. Закрываем горлышко банки пищевой пленкой. </a:t>
            </a:r>
            <a:br>
              <a:rPr lang="ru-RU" sz="1200" dirty="0" smtClean="0"/>
            </a:br>
            <a:r>
              <a:rPr lang="ru-RU" sz="1200" dirty="0" smtClean="0"/>
              <a:t>Наливаем в получившуюся воронку воды. Сверху прикрываем пленкой. Получилась лупа.</a:t>
            </a:r>
          </a:p>
          <a:p>
            <a:pPr eaLnBrk="1" hangingPunct="1">
              <a:defRPr/>
            </a:pPr>
            <a:r>
              <a:rPr lang="ru-RU" sz="1200" dirty="0" smtClean="0"/>
              <a:t>ВЫВОД: </a:t>
            </a:r>
            <a:r>
              <a:rPr lang="ru-RU" sz="1200" dirty="0"/>
              <a:t>Если смотреть через импровизированную лупу, игрушка на дне будет увеличена</a:t>
            </a:r>
          </a:p>
          <a:p>
            <a:pPr eaLnBrk="1" hangingPunct="1">
              <a:defRPr/>
            </a:pPr>
            <a:endParaRPr lang="ru-RU" sz="1200" dirty="0" smtClean="0"/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b="26901"/>
          <a:stretch>
            <a:fillRect/>
          </a:stretch>
        </p:blipFill>
        <p:spPr bwMode="auto">
          <a:xfrm>
            <a:off x="358775" y="1439863"/>
            <a:ext cx="1655763" cy="1438275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31100"/>
          <a:stretch>
            <a:fillRect/>
          </a:stretch>
        </p:blipFill>
        <p:spPr bwMode="auto">
          <a:xfrm>
            <a:off x="2105025" y="1446213"/>
            <a:ext cx="1711325" cy="1438275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974975"/>
            <a:ext cx="1331912" cy="1776413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2998788"/>
            <a:ext cx="1323975" cy="1763712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2971800"/>
            <a:ext cx="1343025" cy="1792288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520908"/>
            <a:ext cx="3166803" cy="3996324"/>
          </a:xfrm>
          <a:prstGeom prst="rect">
            <a:avLst/>
          </a:prstGeom>
          <a:solidFill>
            <a:srgbClr val="D60093"/>
          </a:solidFill>
          <a:ln w="190500" cap="rnd">
            <a:solidFill>
              <a:srgbClr val="D6009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6633" name="Заголовок 1"/>
          <p:cNvSpPr>
            <a:spLocks noGrp="1"/>
          </p:cNvSpPr>
          <p:nvPr>
            <p:ph type="title"/>
          </p:nvPr>
        </p:nvSpPr>
        <p:spPr>
          <a:xfrm>
            <a:off x="652463" y="119063"/>
            <a:ext cx="8383587" cy="1143000"/>
          </a:xfrm>
          <a:solidFill>
            <a:srgbClr val="FFFFCC"/>
          </a:solidFill>
        </p:spPr>
        <p:txBody>
          <a:bodyPr/>
          <a:lstStyle/>
          <a:p>
            <a:r>
              <a:rPr lang="ru-RU" altLang="ru-RU" sz="3600" b="1" smtClean="0">
                <a:solidFill>
                  <a:srgbClr val="3366FF"/>
                </a:solidFill>
                <a:latin typeface="Garamond" pitchFamily="18" charset="0"/>
              </a:rPr>
              <a:t/>
            </a:r>
            <a:br>
              <a:rPr lang="ru-RU" altLang="ru-RU" sz="3600" b="1" smtClean="0">
                <a:solidFill>
                  <a:srgbClr val="3366FF"/>
                </a:solidFill>
                <a:latin typeface="Garamond" pitchFamily="18" charset="0"/>
              </a:rPr>
            </a:br>
            <a:r>
              <a:rPr lang="ru-RU" altLang="ru-RU" sz="3600" b="1" smtClean="0">
                <a:solidFill>
                  <a:srgbClr val="3366FF"/>
                </a:solidFill>
                <a:latin typeface="Garamond" pitchFamily="18" charset="0"/>
              </a:rPr>
              <a:t>Эксперименты вместе с родителями. </a:t>
            </a:r>
            <a:r>
              <a:rPr lang="ru-RU" altLang="ru-RU" sz="3200" b="1" smtClean="0">
                <a:solidFill>
                  <a:srgbClr val="3366FF"/>
                </a:solidFill>
                <a:latin typeface="Garamond" pitchFamily="18" charset="0"/>
              </a:rPr>
              <a:t>«</a:t>
            </a:r>
            <a:r>
              <a:rPr lang="ru-RU" altLang="ru-RU" sz="2400" b="1" smtClean="0">
                <a:solidFill>
                  <a:srgbClr val="3366FF"/>
                </a:solidFill>
                <a:latin typeface="Garamond" pitchFamily="18" charset="0"/>
              </a:rPr>
              <a:t>САМОДЕЛЬНАЯ ЛУПА» </a:t>
            </a:r>
            <a:br>
              <a:rPr lang="ru-RU" altLang="ru-RU" sz="2400" b="1" smtClean="0">
                <a:solidFill>
                  <a:srgbClr val="3366FF"/>
                </a:solidFill>
                <a:latin typeface="Garamond" pitchFamily="18" charset="0"/>
              </a:rPr>
            </a:br>
            <a:r>
              <a:rPr lang="ru-RU" altLang="ru-RU" sz="3600" b="1" smtClean="0">
                <a:solidFill>
                  <a:srgbClr val="3366FF"/>
                </a:solidFill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513" y="2882900"/>
            <a:ext cx="5561012" cy="3354388"/>
          </a:xfrm>
          <a:solidFill>
            <a:srgbClr val="FFFFCC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1200" dirty="0" smtClean="0"/>
              <a:t>ОБОРУДОВАНИЕ : </a:t>
            </a:r>
          </a:p>
          <a:p>
            <a:pPr>
              <a:defRPr/>
            </a:pPr>
            <a:r>
              <a:rPr lang="ru-RU" sz="1200" dirty="0" smtClean="0"/>
              <a:t>- </a:t>
            </a:r>
            <a:r>
              <a:rPr lang="ru-RU" sz="1200" dirty="0"/>
              <a:t>Стакан прозрачный (</a:t>
            </a:r>
            <a:r>
              <a:rPr lang="ru-RU" sz="1200" dirty="0" smtClean="0"/>
              <a:t>пустой). Вода </a:t>
            </a:r>
            <a:r>
              <a:rPr lang="ru-RU" sz="1200" dirty="0"/>
              <a:t>с пищевым красителем (у нас он будет зеленого </a:t>
            </a:r>
            <a:r>
              <a:rPr lang="ru-RU" sz="1200" dirty="0" smtClean="0"/>
              <a:t>цвета). Масло. Лед. Хорошее </a:t>
            </a:r>
            <a:r>
              <a:rPr lang="ru-RU" sz="1200" dirty="0"/>
              <a:t>настроение и любознательность!!!</a:t>
            </a:r>
          </a:p>
          <a:p>
            <a:pPr eaLnBrk="1" hangingPunct="1">
              <a:defRPr/>
            </a:pPr>
            <a:r>
              <a:rPr lang="ru-RU" sz="1200" dirty="0" smtClean="0"/>
              <a:t>ХОД ЭКСПЕРИМЕНТА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200" dirty="0"/>
              <a:t>Возьмите прозрачную емкость (можно стакан), налейте в него воды до половины. Затем в воду поместите кубик льда. Вы увидите, что лед плавает на поверхности воды. Влейте в этот же стакан растительного масла, доведя объем жидкостей но полного наполнения сосуда. Оказывается, что лёд не будет всплывать сквозь масло, а «зависнет» между двумя жидкостями</a:t>
            </a:r>
            <a:r>
              <a:rPr lang="ru-RU" sz="1200" dirty="0" smtClean="0"/>
              <a:t>!</a:t>
            </a:r>
            <a:br>
              <a:rPr lang="ru-RU" sz="1200" dirty="0" smtClean="0"/>
            </a:br>
            <a:r>
              <a:rPr lang="ru-RU" sz="1200" dirty="0" smtClean="0"/>
              <a:t> ВЫВОД: </a:t>
            </a:r>
            <a:r>
              <a:rPr lang="ru-RU" sz="1200" dirty="0"/>
              <a:t>Опыт очень понравился Варваре, так как при смешивании разноцветных жидкостей и льда, смогла наблюдать как  «непослушный» лед остался на поверхности воды и под слоем масла, как при добавлении масла оно поднимается и собирается вверху и не смешивается с водой. При помощи подручных средств и простых действий, смогли наблюдать, что плотность воды больше чем у льда и масла.</a:t>
            </a:r>
            <a:endParaRPr lang="ru-RU" sz="1200" dirty="0" smtClean="0"/>
          </a:p>
        </p:txBody>
      </p:sp>
      <p:sp>
        <p:nvSpPr>
          <p:cNvPr id="26633" name="Заголовок 1"/>
          <p:cNvSpPr>
            <a:spLocks noGrp="1"/>
          </p:cNvSpPr>
          <p:nvPr>
            <p:ph type="title"/>
          </p:nvPr>
        </p:nvSpPr>
        <p:spPr>
          <a:xfrm>
            <a:off x="652463" y="119063"/>
            <a:ext cx="8383587" cy="1143000"/>
          </a:xfrm>
          <a:solidFill>
            <a:srgbClr val="FFFFCC"/>
          </a:solidFill>
        </p:spPr>
        <p:txBody>
          <a:bodyPr/>
          <a:lstStyle/>
          <a:p>
            <a:r>
              <a:rPr lang="ru-RU" altLang="ru-RU" sz="3600" b="1" smtClean="0">
                <a:solidFill>
                  <a:srgbClr val="3366FF"/>
                </a:solidFill>
                <a:latin typeface="Garamond" pitchFamily="18" charset="0"/>
              </a:rPr>
              <a:t/>
            </a:r>
            <a:br>
              <a:rPr lang="ru-RU" altLang="ru-RU" sz="3600" b="1" smtClean="0">
                <a:solidFill>
                  <a:srgbClr val="3366FF"/>
                </a:solidFill>
                <a:latin typeface="Garamond" pitchFamily="18" charset="0"/>
              </a:rPr>
            </a:br>
            <a:r>
              <a:rPr lang="ru-RU" altLang="ru-RU" sz="3600" b="1" smtClean="0">
                <a:solidFill>
                  <a:srgbClr val="3366FF"/>
                </a:solidFill>
                <a:latin typeface="Garamond" pitchFamily="18" charset="0"/>
              </a:rPr>
              <a:t>Эксперименты вместе с родителями. </a:t>
            </a:r>
            <a:r>
              <a:rPr lang="ru-RU" altLang="ru-RU" sz="3200" b="1" smtClean="0">
                <a:solidFill>
                  <a:srgbClr val="3366FF"/>
                </a:solidFill>
                <a:latin typeface="Garamond" pitchFamily="18" charset="0"/>
              </a:rPr>
              <a:t>«</a:t>
            </a:r>
            <a:r>
              <a:rPr lang="ru-RU" altLang="ru-RU" sz="2400" b="1" smtClean="0">
                <a:solidFill>
                  <a:srgbClr val="3366FF"/>
                </a:solidFill>
                <a:latin typeface="Garamond" pitchFamily="18" charset="0"/>
              </a:rPr>
              <a:t>НЕПОСЛУШНЫЙ  ЛЁД» </a:t>
            </a:r>
            <a:br>
              <a:rPr lang="ru-RU" altLang="ru-RU" sz="2400" b="1" smtClean="0">
                <a:solidFill>
                  <a:srgbClr val="3366FF"/>
                </a:solidFill>
                <a:latin typeface="Garamond" pitchFamily="18" charset="0"/>
              </a:rPr>
            </a:br>
            <a:r>
              <a:rPr lang="ru-RU" altLang="ru-RU" sz="3600" b="1" smtClean="0">
                <a:solidFill>
                  <a:srgbClr val="3366FF"/>
                </a:solidFill>
                <a:latin typeface="Garamond" pitchFamily="18" charset="0"/>
              </a:rPr>
              <a:t> </a:t>
            </a:r>
          </a:p>
        </p:txBody>
      </p:sp>
      <p:pic>
        <p:nvPicPr>
          <p:cNvPr id="27652" name="Рисунок 9" descr="C:\Users\Пользователь\Desktop\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8" t="13036" r="19574" b="7619"/>
          <a:stretch>
            <a:fillRect/>
          </a:stretch>
        </p:blipFill>
        <p:spPr bwMode="auto">
          <a:xfrm>
            <a:off x="249238" y="1409700"/>
            <a:ext cx="1585912" cy="1371600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Пользователь\Desktop\1-10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2938658"/>
            <a:ext cx="3027617" cy="3440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CC99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7654" name="Рисунок 12" descr="C:\Users\Пользователь\Desktop\1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r="17320"/>
          <a:stretch>
            <a:fillRect/>
          </a:stretch>
        </p:blipFill>
        <p:spPr bwMode="auto">
          <a:xfrm>
            <a:off x="6321425" y="1422400"/>
            <a:ext cx="1922463" cy="1357313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0"/>
          <a:stretch>
            <a:fillRect/>
          </a:stretch>
        </p:blipFill>
        <p:spPr bwMode="auto">
          <a:xfrm>
            <a:off x="4168775" y="1409700"/>
            <a:ext cx="2039938" cy="1370013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r="15060" b="23975"/>
          <a:stretch>
            <a:fillRect/>
          </a:stretch>
        </p:blipFill>
        <p:spPr bwMode="auto">
          <a:xfrm>
            <a:off x="1936750" y="1409700"/>
            <a:ext cx="2130425" cy="1395413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66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ru-RU" altLang="ru-RU" sz="3600" b="1" smtClean="0">
                <a:solidFill>
                  <a:srgbClr val="3366FF"/>
                </a:solidFill>
                <a:latin typeface="Garamond" pitchFamily="18" charset="0"/>
              </a:rPr>
              <a:t>Работа вместе с родителями. </a:t>
            </a:r>
            <a:r>
              <a:rPr lang="ru-RU" altLang="ru-RU" sz="2800" b="1" smtClean="0">
                <a:solidFill>
                  <a:srgbClr val="3366FF"/>
                </a:solidFill>
                <a:latin typeface="Garamond" pitchFamily="18" charset="0"/>
              </a:rPr>
              <a:t>ПРЕЗЕНТАЦИЯ «МОРЕ»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909966"/>
            <a:ext cx="5280587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33CC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893">
            <a:off x="271861" y="1825821"/>
            <a:ext cx="5040560" cy="3780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33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404813"/>
            <a:ext cx="8229600" cy="981075"/>
          </a:xfrm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46779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Практическая значимость проекта</a:t>
            </a:r>
            <a:r>
              <a:rPr lang="ru-RU" altLang="ru-RU" sz="2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280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435975" cy="4608512"/>
          </a:xfrm>
        </p:spPr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ru-RU" altLang="ru-RU" sz="1400" b="1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Для общества </a:t>
            </a:r>
            <a:r>
              <a:rPr lang="ru-RU" altLang="ru-RU" sz="14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– ребенок, овладевающий навыками поисково-исследовательской деятельности, способен самостоятельно решать возникающие задачи, что и необходимо для школьного обучения.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sz="1400" b="1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Для ребенка </a:t>
            </a:r>
            <a:r>
              <a:rPr lang="ru-RU" altLang="ru-RU" sz="14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– развитие познавательных навыков, личностных качеств.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sz="14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После проведения всех опытов, бесед, посвященных изучению воздуха и воды, у детей стойко сформировалось представление о таких понятиях, как воздух и вода, их свойствах. Многочисленные опыты вызывали у детей познавательную активность, любознательность и стремление к самостоятельному познанию и размышлению.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sz="1400" b="1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 результате проведенной совместно с детьми деятельностью по проекту были</a:t>
            </a:r>
            <a:r>
              <a:rPr lang="ru-RU" altLang="ru-RU" sz="14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sz="1400" u="sng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Опровергнуты две гипотезы</a:t>
            </a:r>
            <a:r>
              <a:rPr lang="ru-RU" altLang="ru-RU" sz="14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: «Воздух невидим потому, что его нет» и «Мы не можем потрогать воздух потому, что он не предмет».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sz="1400" u="sng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Подтверждены следующие высказывания детей</a:t>
            </a:r>
            <a:r>
              <a:rPr lang="ru-RU" altLang="ru-RU" sz="14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:</a:t>
            </a:r>
            <a:br>
              <a:rPr lang="ru-RU" altLang="ru-RU" sz="14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4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«Воздух можно поймать, он может двигать предметы, может быть холодным и теплым». Дети уяснили и закрепили для себя, что все пространство вокруг заполнено воздухом и, что без него не будет жизни на Земле, воздух есть жизнь. Что вода – это жидкость без цвета, вкуса и запаха, ее можно наливать, переливать, она обретает форму сосуда, в котором находится и также как и без воздуха, так и без воды, все живое на Земле погибнет.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213" y="1417638"/>
            <a:ext cx="82296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400" b="1" dirty="0">
                <a:solidFill>
                  <a:srgbClr val="002060"/>
                </a:solidFill>
              </a:rPr>
              <a:t>По окончании экспериментов детям были заданы вопросы:</a:t>
            </a:r>
          </a:p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Готовы ли вы, дети, поделиться опытом и знаниями с другими детьми?</a:t>
            </a:r>
            <a:endParaRPr lang="ru-RU" sz="1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</a:rPr>
              <a:t>Какие у вас были трудности?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</a:rPr>
              <a:t>Что помогло справиться с заданием?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</a:rPr>
              <a:t>Хотите ли вы продолжить опыты?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</a:rPr>
              <a:t>Дети с улыбками, радостно отвечали на вопросы, и выразили желание продолжить опыты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endParaRPr lang="ru-RU" sz="1400" dirty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sz="1400" b="1" dirty="0">
                <a:solidFill>
                  <a:srgbClr val="002060"/>
                </a:solidFill>
              </a:rPr>
              <a:t>Н</a:t>
            </a:r>
            <a:r>
              <a:rPr lang="ru-RU" sz="1400" b="1" dirty="0" smtClean="0">
                <a:solidFill>
                  <a:srgbClr val="002060"/>
                </a:solidFill>
              </a:rPr>
              <a:t>а </a:t>
            </a:r>
            <a:r>
              <a:rPr lang="ru-RU" sz="1400" b="1" dirty="0">
                <a:solidFill>
                  <a:srgbClr val="002060"/>
                </a:solidFill>
              </a:rPr>
              <a:t>заключительном занятии детям были выданы смайлики, объяснен порядок голосования</a:t>
            </a:r>
            <a:r>
              <a:rPr lang="ru-RU" sz="1400" dirty="0">
                <a:solidFill>
                  <a:srgbClr val="002060"/>
                </a:solidFill>
              </a:rPr>
              <a:t>:</a:t>
            </a:r>
          </a:p>
          <a:p>
            <a:pPr marL="0" indent="0">
              <a:buFontTx/>
              <a:buNone/>
              <a:defRPr/>
            </a:pPr>
            <a:r>
              <a:rPr lang="ru-RU" sz="1400" dirty="0">
                <a:solidFill>
                  <a:srgbClr val="002060"/>
                </a:solidFill>
              </a:rPr>
              <a:t>- если занятия понравились, - сдать на стол </a:t>
            </a: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воспитателю </a:t>
            </a:r>
            <a:r>
              <a:rPr lang="ru-RU" sz="1400" dirty="0">
                <a:solidFill>
                  <a:srgbClr val="002060"/>
                </a:solidFill>
              </a:rPr>
              <a:t>смайлик «Улыбка»</a:t>
            </a:r>
          </a:p>
          <a:p>
            <a:pPr marL="0" indent="0">
              <a:buFontTx/>
              <a:buNone/>
              <a:defRPr/>
            </a:pPr>
            <a:r>
              <a:rPr lang="ru-RU" sz="1400" dirty="0">
                <a:solidFill>
                  <a:srgbClr val="002060"/>
                </a:solidFill>
              </a:rPr>
              <a:t>- если занятия не понравились, </a:t>
            </a: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- </a:t>
            </a:r>
            <a:r>
              <a:rPr lang="ru-RU" sz="1400" dirty="0">
                <a:solidFill>
                  <a:srgbClr val="002060"/>
                </a:solidFill>
              </a:rPr>
              <a:t>сдать на стол воспитателю смайлик «Грустный»</a:t>
            </a:r>
          </a:p>
          <a:p>
            <a:pPr marL="0" indent="0">
              <a:buFontTx/>
              <a:buNone/>
              <a:defRPr/>
            </a:pPr>
            <a:r>
              <a:rPr lang="ru-RU" sz="1400" dirty="0">
                <a:solidFill>
                  <a:srgbClr val="002060"/>
                </a:solidFill>
              </a:rPr>
              <a:t>Всем детям понравились занятия, поэтому </a:t>
            </a: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стол </a:t>
            </a:r>
            <a:r>
              <a:rPr lang="ru-RU" sz="1400" dirty="0">
                <a:solidFill>
                  <a:srgbClr val="002060"/>
                </a:solidFill>
              </a:rPr>
              <a:t>педагога был покрыт маленькими солнышками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46779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Рефлексия</a:t>
            </a:r>
            <a:endParaRPr lang="ru-RU" altLang="ru-RU" sz="280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3681413"/>
            <a:ext cx="34512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476250"/>
            <a:ext cx="8229600" cy="981075"/>
          </a:xfrm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70C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Программное содержание проекта</a:t>
            </a:r>
            <a:r>
              <a:rPr lang="ru-RU" altLang="ru-RU" sz="2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320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700213"/>
            <a:ext cx="8362950" cy="4857750"/>
          </a:xfrm>
        </p:spPr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Предполагаемый проект проводится в рамках экологического воспитания детей подготовительного к школе возраста и в соответствии с ФГОС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Реализация проекта проходила через следующие образовательные области: (познание, речевая социально-коммуникативная, художественно-эстетическая)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 результате самостоятельных элементарных опытов и исследований, направленных на изучение воздуха и воды, их значении в жизни человека, у детей формируются естественные представления об объектах неживой природы.</a:t>
            </a:r>
            <a:endParaRPr lang="ru-RU" altLang="ru-RU" sz="1800" smtClean="0">
              <a:solidFill>
                <a:srgbClr val="00206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 ходе работы над проектом дети ответят на вопросы: Как организовать эффективный поиск информации? Что для этого можно использовать?</a:t>
            </a:r>
            <a:endParaRPr lang="ru-RU" altLang="ru-RU" sz="1800" smtClean="0">
              <a:solidFill>
                <a:srgbClr val="00206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ru-RU" altLang="ru-RU" sz="280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165304"/>
          </a:xfrm>
          <a:solidFill>
            <a:srgbClr val="FFFFCC"/>
          </a:solidFill>
          <a:extLst/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ru-RU" sz="4400" b="1" dirty="0" smtClean="0">
                <a:solidFill>
                  <a:srgbClr val="D60093"/>
                </a:solidFill>
              </a:rPr>
              <a:t>Спасибо </a:t>
            </a:r>
            <a:r>
              <a:rPr lang="ru-RU" sz="4400" b="1" dirty="0">
                <a:solidFill>
                  <a:srgbClr val="D60093"/>
                </a:solidFill>
              </a:rPr>
              <a:t>за внимание </a:t>
            </a:r>
          </a:p>
          <a:p>
            <a:pPr marL="0" indent="0" algn="ctr">
              <a:buFontTx/>
              <a:buNone/>
              <a:defRPr/>
            </a:pPr>
            <a:r>
              <a:rPr lang="ru-RU" sz="4400" b="1" dirty="0">
                <a:solidFill>
                  <a:srgbClr val="D60093"/>
                </a:solidFill>
              </a:rPr>
              <a:t>к экспериментальной </a:t>
            </a:r>
          </a:p>
          <a:p>
            <a:pPr marL="0" indent="0" algn="ctr">
              <a:buFontTx/>
              <a:buNone/>
              <a:defRPr/>
            </a:pPr>
            <a:r>
              <a:rPr lang="ru-RU" sz="4400" b="1" dirty="0">
                <a:solidFill>
                  <a:srgbClr val="D60093"/>
                </a:solidFill>
              </a:rPr>
              <a:t>деятельности! </a:t>
            </a:r>
          </a:p>
          <a:p>
            <a:pPr marL="0" indent="0" algn="ctr" eaLnBrk="1" hangingPunct="1">
              <a:buFontTx/>
              <a:buNone/>
              <a:defRPr/>
            </a:pPr>
            <a:endParaRPr lang="ru-RU" altLang="ru-RU" b="1" dirty="0" smtClean="0">
              <a:solidFill>
                <a:srgbClr val="D6009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76700"/>
            <a:ext cx="38893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Актуальность проекта</a:t>
            </a:r>
            <a:endParaRPr lang="ru-RU" altLang="ru-RU" sz="3200" smtClean="0">
              <a:solidFill>
                <a:srgbClr val="0070C0"/>
              </a:solidFill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1800" smtClean="0">
                <a:solidFill>
                  <a:srgbClr val="002060"/>
                </a:solidFill>
              </a:rPr>
              <a:t>Актуальность данного проекта – развитие познавательного интереса через развитие познавательно – исследовательского поведения ребёнка. Исследование как специально организованная деятельность способствует становлению целостной картины мира ребёнка дошкольного возраста и основ культурного познания им окружающего мира.</a:t>
            </a:r>
          </a:p>
          <a:p>
            <a:pPr eaLnBrk="1" hangingPunct="1"/>
            <a:r>
              <a:rPr lang="ru-RU" altLang="ru-RU" sz="1800" smtClean="0">
                <a:solidFill>
                  <a:srgbClr val="002060"/>
                </a:solidFill>
              </a:rPr>
              <a:t>Исследовательская деятельность позволяет организовать обучение так, чтобы ребёнок смог задавать вопросы и самостоятельно находить на них ответы. Однако нет целостного подхода к развитию исследовательской деятельности в аспекте личностного развития ребёнка . И это свидетельствует об актуальности проблемы развития исследовательской  деятельности у дошкольников и о недостаточной её разработанности в плане развития ребёнка.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569325" cy="5576888"/>
          </a:xfrm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ru-RU" altLang="ru-RU" sz="1700" b="1" dirty="0">
                <a:solidFill>
                  <a:srgbClr val="002060"/>
                </a:solidFill>
                <a:latin typeface="Georgia" panose="02040502050405020303" pitchFamily="18" charset="0"/>
              </a:rPr>
              <a:t>Объект проекта: </a:t>
            </a:r>
            <a:r>
              <a:rPr lang="ru-RU" altLang="ru-RU" sz="17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окружающая среда человека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ru-RU" altLang="ru-RU" sz="17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Предмет проекта: </a:t>
            </a:r>
            <a:r>
              <a:rPr lang="ru-RU" altLang="ru-RU" sz="17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экспериментальные </a:t>
            </a:r>
            <a:r>
              <a:rPr lang="ru-RU" altLang="ru-RU" sz="1700" dirty="0">
                <a:solidFill>
                  <a:srgbClr val="002060"/>
                </a:solidFill>
                <a:latin typeface="Georgia" panose="02040502050405020303" pitchFamily="18" charset="0"/>
              </a:rPr>
              <a:t>исследования свойств воды и </a:t>
            </a:r>
            <a:r>
              <a:rPr lang="ru-RU" altLang="ru-RU" sz="17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воздуха</a:t>
            </a:r>
            <a:endParaRPr lang="ru-RU" altLang="ru-RU" sz="17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Aft>
                <a:spcPts val="1000"/>
              </a:spcAft>
              <a:defRPr/>
            </a:pPr>
            <a:r>
              <a:rPr lang="ru-RU" altLang="ru-RU" sz="17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Цель: </a:t>
            </a:r>
            <a:r>
              <a:rPr lang="ru-RU" altLang="ru-RU" sz="17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 помощью экспериментов (опытов) выявить уровень </a:t>
            </a:r>
            <a:r>
              <a:rPr lang="ru-RU" altLang="ru-RU" sz="17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сформированности</a:t>
            </a:r>
            <a:r>
              <a:rPr lang="ru-RU" altLang="ru-RU" sz="17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представлений о воздухе и воде у детей подготовительного к школе возраста.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ru-RU" altLang="ru-RU" sz="17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Задачи:</a:t>
            </a:r>
          </a:p>
          <a:p>
            <a:pPr marL="0" indent="0" eaLnBrk="1" hangingPunct="1">
              <a:spcAft>
                <a:spcPts val="1000"/>
              </a:spcAft>
              <a:buFontTx/>
              <a:buNone/>
              <a:defRPr/>
            </a:pPr>
            <a:r>
              <a:rPr lang="ru-RU" altLang="ru-RU" sz="17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1. Обучать детей исследовательской деятельности, развивать познавательный интерес и любознательность в процессе наблюдений за реальными природными объектами и к практическому экспериментированию с ними.</a:t>
            </a:r>
          </a:p>
          <a:p>
            <a:pPr marL="0" indent="0" eaLnBrk="1" hangingPunct="1">
              <a:spcAft>
                <a:spcPts val="1000"/>
              </a:spcAft>
              <a:buFontTx/>
              <a:buNone/>
              <a:defRPr/>
            </a:pPr>
            <a:r>
              <a:rPr lang="ru-RU" altLang="ru-RU" sz="17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2. Развивать мыслительные операции, умение выдвигать гипотезы, делать выводы.</a:t>
            </a:r>
          </a:p>
          <a:p>
            <a:pPr marL="0" indent="0" eaLnBrk="1" hangingPunct="1">
              <a:spcAft>
                <a:spcPts val="1000"/>
              </a:spcAft>
              <a:buFontTx/>
              <a:buNone/>
              <a:defRPr/>
            </a:pPr>
            <a:r>
              <a:rPr lang="ru-RU" altLang="ru-RU" sz="17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3. Учить объяснять наблюдаемое и фиксировать результаты доступными методами, принимать и ставить перед собой цель эксперимента, отбирать средства и материалы для самостоятельной деятельности.</a:t>
            </a:r>
          </a:p>
          <a:p>
            <a:pPr marL="0" indent="0" eaLnBrk="1" hangingPunct="1">
              <a:spcAft>
                <a:spcPts val="1000"/>
              </a:spcAft>
              <a:buFontTx/>
              <a:buNone/>
              <a:defRPr/>
            </a:pPr>
            <a:r>
              <a:rPr lang="ru-RU" altLang="ru-RU" sz="17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4. Расширять представления о значимости воздуха и воды в жизни человека. Развивать экологическое сознание.</a:t>
            </a:r>
          </a:p>
          <a:p>
            <a:pPr marL="0" indent="0" eaLnBrk="1" hangingPunct="1">
              <a:lnSpc>
                <a:spcPts val="1350"/>
              </a:lnSpc>
              <a:spcAft>
                <a:spcPts val="1000"/>
              </a:spcAft>
              <a:buFontTx/>
              <a:buNone/>
              <a:defRPr/>
            </a:pPr>
            <a:endParaRPr lang="ru-RU" altLang="ru-RU" sz="2800" dirty="0" smtClean="0"/>
          </a:p>
          <a:p>
            <a:pPr eaLnBrk="1" hangingPunct="1">
              <a:defRPr/>
            </a:pPr>
            <a:endParaRPr lang="ru-RU" alt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Тип проекта: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информационно-исследовательский</a:t>
            </a:r>
          </a:p>
          <a:p>
            <a:pPr>
              <a:spcAft>
                <a:spcPts val="100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Термин </a:t>
            </a:r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выполнения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месяца (сентябрь-ноябрь)</a:t>
            </a:r>
            <a:endParaRPr lang="ru-RU" sz="1800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проекта:</a:t>
            </a:r>
            <a:endParaRPr lang="ru-RU" sz="1800" i="1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Воспитатель подготовительной группы №8 Маврина И.Н.</a:t>
            </a:r>
            <a:endParaRPr lang="ru-RU" sz="1800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Родители.</a:t>
            </a:r>
            <a:endParaRPr lang="ru-RU" sz="1800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FontTx/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подготовительного к школе возраста.</a:t>
            </a:r>
          </a:p>
          <a:p>
            <a:pPr>
              <a:spcAft>
                <a:spcPts val="1000"/>
              </a:spcAft>
              <a:buFontTx/>
              <a:buChar char="-"/>
              <a:defRPr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ru-RU" altLang="ru-RU" sz="2800" b="1" smtClean="0">
                <a:solidFill>
                  <a:srgbClr val="0070C0"/>
                </a:solidFill>
                <a:latin typeface="Georgia" pitchFamily="18" charset="0"/>
              </a:rPr>
              <a:t>Необходимые материалы</a:t>
            </a:r>
            <a:endParaRPr lang="ru-RU" altLang="ru-RU" sz="280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700213"/>
            <a:ext cx="8362950" cy="4425950"/>
          </a:xfrm>
        </p:spPr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Основное оборудование лаборатории</a:t>
            </a:r>
            <a:r>
              <a:rPr lang="ru-RU" altLang="ru-RU" sz="20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приборы – «помощники»; микроскоп, пробирки, сосуды, лабораторная посуда; весы; емкости для игр с водой разного объема и формы; силиконовые формы, и т.д.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Утилизированный материал</a:t>
            </a:r>
            <a:r>
              <a:rPr lang="ru-RU" altLang="ru-RU" sz="20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пробки, проволока; разные виды бумаги; красители – гуашь, краски акварельные; мерные ложки, резиновые груши.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Прочие материалы</a:t>
            </a:r>
            <a:r>
              <a:rPr lang="ru-RU" altLang="ru-RU" sz="20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воздушные </a:t>
            </a:r>
            <a:r>
              <a:rPr lang="en-US" altLang="ru-RU" sz="20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20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шары,  свечи, коктейльные трубочки, мяч.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4518025"/>
            <a:ext cx="2411412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38" y="0"/>
            <a:ext cx="8229600" cy="11430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70C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Этапы реализации проекта</a:t>
            </a:r>
            <a:endParaRPr lang="ru-RU" altLang="ru-RU" sz="3200" smtClean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9250" y="908720"/>
          <a:ext cx="8505237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ru-RU" altLang="ru-RU" sz="2800" b="1" smtClean="0">
                <a:solidFill>
                  <a:srgbClr val="0070C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Предполагаемый продукт проекта</a:t>
            </a:r>
            <a:endParaRPr lang="ru-RU" altLang="ru-RU" sz="2800" smtClean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052513"/>
            <a:ext cx="8229600" cy="4525962"/>
          </a:xfrm>
        </p:spPr>
        <p:txBody>
          <a:bodyPr/>
          <a:lstStyle/>
          <a:p>
            <a:pPr marL="0" indent="0" eaLnBrk="1" hangingPunct="1">
              <a:spcAft>
                <a:spcPts val="1000"/>
              </a:spcAft>
              <a:buFontTx/>
              <a:buNone/>
            </a:pPr>
            <a:endParaRPr lang="ru-RU" altLang="ru-RU" sz="180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spcAft>
                <a:spcPts val="1000"/>
              </a:spcAft>
              <a:buFontTx/>
              <a:buNone/>
            </a:pPr>
            <a:r>
              <a:rPr lang="ru-RU" altLang="ru-RU" sz="2000" b="1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После завершения проекта дошкольники смогут</a:t>
            </a: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altLang="ru-RU" sz="1800" smtClean="0">
              <a:solidFill>
                <a:srgbClr val="00206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spcAft>
                <a:spcPts val="1000"/>
              </a:spcAft>
              <a:buFontTx/>
              <a:buNone/>
            </a:pP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- Проявлять интерес к миру природы, самостоятельно формулировать вопросы и искать на них ответы (или совместно с взрослыми);</a:t>
            </a:r>
            <a:endParaRPr lang="ru-RU" altLang="ru-RU" sz="1800" smtClean="0">
              <a:solidFill>
                <a:srgbClr val="00206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spcAft>
                <a:spcPts val="1000"/>
              </a:spcAft>
              <a:buFontTx/>
              <a:buNone/>
            </a:pP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-  Осуществлять поиск информации (самостоятельно или с взрослыми);</a:t>
            </a:r>
            <a:endParaRPr lang="ru-RU" altLang="ru-RU" sz="1800" smtClean="0">
              <a:solidFill>
                <a:srgbClr val="00206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spcAft>
                <a:spcPts val="1000"/>
              </a:spcAft>
              <a:buFontTx/>
              <a:buNone/>
            </a:pP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- Собирать, обобщать и оценивать факты, формировать и представлять собственную точку зрения;</a:t>
            </a:r>
            <a:endParaRPr lang="ru-RU" altLang="ru-RU" sz="1800" smtClean="0">
              <a:solidFill>
                <a:srgbClr val="00206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spcAft>
                <a:spcPts val="1000"/>
              </a:spcAft>
              <a:buFontTx/>
              <a:buNone/>
            </a:pP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- Проявлять элементарные навыки </a:t>
            </a:r>
            <a:r>
              <a:rPr lang="en-US" altLang="ru-RU" sz="20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ru-RU" sz="20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рационального природопользования.</a:t>
            </a:r>
            <a:endParaRPr lang="ru-RU" altLang="ru-RU" sz="1800" smtClean="0">
              <a:solidFill>
                <a:srgbClr val="002060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altLang="ru-RU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508500"/>
            <a:ext cx="2411413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4578</TotalTime>
  <Words>2314</Words>
  <Application>Microsoft Office PowerPoint</Application>
  <PresentationFormat>Экран (4:3)</PresentationFormat>
  <Paragraphs>251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Georgia</vt:lpstr>
      <vt:lpstr>Times New Roman</vt:lpstr>
      <vt:lpstr>Segoe Script</vt:lpstr>
      <vt:lpstr>Garamond</vt:lpstr>
      <vt:lpstr>Diseño predeterminado</vt:lpstr>
      <vt:lpstr>ПРОЕКТ ПОЗНАВАТЕЛЬНО - ИССЛЕДОВАТЕЛЬСКОЙ ДЕЯТЕЛЬНОСТИ (ЭКСПЕРИМЕНТИРОВАНИЕ)</vt:lpstr>
      <vt:lpstr>Презентация PowerPoint</vt:lpstr>
      <vt:lpstr>Программное содержание проекта </vt:lpstr>
      <vt:lpstr>Актуальность проекта</vt:lpstr>
      <vt:lpstr>Презентация PowerPoint</vt:lpstr>
      <vt:lpstr>Презентация PowerPoint</vt:lpstr>
      <vt:lpstr>Необходимые материалы</vt:lpstr>
      <vt:lpstr>Этапы реализации проекта</vt:lpstr>
      <vt:lpstr>Предполагаемый продукт проекта</vt:lpstr>
      <vt:lpstr> Описание форм образовательной деятельности </vt:lpstr>
      <vt:lpstr>Уголок по экспериментированию</vt:lpstr>
      <vt:lpstr>ЦАРИЦА – ВОДИЦА   ЗАНЯТИЕ ПО ОПЫТНО-ЭКСПЕРИМЕНТАЛЬНОЙ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НЕВИДИМКА-ВОЗДУХ  ЗАНЯТИЕ С ИСПОЛЬЗОВАНИЕМ ОПЫТНО-ЭКСПЕРИМЕНТАЛЬНОЙ  ДЕЯТЕЛЬНОСТИ</vt:lpstr>
      <vt:lpstr>Презентация PowerPoint</vt:lpstr>
      <vt:lpstr>Презентация PowerPoint</vt:lpstr>
      <vt:lpstr>Презентация PowerPoint</vt:lpstr>
      <vt:lpstr>Эксперименты вместе с родителями. МЫЛОВАРЕНИЕ </vt:lpstr>
      <vt:lpstr> Эксперименты вместе с родителями. «ТОНЕТ –НЕ ТОНЕТ»   </vt:lpstr>
      <vt:lpstr> Эксперименты вместе с родителями. «САМОДЕЛЬНАЯ ЛУПА»   </vt:lpstr>
      <vt:lpstr> Эксперименты вместе с родителями. «НЕПОСЛУШНЫЙ  ЛЁД»   </vt:lpstr>
      <vt:lpstr>Работа вместе с родителями. ПРЕЗЕНТАЦИЯ «МОРЕ» </vt:lpstr>
      <vt:lpstr>Практическая значимость проекта </vt:lpstr>
      <vt:lpstr>Рефлексия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Administrator</cp:lastModifiedBy>
  <cp:revision>636</cp:revision>
  <dcterms:created xsi:type="dcterms:W3CDTF">2010-05-23T14:28:12Z</dcterms:created>
  <dcterms:modified xsi:type="dcterms:W3CDTF">2015-12-27T13:12:51Z</dcterms:modified>
</cp:coreProperties>
</file>