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3"/>
  </p:handoutMasterIdLst>
  <p:sldIdLst>
    <p:sldId id="256" r:id="rId3"/>
    <p:sldId id="283" r:id="rId4"/>
    <p:sldId id="281" r:id="rId5"/>
    <p:sldId id="282" r:id="rId6"/>
    <p:sldId id="262" r:id="rId7"/>
    <p:sldId id="263" r:id="rId8"/>
    <p:sldId id="264" r:id="rId9"/>
    <p:sldId id="265" r:id="rId10"/>
    <p:sldId id="266" r:id="rId11"/>
    <p:sldId id="286" r:id="rId12"/>
    <p:sldId id="285" r:id="rId13"/>
    <p:sldId id="270" r:id="rId14"/>
    <p:sldId id="284" r:id="rId15"/>
    <p:sldId id="271" r:id="rId16"/>
    <p:sldId id="287" r:id="rId17"/>
    <p:sldId id="288" r:id="rId18"/>
    <p:sldId id="289" r:id="rId19"/>
    <p:sldId id="290" r:id="rId20"/>
    <p:sldId id="291" r:id="rId21"/>
    <p:sldId id="28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FFFF"/>
    <a:srgbClr val="0041B6"/>
    <a:srgbClr val="CC3399"/>
    <a:srgbClr val="FF00FF"/>
    <a:srgbClr val="F9D600"/>
    <a:srgbClr val="97000B"/>
    <a:srgbClr val="324057"/>
    <a:srgbClr val="007CCE"/>
    <a:srgbClr val="2A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5C7D3-2B6F-465D-9B81-6DEC7A8701B8}" type="doc">
      <dgm:prSet loTypeId="urn:microsoft.com/office/officeart/2005/8/layout/list1" loCatId="list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83ED7D2-8FBB-495E-A193-06B406C95DFF}">
      <dgm:prSet phldrT="[Текст]" custT="1"/>
      <dgm:spPr>
        <a:xfrm>
          <a:off x="425261" y="6055"/>
          <a:ext cx="5953665" cy="472320"/>
        </a:xfrm>
        <a:prstGeom prst="roundRect">
          <a:avLst/>
        </a:prstGeom>
        <a:solidFill>
          <a:srgbClr val="CC3399"/>
        </a:solidFill>
      </dgm:spPr>
      <dgm:t>
        <a:bodyPr/>
        <a:lstStyle/>
        <a:p>
          <a:r>
            <a:rPr lang="ru-RU" altLang="ru-RU" sz="1500" b="1" u="sng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 этап – организационный</a:t>
          </a:r>
          <a:endParaRPr lang="ru-RU" sz="15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0D77751-FBAF-4191-9F56-9B2231302754}" cxnId="{1C853352-A5BF-471A-B527-DB35AB5004E7}" type="par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FAE87-1CB8-41E0-B93B-577FDA6D226E}" cxnId="{1C853352-A5BF-471A-B527-DB35AB5004E7}" type="sib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CA88E2-71E7-4CE8-9D56-92F4110CE45D}">
      <dgm:prSet phldrT="[Текст]" custT="1"/>
      <dgm:spPr>
        <a:xfrm>
          <a:off x="425261" y="1815416"/>
          <a:ext cx="5953665" cy="472320"/>
        </a:xfrm>
        <a:prstGeom prst="roundRect">
          <a:avLst/>
        </a:prstGeom>
        <a:solidFill>
          <a:srgbClr val="CC3399"/>
        </a:solidFill>
      </dgm:spPr>
      <dgm:t>
        <a:bodyPr/>
        <a:lstStyle/>
        <a:p>
          <a:r>
            <a:rPr lang="ru-RU" altLang="ru-RU" sz="1500" b="1" u="sng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II этап - основной</a:t>
          </a:r>
          <a:endParaRPr lang="ru-RU" sz="15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B21FBD3-9DDE-4AD5-809D-6DA8F5BEE95D}" cxnId="{6AE608C4-59BC-4672-9235-56C27D139EBA}" type="par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2A9B3E-560B-4FD0-9D38-F25BCDF1D045}" cxnId="{6AE608C4-59BC-4672-9235-56C27D139EBA}" type="sib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949970-4D89-4434-AFC9-8E3875740D1C}">
      <dgm:prSet phldrT="[Текст]" custT="1"/>
      <dgm:spPr>
        <a:xfrm>
          <a:off x="440341" y="4012663"/>
          <a:ext cx="5953665" cy="472320"/>
        </a:xfrm>
        <a:prstGeom prst="roundRect">
          <a:avLst/>
        </a:prstGeom>
        <a:solidFill>
          <a:srgbClr val="CC3399"/>
        </a:solidFill>
      </dgm:spPr>
      <dgm:t>
        <a:bodyPr/>
        <a:lstStyle/>
        <a:p>
          <a:r>
            <a:rPr lang="ru-RU" altLang="ru-RU" sz="1500" b="1" u="sng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III этап - заключительный</a:t>
          </a:r>
          <a:endParaRPr lang="ru-RU" sz="15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9C2EFB6-117B-4314-B8B9-EF46F2C82203}" cxnId="{A12B51F5-8721-4DF0-8C89-88807821E2BB}" type="par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12C87D-7FF9-42AD-B68C-8BA2638B8422}" cxnId="{A12B51F5-8721-4DF0-8C89-88807821E2BB}" type="sib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332D8-0921-4371-A361-0FECB7FAB201}">
      <dgm:prSet custT="1"/>
      <dgm:spPr>
        <a:xfrm>
          <a:off x="0" y="242215"/>
          <a:ext cx="8505237" cy="1486800"/>
        </a:xfrm>
        <a:prstGeom prst="rect">
          <a:avLst/>
        </a:prstGeom>
      </dgm:spPr>
      <dgm:t>
        <a:bodyPr/>
        <a:lstStyle/>
        <a:p>
          <a:r>
            <a:rPr lang="ru-RU" sz="15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Обогащение предметно-развивающей среды: приобретение литературы (энциклопедии, хрестоматии), наглядных пособий (плакаты, карточки, тематические альбомы); приобретение методической литературы, дидактических игр (игры-загадки)</a:t>
          </a:r>
          <a:endParaRPr lang="ru-RU" sz="15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6191C3F-B9CD-494D-894C-ED3AEA56EE0D}" cxnId="{D4E07131-EAA4-442C-B9E7-F9602469F0A2}" type="par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14A83-BAD0-48D0-9F8B-323A52C799C4}" cxnId="{D4E07131-EAA4-442C-B9E7-F9602469F0A2}" type="sib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72D52E-C8F0-41A6-8E8F-36D3D6D8B5D2}">
      <dgm:prSet custT="1"/>
      <dgm:spPr>
        <a:xfrm>
          <a:off x="0" y="4339736"/>
          <a:ext cx="8505237" cy="982799"/>
        </a:xfrm>
        <a:prstGeom prst="rect">
          <a:avLst/>
        </a:prstGeom>
      </dgm:spPr>
      <dgm:t>
        <a:bodyPr/>
        <a:lstStyle/>
        <a:p>
          <a:r>
            <a:rPr lang="ru-RU" altLang="ru-RU" sz="150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Презентация проекта</a:t>
          </a:r>
          <a:endParaRPr lang="ru-RU" sz="15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6DFFA61-6A76-4859-8CE7-572D71537A1E}" cxnId="{02D75AF6-0858-4BDD-B5C4-46563F73FDC3}" type="par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E114B-19B0-4CCF-B629-ED4DA9247A76}" cxnId="{02D75AF6-0858-4BDD-B5C4-46563F73FDC3}" type="sib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61DBAF-1207-4612-93B3-86C6DCE555E2}">
      <dgm:prSet custT="1"/>
      <dgm:spPr>
        <a:xfrm>
          <a:off x="0" y="4339736"/>
          <a:ext cx="8505237" cy="982799"/>
        </a:xfrm>
        <a:prstGeom prst="rect">
          <a:avLst/>
        </a:prstGeom>
      </dgm:spPr>
      <dgm:t>
        <a:bodyPr/>
        <a:lstStyle/>
        <a:p>
          <a:r>
            <a:rPr lang="ru-RU" altLang="ru-RU" sz="15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Создание картотеки для обобщения опыта</a:t>
          </a:r>
        </a:p>
      </dgm:t>
    </dgm:pt>
    <dgm:pt modelId="{10962B65-63F3-4FDF-94DB-838EB7F0F465}" cxnId="{96A7FA79-84B7-4A1B-877B-222F0624A887}" type="par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302A8A-09F4-4631-BB95-E90DABC55C7D}" cxnId="{96A7FA79-84B7-4A1B-877B-222F0624A887}" type="sib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424BA2-F2D8-40C1-9D81-9FBD800C213C}">
      <dgm:prSet custT="1"/>
      <dgm:spPr>
        <a:xfrm>
          <a:off x="0" y="1917922"/>
          <a:ext cx="8505237" cy="1965599"/>
        </a:xfrm>
      </dgm:spPr>
      <dgm:t>
        <a:bodyPr/>
        <a:lstStyle/>
        <a:p>
          <a:r>
            <a:rPr lang="ru-RU" sz="15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Проведения НОД</a:t>
          </a:r>
          <a:endParaRPr lang="ru-RU" sz="15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56D2C5F-7E9C-4817-A488-424C00B38C31}" cxnId="{B81B2D25-2B52-47E3-8ECB-6D4900F6E4F9}" type="par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1DF4D-8F81-4BD5-BBB6-3134D89A0CD0}" cxnId="{B81B2D25-2B52-47E3-8ECB-6D4900F6E4F9}" type="sib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4945E-CC62-47A1-A707-2061895AF358}">
      <dgm:prSet custT="1"/>
      <dgm:spPr>
        <a:xfrm>
          <a:off x="0" y="1917922"/>
          <a:ext cx="8505237" cy="1965599"/>
        </a:xfrm>
      </dgm:spPr>
      <dgm:t>
        <a:bodyPr/>
        <a:lstStyle/>
        <a:p>
          <a:r>
            <a:rPr lang="ru-RU" sz="15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Взаимодействие с родителями (эксперименты дома)</a:t>
          </a:r>
          <a:endParaRPr lang="ru-RU" sz="15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1954834-F645-4971-A419-95019AB67CBD}" cxnId="{8123292D-BCDF-4989-A22E-C59365735310}" type="par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1F576C-B207-4D4D-BDBC-C5579B85CFAB}" cxnId="{8123292D-BCDF-4989-A22E-C59365735310}" type="sib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83553-058B-405E-9597-A21FFA70FF50}">
      <dgm:prSet custT="1"/>
      <dgm:spPr>
        <a:xfrm>
          <a:off x="0" y="4339736"/>
          <a:ext cx="8505237" cy="982799"/>
        </a:xfrm>
      </dgm:spPr>
      <dgm:t>
        <a:bodyPr/>
        <a:lstStyle/>
        <a:p>
          <a:r>
            <a:rPr lang="ru-RU" altLang="ru-RU" sz="150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Транслирование опыта  работы в педагогических  коллективах</a:t>
          </a:r>
          <a:endParaRPr lang="ru-RU" altLang="ru-RU" sz="1500" dirty="0" smtClean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CF4DB1A-A759-4962-B526-BC0465EBF952}" cxnId="{C3EF4B1F-E961-4327-974B-FDAD521239A5}" type="par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BBFFC-3FBA-4863-8C46-6D21F0855D03}" cxnId="{C3EF4B1F-E961-4327-974B-FDAD521239A5}" type="sibTrans">
      <dgm:prSet/>
      <dgm:spPr/>
      <dgm:t>
        <a:bodyPr/>
        <a:lstStyle/>
        <a:p>
          <a:endParaRPr lang="ru-RU" sz="1500">
            <a:solidFill>
              <a:srgbClr val="0041B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6EE00-8779-48A8-8D5E-FA2A24499536}">
      <dgm:prSet custT="1"/>
      <dgm:spPr>
        <a:xfrm>
          <a:off x="0" y="1917922"/>
          <a:ext cx="8505237" cy="1965599"/>
        </a:xfrm>
      </dgm:spPr>
      <dgm:t>
        <a:bodyPr/>
        <a:lstStyle/>
        <a:p>
          <a:r>
            <a:rPr lang="ru-RU" sz="15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Проведение комплексных мероприятий</a:t>
          </a:r>
          <a:endParaRPr lang="ru-RU" sz="15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64EE26B-0A6C-45F9-9A64-436E2C9B4998}" cxnId="{00A3EE34-C1BF-4D07-B29C-98EEA6197727}" type="parTrans">
      <dgm:prSet/>
      <dgm:spPr/>
      <dgm:t>
        <a:bodyPr/>
        <a:lstStyle/>
        <a:p>
          <a:endParaRPr lang="ru-RU"/>
        </a:p>
      </dgm:t>
    </dgm:pt>
    <dgm:pt modelId="{530D45CC-91E5-492D-BBA4-36DE89D80CA9}" cxnId="{00A3EE34-C1BF-4D07-B29C-98EEA6197727}" type="sibTrans">
      <dgm:prSet/>
      <dgm:spPr/>
      <dgm:t>
        <a:bodyPr/>
        <a:lstStyle/>
        <a:p>
          <a:endParaRPr lang="ru-RU"/>
        </a:p>
      </dgm:t>
    </dgm:pt>
    <dgm:pt modelId="{C34469BD-AE95-415F-956D-DA3F1E949A13}">
      <dgm:prSet custT="1"/>
      <dgm:spPr>
        <a:xfrm>
          <a:off x="0" y="242215"/>
          <a:ext cx="8505237" cy="1486800"/>
        </a:xfrm>
      </dgm:spPr>
      <dgm:t>
        <a:bodyPr/>
        <a:lstStyle/>
        <a:p>
          <a:r>
            <a:rPr lang="ru-RU" sz="15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Повышение собственной профессиональной компетенции по данной теме</a:t>
          </a:r>
          <a:endParaRPr lang="ru-RU" sz="15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24F14C0-2949-40DB-96CE-6A94EF3CC5E0}" cxnId="{3B11A180-3A2C-4B75-BFCF-FA06DCBF191D}" type="parTrans">
      <dgm:prSet/>
      <dgm:spPr/>
      <dgm:t>
        <a:bodyPr/>
        <a:lstStyle/>
        <a:p>
          <a:endParaRPr lang="ru-RU"/>
        </a:p>
      </dgm:t>
    </dgm:pt>
    <dgm:pt modelId="{12418485-9585-4EA8-B5CC-15FA34B0E7A8}" cxnId="{3B11A180-3A2C-4B75-BFCF-FA06DCBF191D}" type="sibTrans">
      <dgm:prSet/>
      <dgm:spPr/>
      <dgm:t>
        <a:bodyPr/>
        <a:lstStyle/>
        <a:p>
          <a:endParaRPr lang="ru-RU"/>
        </a:p>
      </dgm:t>
    </dgm:pt>
    <dgm:pt modelId="{DD8106F0-D680-47B8-AE4D-94EAFE52F4F6}">
      <dgm:prSet custT="1"/>
      <dgm:spPr>
        <a:xfrm>
          <a:off x="0" y="242215"/>
          <a:ext cx="8505237" cy="1486800"/>
        </a:xfrm>
      </dgm:spPr>
      <dgm:t>
        <a:bodyPr/>
        <a:lstStyle/>
        <a:p>
          <a:r>
            <a:rPr lang="ru-RU" sz="15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Определение цели</a:t>
          </a:r>
          <a:endParaRPr lang="ru-RU" sz="15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27CD675-09A3-4CCE-8532-7272DFB81628}" cxnId="{31F19DFC-D624-4E46-85F1-DDAF40A92144}" type="parTrans">
      <dgm:prSet/>
      <dgm:spPr/>
      <dgm:t>
        <a:bodyPr/>
        <a:lstStyle/>
        <a:p>
          <a:endParaRPr lang="ru-RU"/>
        </a:p>
      </dgm:t>
    </dgm:pt>
    <dgm:pt modelId="{E5E5B710-7777-4B03-B331-591DF16A5468}" cxnId="{31F19DFC-D624-4E46-85F1-DDAF40A92144}" type="sibTrans">
      <dgm:prSet/>
      <dgm:spPr/>
      <dgm:t>
        <a:bodyPr/>
        <a:lstStyle/>
        <a:p>
          <a:endParaRPr lang="ru-RU"/>
        </a:p>
      </dgm:t>
    </dgm:pt>
    <dgm:pt modelId="{48683ACC-46EA-4511-AF2C-7AECDE9A114F}">
      <dgm:prSet custT="1"/>
      <dgm:spPr>
        <a:xfrm>
          <a:off x="0" y="242215"/>
          <a:ext cx="8505237" cy="1486800"/>
        </a:xfrm>
      </dgm:spPr>
      <dgm:t>
        <a:bodyPr/>
        <a:lstStyle/>
        <a:p>
          <a:r>
            <a:rPr lang="ru-RU" sz="15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Планирование предстоящей деятельности, направленной на реализацию проекта</a:t>
          </a:r>
          <a:endParaRPr lang="ru-RU" sz="15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5A354DC-AE7D-4DF4-ABB3-731A0A91ABE1}" cxnId="{E33824B1-76B1-4ADA-ABB0-374EE196720D}" type="parTrans">
      <dgm:prSet/>
      <dgm:spPr/>
      <dgm:t>
        <a:bodyPr/>
        <a:lstStyle/>
        <a:p>
          <a:endParaRPr lang="ru-RU"/>
        </a:p>
      </dgm:t>
    </dgm:pt>
    <dgm:pt modelId="{A2B3E435-9667-47B4-B386-26CBD6B8EEA9}" cxnId="{E33824B1-76B1-4ADA-ABB0-374EE196720D}" type="sibTrans">
      <dgm:prSet/>
      <dgm:spPr/>
      <dgm:t>
        <a:bodyPr/>
        <a:lstStyle/>
        <a:p>
          <a:endParaRPr lang="ru-RU"/>
        </a:p>
      </dgm:t>
    </dgm:pt>
    <dgm:pt modelId="{DC0CE9F4-7974-4A53-BE71-51838E4C5719}">
      <dgm:prSet custT="1"/>
      <dgm:spPr>
        <a:xfrm>
          <a:off x="0" y="1917922"/>
          <a:ext cx="8505237" cy="1965599"/>
        </a:xfrm>
      </dgm:spPr>
      <dgm:t>
        <a:bodyPr/>
        <a:lstStyle/>
        <a:p>
          <a:endParaRPr lang="ru-RU" sz="15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F870B55-F54E-4426-B119-B59A841D5D06}" cxnId="{4ED01730-576F-4999-9390-2637EB37C71B}" type="parTrans">
      <dgm:prSet/>
      <dgm:spPr/>
      <dgm:t>
        <a:bodyPr/>
        <a:lstStyle/>
        <a:p>
          <a:endParaRPr lang="ru-RU"/>
        </a:p>
      </dgm:t>
    </dgm:pt>
    <dgm:pt modelId="{35B4FED7-3C39-4728-81E5-3ACBF8084562}" cxnId="{4ED01730-576F-4999-9390-2637EB37C71B}" type="sibTrans">
      <dgm:prSet/>
      <dgm:spPr/>
      <dgm:t>
        <a:bodyPr/>
        <a:lstStyle/>
        <a:p>
          <a:endParaRPr lang="ru-RU"/>
        </a:p>
      </dgm:t>
    </dgm:pt>
    <dgm:pt modelId="{4915EC78-B9FF-4038-895F-92C232B13970}" type="pres">
      <dgm:prSet presAssocID="{7275C7D3-2B6F-465D-9B81-6DEC7A8701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7C033B-6700-458B-80A5-D7A45DF92C3B}" type="pres">
      <dgm:prSet presAssocID="{D83ED7D2-8FBB-495E-A193-06B406C95DFF}" presName="parentLin" presStyleCnt="0"/>
      <dgm:spPr/>
      <dgm:t>
        <a:bodyPr/>
        <a:lstStyle/>
        <a:p>
          <a:endParaRPr lang="ru-RU"/>
        </a:p>
      </dgm:t>
    </dgm:pt>
    <dgm:pt modelId="{149F9F45-7F13-4EDD-BE34-3626ADEE8CA9}" type="pres">
      <dgm:prSet presAssocID="{D83ED7D2-8FBB-495E-A193-06B406C95DF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0A1CAF0-8E6A-4CC0-BAFD-E62FBAAE8A2A}" type="pres">
      <dgm:prSet presAssocID="{D83ED7D2-8FBB-495E-A193-06B406C95D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221FC-3865-42BD-B9A7-01F1EA0B4E44}" type="pres">
      <dgm:prSet presAssocID="{D83ED7D2-8FBB-495E-A193-06B406C95DFF}" presName="negativeSpace" presStyleCnt="0"/>
      <dgm:spPr/>
      <dgm:t>
        <a:bodyPr/>
        <a:lstStyle/>
        <a:p>
          <a:endParaRPr lang="ru-RU"/>
        </a:p>
      </dgm:t>
    </dgm:pt>
    <dgm:pt modelId="{B849C985-ACBF-4D5A-A2F2-56AAB4E26A29}" type="pres">
      <dgm:prSet presAssocID="{D83ED7D2-8FBB-495E-A193-06B406C95DFF}" presName="childText" presStyleLbl="conFg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F1283AB-986C-4FF4-912E-F0FAAD6ADEAD}" type="pres">
      <dgm:prSet presAssocID="{1A8FAE87-1CB8-41E0-B93B-577FDA6D226E}" presName="spaceBetweenRectangles" presStyleCnt="0"/>
      <dgm:spPr/>
      <dgm:t>
        <a:bodyPr/>
        <a:lstStyle/>
        <a:p>
          <a:endParaRPr lang="ru-RU"/>
        </a:p>
      </dgm:t>
    </dgm:pt>
    <dgm:pt modelId="{0DEE8272-AA40-4B48-AABE-EF116556D59C}" type="pres">
      <dgm:prSet presAssocID="{71CA88E2-71E7-4CE8-9D56-92F4110CE45D}" presName="parentLin" presStyleCnt="0"/>
      <dgm:spPr/>
      <dgm:t>
        <a:bodyPr/>
        <a:lstStyle/>
        <a:p>
          <a:endParaRPr lang="ru-RU"/>
        </a:p>
      </dgm:t>
    </dgm:pt>
    <dgm:pt modelId="{3E7E796B-3FB3-45F0-9FB5-A5EB90725FBC}" type="pres">
      <dgm:prSet presAssocID="{71CA88E2-71E7-4CE8-9D56-92F4110CE45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EFE05A-1920-4D8E-B530-B3DC10F19A74}" type="pres">
      <dgm:prSet presAssocID="{71CA88E2-71E7-4CE8-9D56-92F4110CE45D}" presName="parentText" presStyleLbl="node1" presStyleIdx="1" presStyleCnt="3" custLinFactNeighborX="8547" custLinFactNeighborY="294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7F214-906C-49BC-A172-49592E2EA2F8}" type="pres">
      <dgm:prSet presAssocID="{71CA88E2-71E7-4CE8-9D56-92F4110CE45D}" presName="negativeSpace" presStyleCnt="0"/>
      <dgm:spPr/>
      <dgm:t>
        <a:bodyPr/>
        <a:lstStyle/>
        <a:p>
          <a:endParaRPr lang="ru-RU"/>
        </a:p>
      </dgm:t>
    </dgm:pt>
    <dgm:pt modelId="{A66E57DA-498E-432C-B79A-FE3397053017}" type="pres">
      <dgm:prSet presAssocID="{71CA88E2-71E7-4CE8-9D56-92F4110CE45D}" presName="childText" presStyleLbl="conFgAcc1" presStyleIdx="1" presStyleCnt="3" custLinFactY="-2404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84F1A13-287A-4ACA-B4FE-432509B5643B}" type="pres">
      <dgm:prSet presAssocID="{1B2A9B3E-560B-4FD0-9D38-F25BCDF1D045}" presName="spaceBetweenRectangles" presStyleCnt="0"/>
      <dgm:spPr/>
      <dgm:t>
        <a:bodyPr/>
        <a:lstStyle/>
        <a:p>
          <a:endParaRPr lang="ru-RU"/>
        </a:p>
      </dgm:t>
    </dgm:pt>
    <dgm:pt modelId="{8661D149-A538-4204-916B-5ECAECBC2885}" type="pres">
      <dgm:prSet presAssocID="{74949970-4D89-4434-AFC9-8E3875740D1C}" presName="parentLin" presStyleCnt="0"/>
      <dgm:spPr/>
      <dgm:t>
        <a:bodyPr/>
        <a:lstStyle/>
        <a:p>
          <a:endParaRPr lang="ru-RU"/>
        </a:p>
      </dgm:t>
    </dgm:pt>
    <dgm:pt modelId="{B02997A8-09C9-4FE3-BB54-31BA1002F351}" type="pres">
      <dgm:prSet presAssocID="{74949970-4D89-4434-AFC9-8E3875740D1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19E9E0E-8775-4EA9-84C6-5FE700E0A709}" type="pres">
      <dgm:prSet presAssocID="{74949970-4D89-4434-AFC9-8E3875740D1C}" presName="parentText" presStyleLbl="node1" presStyleIdx="2" presStyleCnt="3" custLinFactNeighborX="3546" custLinFactNeighborY="-192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4ADDB-68C7-4C72-B1C2-E4FD6DDBA2DB}" type="pres">
      <dgm:prSet presAssocID="{74949970-4D89-4434-AFC9-8E3875740D1C}" presName="negativeSpace" presStyleCnt="0"/>
      <dgm:spPr/>
      <dgm:t>
        <a:bodyPr/>
        <a:lstStyle/>
        <a:p>
          <a:endParaRPr lang="ru-RU"/>
        </a:p>
      </dgm:t>
    </dgm:pt>
    <dgm:pt modelId="{455FF31D-D618-46F3-BCBF-C11B2CFCD69C}" type="pres">
      <dgm:prSet presAssocID="{74949970-4D89-4434-AFC9-8E3875740D1C}" presName="childText" presStyleLbl="conFgAcc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1B328AA4-48AD-4ADA-9976-81A385DA2D03}" type="presOf" srcId="{DC0CE9F4-7974-4A53-BE71-51838E4C5719}" destId="{A66E57DA-498E-432C-B79A-FE3397053017}" srcOrd="0" destOrd="0" presId="urn:microsoft.com/office/officeart/2005/8/layout/list1"/>
    <dgm:cxn modelId="{E33824B1-76B1-4ADA-ABB0-374EE196720D}" srcId="{D83ED7D2-8FBB-495E-A193-06B406C95DFF}" destId="{48683ACC-46EA-4511-AF2C-7AECDE9A114F}" srcOrd="3" destOrd="0" parTransId="{45A354DC-AE7D-4DF4-ABB3-731A0A91ABE1}" sibTransId="{A2B3E435-9667-47B4-B386-26CBD6B8EEA9}"/>
    <dgm:cxn modelId="{4ED01730-576F-4999-9390-2637EB37C71B}" srcId="{71CA88E2-71E7-4CE8-9D56-92F4110CE45D}" destId="{DC0CE9F4-7974-4A53-BE71-51838E4C5719}" srcOrd="0" destOrd="0" parTransId="{6F870B55-F54E-4426-B119-B59A841D5D06}" sibTransId="{35B4FED7-3C39-4728-81E5-3ACBF8084562}"/>
    <dgm:cxn modelId="{6A9E50B1-B858-416D-88EE-05F06F89DCEF}" type="presOf" srcId="{6272D52E-C8F0-41A6-8E8F-36D3D6D8B5D2}" destId="{455FF31D-D618-46F3-BCBF-C11B2CFCD69C}" srcOrd="0" destOrd="0" presId="urn:microsoft.com/office/officeart/2005/8/layout/list1"/>
    <dgm:cxn modelId="{B81B2D25-2B52-47E3-8ECB-6D4900F6E4F9}" srcId="{71CA88E2-71E7-4CE8-9D56-92F4110CE45D}" destId="{94424BA2-F2D8-40C1-9D81-9FBD800C213C}" srcOrd="2" destOrd="0" parTransId="{F56D2C5F-7E9C-4817-A488-424C00B38C31}" sibTransId="{C521DF4D-8F81-4BD5-BBB6-3134D89A0CD0}"/>
    <dgm:cxn modelId="{3B11A180-3A2C-4B75-BFCF-FA06DCBF191D}" srcId="{D83ED7D2-8FBB-495E-A193-06B406C95DFF}" destId="{C34469BD-AE95-415F-956D-DA3F1E949A13}" srcOrd="0" destOrd="0" parTransId="{024F14C0-2949-40DB-96CE-6A94EF3CC5E0}" sibTransId="{12418485-9585-4EA8-B5CC-15FA34B0E7A8}"/>
    <dgm:cxn modelId="{C3EF4B1F-E961-4327-974B-FDAD521239A5}" srcId="{74949970-4D89-4434-AFC9-8E3875740D1C}" destId="{D5183553-058B-405E-9597-A21FFA70FF50}" srcOrd="2" destOrd="0" parTransId="{BCF4DB1A-A759-4962-B526-BC0465EBF952}" sibTransId="{A41BBFFC-3FBA-4863-8C46-6D21F0855D03}"/>
    <dgm:cxn modelId="{1B61A62A-099E-4E80-B4FB-FCC1F2D34A33}" type="presOf" srcId="{94424BA2-F2D8-40C1-9D81-9FBD800C213C}" destId="{A66E57DA-498E-432C-B79A-FE3397053017}" srcOrd="0" destOrd="2" presId="urn:microsoft.com/office/officeart/2005/8/layout/list1"/>
    <dgm:cxn modelId="{536A7A50-4FD3-435C-8692-7A27402C7E61}" type="presOf" srcId="{D83ED7D2-8FBB-495E-A193-06B406C95DFF}" destId="{50A1CAF0-8E6A-4CC0-BAFD-E62FBAAE8A2A}" srcOrd="1" destOrd="0" presId="urn:microsoft.com/office/officeart/2005/8/layout/list1"/>
    <dgm:cxn modelId="{8123292D-BCDF-4989-A22E-C59365735310}" srcId="{71CA88E2-71E7-4CE8-9D56-92F4110CE45D}" destId="{9834945E-CC62-47A1-A707-2061895AF358}" srcOrd="3" destOrd="0" parTransId="{C1954834-F645-4971-A419-95019AB67CBD}" sibTransId="{371F576C-B207-4D4D-BDBC-C5579B85CFAB}"/>
    <dgm:cxn modelId="{BE4A691D-EB85-4105-ABA9-97BC91D055D1}" type="presOf" srcId="{9834945E-CC62-47A1-A707-2061895AF358}" destId="{A66E57DA-498E-432C-B79A-FE3397053017}" srcOrd="0" destOrd="3" presId="urn:microsoft.com/office/officeart/2005/8/layout/list1"/>
    <dgm:cxn modelId="{3772B6AD-4EC0-4A55-8AD2-BDEDC0A43D13}" type="presOf" srcId="{48683ACC-46EA-4511-AF2C-7AECDE9A114F}" destId="{B849C985-ACBF-4D5A-A2F2-56AAB4E26A29}" srcOrd="0" destOrd="3" presId="urn:microsoft.com/office/officeart/2005/8/layout/list1"/>
    <dgm:cxn modelId="{1C853352-A5BF-471A-B527-DB35AB5004E7}" srcId="{7275C7D3-2B6F-465D-9B81-6DEC7A8701B8}" destId="{D83ED7D2-8FBB-495E-A193-06B406C95DFF}" srcOrd="0" destOrd="0" parTransId="{80D77751-FBAF-4191-9F56-9B2231302754}" sibTransId="{1A8FAE87-1CB8-41E0-B93B-577FDA6D226E}"/>
    <dgm:cxn modelId="{1FCB77FE-B377-4561-BB3F-49C1E704637F}" type="presOf" srcId="{D5183553-058B-405E-9597-A21FFA70FF50}" destId="{455FF31D-D618-46F3-BCBF-C11B2CFCD69C}" srcOrd="0" destOrd="2" presId="urn:microsoft.com/office/officeart/2005/8/layout/list1"/>
    <dgm:cxn modelId="{A2AB11C2-A9C7-4CF9-B7F8-3CBD8D4AE235}" type="presOf" srcId="{74949970-4D89-4434-AFC9-8E3875740D1C}" destId="{E19E9E0E-8775-4EA9-84C6-5FE700E0A709}" srcOrd="1" destOrd="0" presId="urn:microsoft.com/office/officeart/2005/8/layout/list1"/>
    <dgm:cxn modelId="{247E6DCD-6AF7-4BF8-A590-ACA1FC111661}" type="presOf" srcId="{71CA88E2-71E7-4CE8-9D56-92F4110CE45D}" destId="{98EFE05A-1920-4D8E-B530-B3DC10F19A74}" srcOrd="1" destOrd="0" presId="urn:microsoft.com/office/officeart/2005/8/layout/list1"/>
    <dgm:cxn modelId="{20A642FB-6083-438C-A5AA-F1A83EE919E0}" type="presOf" srcId="{71CA88E2-71E7-4CE8-9D56-92F4110CE45D}" destId="{3E7E796B-3FB3-45F0-9FB5-A5EB90725FBC}" srcOrd="0" destOrd="0" presId="urn:microsoft.com/office/officeart/2005/8/layout/list1"/>
    <dgm:cxn modelId="{67D6CF08-ECEF-43C2-BD5D-8F14233E443F}" type="presOf" srcId="{117332D8-0921-4371-A361-0FECB7FAB201}" destId="{B849C985-ACBF-4D5A-A2F2-56AAB4E26A29}" srcOrd="0" destOrd="2" presId="urn:microsoft.com/office/officeart/2005/8/layout/list1"/>
    <dgm:cxn modelId="{2D460542-6A4F-4F4A-A484-128FE088B832}" type="presOf" srcId="{7275C7D3-2B6F-465D-9B81-6DEC7A8701B8}" destId="{4915EC78-B9FF-4038-895F-92C232B13970}" srcOrd="0" destOrd="0" presId="urn:microsoft.com/office/officeart/2005/8/layout/list1"/>
    <dgm:cxn modelId="{02D75AF6-0858-4BDD-B5C4-46563F73FDC3}" srcId="{74949970-4D89-4434-AFC9-8E3875740D1C}" destId="{6272D52E-C8F0-41A6-8E8F-36D3D6D8B5D2}" srcOrd="0" destOrd="0" parTransId="{46DFFA61-6A76-4859-8CE7-572D71537A1E}" sibTransId="{04AE114B-19B0-4CCF-B629-ED4DA9247A76}"/>
    <dgm:cxn modelId="{96A7FA79-84B7-4A1B-877B-222F0624A887}" srcId="{74949970-4D89-4434-AFC9-8E3875740D1C}" destId="{BB61DBAF-1207-4612-93B3-86C6DCE555E2}" srcOrd="1" destOrd="0" parTransId="{10962B65-63F3-4FDF-94DB-838EB7F0F465}" sibTransId="{DD302A8A-09F4-4631-BB95-E90DABC55C7D}"/>
    <dgm:cxn modelId="{A63CC05B-7C35-4224-AF82-CD6CF67B420E}" type="presOf" srcId="{D83ED7D2-8FBB-495E-A193-06B406C95DFF}" destId="{149F9F45-7F13-4EDD-BE34-3626ADEE8CA9}" srcOrd="0" destOrd="0" presId="urn:microsoft.com/office/officeart/2005/8/layout/list1"/>
    <dgm:cxn modelId="{388F22A9-7C9E-4DA9-B8C4-0E2300C2BDE0}" type="presOf" srcId="{C34469BD-AE95-415F-956D-DA3F1E949A13}" destId="{B849C985-ACBF-4D5A-A2F2-56AAB4E26A29}" srcOrd="0" destOrd="0" presId="urn:microsoft.com/office/officeart/2005/8/layout/list1"/>
    <dgm:cxn modelId="{00A3EE34-C1BF-4D07-B29C-98EEA6197727}" srcId="{71CA88E2-71E7-4CE8-9D56-92F4110CE45D}" destId="{DD06EE00-8779-48A8-8D5E-FA2A24499536}" srcOrd="1" destOrd="0" parTransId="{F64EE26B-0A6C-45F9-9A64-436E2C9B4998}" sibTransId="{530D45CC-91E5-492D-BBA4-36DE89D80CA9}"/>
    <dgm:cxn modelId="{D4E07131-EAA4-442C-B9E7-F9602469F0A2}" srcId="{D83ED7D2-8FBB-495E-A193-06B406C95DFF}" destId="{117332D8-0921-4371-A361-0FECB7FAB201}" srcOrd="2" destOrd="0" parTransId="{D6191C3F-B9CD-494D-894C-ED3AEA56EE0D}" sibTransId="{B9B14A83-BAD0-48D0-9F8B-323A52C799C4}"/>
    <dgm:cxn modelId="{31F19DFC-D624-4E46-85F1-DDAF40A92144}" srcId="{D83ED7D2-8FBB-495E-A193-06B406C95DFF}" destId="{DD8106F0-D680-47B8-AE4D-94EAFE52F4F6}" srcOrd="1" destOrd="0" parTransId="{C27CD675-09A3-4CCE-8532-7272DFB81628}" sibTransId="{E5E5B710-7777-4B03-B331-591DF16A5468}"/>
    <dgm:cxn modelId="{A12B51F5-8721-4DF0-8C89-88807821E2BB}" srcId="{7275C7D3-2B6F-465D-9B81-6DEC7A8701B8}" destId="{74949970-4D89-4434-AFC9-8E3875740D1C}" srcOrd="2" destOrd="0" parTransId="{39C2EFB6-117B-4314-B8B9-EF46F2C82203}" sibTransId="{7A12C87D-7FF9-42AD-B68C-8BA2638B8422}"/>
    <dgm:cxn modelId="{EC78D739-60AB-4A95-8419-85BB91EA9B59}" type="presOf" srcId="{BB61DBAF-1207-4612-93B3-86C6DCE555E2}" destId="{455FF31D-D618-46F3-BCBF-C11B2CFCD69C}" srcOrd="0" destOrd="1" presId="urn:microsoft.com/office/officeart/2005/8/layout/list1"/>
    <dgm:cxn modelId="{430EED91-D286-4077-B8F2-6C1E04A9FB97}" type="presOf" srcId="{DD8106F0-D680-47B8-AE4D-94EAFE52F4F6}" destId="{B849C985-ACBF-4D5A-A2F2-56AAB4E26A29}" srcOrd="0" destOrd="1" presId="urn:microsoft.com/office/officeart/2005/8/layout/list1"/>
    <dgm:cxn modelId="{6AE608C4-59BC-4672-9235-56C27D139EBA}" srcId="{7275C7D3-2B6F-465D-9B81-6DEC7A8701B8}" destId="{71CA88E2-71E7-4CE8-9D56-92F4110CE45D}" srcOrd="1" destOrd="0" parTransId="{9B21FBD3-9DDE-4AD5-809D-6DA8F5BEE95D}" sibTransId="{1B2A9B3E-560B-4FD0-9D38-F25BCDF1D045}"/>
    <dgm:cxn modelId="{1EDFEBBE-3D3E-48A6-BE03-24FCEB81CCA9}" type="presOf" srcId="{DD06EE00-8779-48A8-8D5E-FA2A24499536}" destId="{A66E57DA-498E-432C-B79A-FE3397053017}" srcOrd="0" destOrd="1" presId="urn:microsoft.com/office/officeart/2005/8/layout/list1"/>
    <dgm:cxn modelId="{912350B6-510A-4534-B94B-83EFFCAA8A31}" type="presOf" srcId="{74949970-4D89-4434-AFC9-8E3875740D1C}" destId="{B02997A8-09C9-4FE3-BB54-31BA1002F351}" srcOrd="0" destOrd="0" presId="urn:microsoft.com/office/officeart/2005/8/layout/list1"/>
    <dgm:cxn modelId="{BA39CC5C-E431-47B8-A66F-0F1BCA37FBD7}" type="presParOf" srcId="{4915EC78-B9FF-4038-895F-92C232B13970}" destId="{2C7C033B-6700-458B-80A5-D7A45DF92C3B}" srcOrd="0" destOrd="0" presId="urn:microsoft.com/office/officeart/2005/8/layout/list1"/>
    <dgm:cxn modelId="{4FE50BCA-DBF4-4CEA-81F4-6D1ACB4B614D}" type="presParOf" srcId="{2C7C033B-6700-458B-80A5-D7A45DF92C3B}" destId="{149F9F45-7F13-4EDD-BE34-3626ADEE8CA9}" srcOrd="0" destOrd="0" presId="urn:microsoft.com/office/officeart/2005/8/layout/list1"/>
    <dgm:cxn modelId="{A10F2E32-EE82-4109-8B58-A85235BFABC6}" type="presParOf" srcId="{2C7C033B-6700-458B-80A5-D7A45DF92C3B}" destId="{50A1CAF0-8E6A-4CC0-BAFD-E62FBAAE8A2A}" srcOrd="1" destOrd="0" presId="urn:microsoft.com/office/officeart/2005/8/layout/list1"/>
    <dgm:cxn modelId="{F4D37A42-030F-4ACB-AA36-C77145B3A6E6}" type="presParOf" srcId="{4915EC78-B9FF-4038-895F-92C232B13970}" destId="{884221FC-3865-42BD-B9A7-01F1EA0B4E44}" srcOrd="1" destOrd="0" presId="urn:microsoft.com/office/officeart/2005/8/layout/list1"/>
    <dgm:cxn modelId="{17AF650A-4074-4045-BAB6-95731E89AEC7}" type="presParOf" srcId="{4915EC78-B9FF-4038-895F-92C232B13970}" destId="{B849C985-ACBF-4D5A-A2F2-56AAB4E26A29}" srcOrd="2" destOrd="0" presId="urn:microsoft.com/office/officeart/2005/8/layout/list1"/>
    <dgm:cxn modelId="{BC5D3F8C-C58F-43FB-B545-23A227D0CF7F}" type="presParOf" srcId="{4915EC78-B9FF-4038-895F-92C232B13970}" destId="{6F1283AB-986C-4FF4-912E-F0FAAD6ADEAD}" srcOrd="3" destOrd="0" presId="urn:microsoft.com/office/officeart/2005/8/layout/list1"/>
    <dgm:cxn modelId="{C8EC0311-8C52-4599-AABC-3C4754D8444F}" type="presParOf" srcId="{4915EC78-B9FF-4038-895F-92C232B13970}" destId="{0DEE8272-AA40-4B48-AABE-EF116556D59C}" srcOrd="4" destOrd="0" presId="urn:microsoft.com/office/officeart/2005/8/layout/list1"/>
    <dgm:cxn modelId="{6576E7B2-BC42-40F5-B562-78E386299478}" type="presParOf" srcId="{0DEE8272-AA40-4B48-AABE-EF116556D59C}" destId="{3E7E796B-3FB3-45F0-9FB5-A5EB90725FBC}" srcOrd="0" destOrd="0" presId="urn:microsoft.com/office/officeart/2005/8/layout/list1"/>
    <dgm:cxn modelId="{306A41CB-9E28-4F48-AC30-276018FA7F36}" type="presParOf" srcId="{0DEE8272-AA40-4B48-AABE-EF116556D59C}" destId="{98EFE05A-1920-4D8E-B530-B3DC10F19A74}" srcOrd="1" destOrd="0" presId="urn:microsoft.com/office/officeart/2005/8/layout/list1"/>
    <dgm:cxn modelId="{FAC3DCF8-AF26-4599-8F18-7A0A33FB9563}" type="presParOf" srcId="{4915EC78-B9FF-4038-895F-92C232B13970}" destId="{C647F214-906C-49BC-A172-49592E2EA2F8}" srcOrd="5" destOrd="0" presId="urn:microsoft.com/office/officeart/2005/8/layout/list1"/>
    <dgm:cxn modelId="{47DC0170-D16C-4794-8364-921795818874}" type="presParOf" srcId="{4915EC78-B9FF-4038-895F-92C232B13970}" destId="{A66E57DA-498E-432C-B79A-FE3397053017}" srcOrd="6" destOrd="0" presId="urn:microsoft.com/office/officeart/2005/8/layout/list1"/>
    <dgm:cxn modelId="{9D8B6C38-BE43-42C8-A624-E4BA7D16CE61}" type="presParOf" srcId="{4915EC78-B9FF-4038-895F-92C232B13970}" destId="{484F1A13-287A-4ACA-B4FE-432509B5643B}" srcOrd="7" destOrd="0" presId="urn:microsoft.com/office/officeart/2005/8/layout/list1"/>
    <dgm:cxn modelId="{F417C801-0A75-4F7D-BB8F-B5947772D008}" type="presParOf" srcId="{4915EC78-B9FF-4038-895F-92C232B13970}" destId="{8661D149-A538-4204-916B-5ECAECBC2885}" srcOrd="8" destOrd="0" presId="urn:microsoft.com/office/officeart/2005/8/layout/list1"/>
    <dgm:cxn modelId="{A1F6B980-8BF4-4349-B8A2-54B125598E0A}" type="presParOf" srcId="{8661D149-A538-4204-916B-5ECAECBC2885}" destId="{B02997A8-09C9-4FE3-BB54-31BA1002F351}" srcOrd="0" destOrd="0" presId="urn:microsoft.com/office/officeart/2005/8/layout/list1"/>
    <dgm:cxn modelId="{8E6A752A-A40A-4CAF-863E-72FA57FC697C}" type="presParOf" srcId="{8661D149-A538-4204-916B-5ECAECBC2885}" destId="{E19E9E0E-8775-4EA9-84C6-5FE700E0A709}" srcOrd="1" destOrd="0" presId="urn:microsoft.com/office/officeart/2005/8/layout/list1"/>
    <dgm:cxn modelId="{C0B5122D-2DAE-48B5-858F-8EFB3C9B171D}" type="presParOf" srcId="{4915EC78-B9FF-4038-895F-92C232B13970}" destId="{BA04ADDB-68C7-4C72-B1C2-E4FD6DDBA2DB}" srcOrd="9" destOrd="0" presId="urn:microsoft.com/office/officeart/2005/8/layout/list1"/>
    <dgm:cxn modelId="{5C894C41-B8A2-4F17-BCFB-E8C636CACA31}" type="presParOf" srcId="{4915EC78-B9FF-4038-895F-92C232B13970}" destId="{455FF31D-D618-46F3-BCBF-C11B2CFCD6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9C985-ACBF-4D5A-A2F2-56AAB4E26A29}">
      <dsp:nvSpPr>
        <dsp:cNvPr id="0" name=""/>
        <dsp:cNvSpPr/>
      </dsp:nvSpPr>
      <dsp:spPr>
        <a:xfrm>
          <a:off x="0" y="277475"/>
          <a:ext cx="8446167" cy="221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516" tIns="374904" rIns="65551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Повышение собственной профессиональной компетенции по данной теме</a:t>
          </a:r>
          <a:endParaRPr lang="ru-RU" sz="1500" kern="12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Определение цели</a:t>
          </a:r>
          <a:endParaRPr lang="ru-RU" sz="1500" kern="12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Обогащение предметно-развивающей среды: приобретение литературы (энциклопедии, хрестоматии), наглядных пособий (плакаты, карточки, тематические альбомы); приобретение методической литературы, дидактических игр (игры-загадки)</a:t>
          </a:r>
          <a:endParaRPr lang="ru-RU" sz="1500" kern="12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Планирование предстоящей деятельности, направленной на реализацию проекта</a:t>
          </a:r>
          <a:endParaRPr lang="ru-RU" sz="1500" kern="12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277475"/>
        <a:ext cx="8446167" cy="2211300"/>
      </dsp:txXfrm>
    </dsp:sp>
    <dsp:sp modelId="{50A1CAF0-8E6A-4CC0-BAFD-E62FBAAE8A2A}">
      <dsp:nvSpPr>
        <dsp:cNvPr id="0" name=""/>
        <dsp:cNvSpPr/>
      </dsp:nvSpPr>
      <dsp:spPr>
        <a:xfrm>
          <a:off x="422308" y="11795"/>
          <a:ext cx="5912316" cy="531360"/>
        </a:xfrm>
        <a:prstGeom prst="roundRect">
          <a:avLst/>
        </a:prstGeom>
        <a:solidFill>
          <a:srgbClr val="CC33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472" tIns="0" rIns="22347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u="sng" kern="12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 этап – организационный</a:t>
          </a:r>
          <a:endParaRPr lang="ru-RU" sz="15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8247" y="37734"/>
        <a:ext cx="5860438" cy="479482"/>
      </dsp:txXfrm>
    </dsp:sp>
    <dsp:sp modelId="{A66E57DA-498E-432C-B79A-FE3397053017}">
      <dsp:nvSpPr>
        <dsp:cNvPr id="0" name=""/>
        <dsp:cNvSpPr/>
      </dsp:nvSpPr>
      <dsp:spPr>
        <a:xfrm>
          <a:off x="0" y="2721060"/>
          <a:ext cx="8446167" cy="1389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516" tIns="374904" rIns="65551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Проведение комплексных мероприятий</a:t>
          </a:r>
          <a:endParaRPr lang="ru-RU" sz="1500" kern="12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Проведения НОД</a:t>
          </a:r>
          <a:endParaRPr lang="ru-RU" sz="1500" kern="12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Взаимодействие с родителями (эксперименты дома)</a:t>
          </a:r>
          <a:endParaRPr lang="ru-RU" sz="1500" kern="12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2721060"/>
        <a:ext cx="8446167" cy="1389150"/>
      </dsp:txXfrm>
    </dsp:sp>
    <dsp:sp modelId="{98EFE05A-1920-4D8E-B530-B3DC10F19A74}">
      <dsp:nvSpPr>
        <dsp:cNvPr id="0" name=""/>
        <dsp:cNvSpPr/>
      </dsp:nvSpPr>
      <dsp:spPr>
        <a:xfrm>
          <a:off x="458403" y="2742387"/>
          <a:ext cx="5912316" cy="531360"/>
        </a:xfrm>
        <a:prstGeom prst="roundRect">
          <a:avLst/>
        </a:prstGeom>
        <a:solidFill>
          <a:srgbClr val="CC33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472" tIns="0" rIns="22347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u="sng" kern="120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II этап - основной</a:t>
          </a:r>
          <a:endParaRPr lang="ru-RU" sz="15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84342" y="2768326"/>
        <a:ext cx="5860438" cy="479482"/>
      </dsp:txXfrm>
    </dsp:sp>
    <dsp:sp modelId="{455FF31D-D618-46F3-BCBF-C11B2CFCD69C}">
      <dsp:nvSpPr>
        <dsp:cNvPr id="0" name=""/>
        <dsp:cNvSpPr/>
      </dsp:nvSpPr>
      <dsp:spPr>
        <a:xfrm>
          <a:off x="0" y="4603686"/>
          <a:ext cx="8446167" cy="1162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5516" tIns="374904" rIns="65551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Презентация проекта</a:t>
          </a:r>
          <a:endParaRPr lang="ru-RU" sz="1500" kern="1200" dirty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dirty="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Создание картотеки для обобщения опыта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500" kern="1200" smtClean="0">
              <a:solidFill>
                <a:srgbClr val="0041B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Транслирование опыта  работы в педагогических  коллективах</a:t>
          </a:r>
          <a:endParaRPr lang="ru-RU" altLang="ru-RU" sz="1500" kern="1200" dirty="0" smtClean="0">
            <a:solidFill>
              <a:srgbClr val="0041B6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4603686"/>
        <a:ext cx="8446167" cy="1162350"/>
      </dsp:txXfrm>
    </dsp:sp>
    <dsp:sp modelId="{E19E9E0E-8775-4EA9-84C6-5FE700E0A709}">
      <dsp:nvSpPr>
        <dsp:cNvPr id="0" name=""/>
        <dsp:cNvSpPr/>
      </dsp:nvSpPr>
      <dsp:spPr>
        <a:xfrm>
          <a:off x="437283" y="4235729"/>
          <a:ext cx="5912316" cy="531360"/>
        </a:xfrm>
        <a:prstGeom prst="roundRect">
          <a:avLst/>
        </a:prstGeom>
        <a:solidFill>
          <a:srgbClr val="CC33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472" tIns="0" rIns="22347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500" b="1" u="sng" kern="120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III этап - заключительный</a:t>
          </a:r>
          <a:endParaRPr lang="ru-RU" sz="150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63222" y="4261668"/>
        <a:ext cx="5860438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C73A40-CA47-4740-8A9F-07491D732903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37E7CA-E325-4B6F-BC0A-C3BB7AF6BE07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CD5A-9B58-449E-AE4E-5BB78B82E96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CB45-96C0-42E5-98B0-D8962D55E01F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A51D4-C95E-457A-ADE3-04C05383855C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41FDF-7C3C-4C37-B258-EFF9833A4C13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E9A2-05E3-4E1B-9A2D-553C380E5BA2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3FEF-0685-4AC4-8B28-B91A03587FB7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060E4-24EF-4D0D-9B66-EB5CC87C92F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AE953-AFDE-4138-A372-14F60EB8EB0F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BE26-B1BB-40D7-815A-80B6B810FEC1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1CD5-C48B-4EB4-A648-73A2B36F5866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137B-1EE3-4F83-B3EE-DA2A24F3E35D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D61B-833A-4D54-B3AC-B40DDEBD5288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8F32-5907-4985-9F3D-08B30E9157E0}" type="datetimeFigureOut">
              <a:rPr lang="en-US"/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C6618-F25B-4CFE-9461-B5D7B87786CE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1A3C3-C181-48F9-B68D-6CC4B9E9C364}" type="datetimeFigureOut">
              <a:rPr lang="en-US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BE4F5-0235-4B99-B01E-393C58240629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2B63-517E-4E34-8FB6-1AAC1694E7BE}" type="datetimeFigureOut">
              <a:rPr lang="en-US"/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BC08-D228-4784-8983-07CA386F2D6C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D2B8-0689-4EC9-AAA9-F0A6811DC99B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27B5-9BF8-4416-8082-5DF67F7EEF6B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5B63-591B-49B1-99CD-EF8BC51D53E6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B194-EB68-4D01-A63B-6006A75957AE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465263"/>
            <a:ext cx="7869237" cy="4711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7718B9-81A2-433C-8E6D-63E766AF01C3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C552AB-2F24-4AD2-B68E-833907A70CD4}" type="slidenum">
              <a:rPr lang="en-US"/>
            </a:fld>
            <a:endParaRPr lang="en-US" dirty="0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0"/>
            <a:ext cx="7886700" cy="1338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3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4338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http://www.eduportal44.ru/Sharya/ds6/1_1/SiteAssets/DocLib24/%D0%A1%D1%82%D0%B0%D1%80%D1%88%D0%B8%D0%B9%20%D0%B2%D0%BE%D1%81%D0%BF%D0%B8%D1%82%D0%B0%D1%82%D0%B5%D0%BB%D1%8C/285-2858680_scientist-clipart-two-free-collection-science-kids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0" y="1285875"/>
            <a:ext cx="3276600" cy="227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/>
          <p:nvPr/>
        </p:nvSpPr>
        <p:spPr>
          <a:xfrm>
            <a:off x="685800" y="3578605"/>
            <a:ext cx="8064500" cy="1661561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60093"/>
                </a:solidFill>
                <a:latin typeface="Arial Black" panose="020B0A04020102020204" pitchFamily="34" charset="0"/>
              </a:rPr>
              <a:t>ФОРМИРОВАНИЕ ЭЛЕМЕНТАРНЫХ ЕСТЕСТВЕННОНАУЧНЫХ ПРЕДСТАВЛЕНИЙ </a:t>
            </a:r>
            <a:b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60093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60093"/>
                </a:solidFill>
                <a:latin typeface="Arial Black" panose="020B0A04020102020204" pitchFamily="34" charset="0"/>
              </a:rPr>
              <a:t>У ДЕТЕЙ ДОШКОЛЬНОГО ВОЗРАСТА СРЕДСТВАМИ ЭКСПЕРИМЕНТАЛЬНОЙ ДЕЯТЕЛЬНОСТИ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D6009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1965039" y="2922585"/>
            <a:ext cx="4527550" cy="53558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1B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ПРОЕКТ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1B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4342" name="Группа 3"/>
          <p:cNvGrpSpPr/>
          <p:nvPr/>
        </p:nvGrpSpPr>
        <p:grpSpPr bwMode="auto">
          <a:xfrm>
            <a:off x="1444625" y="304800"/>
            <a:ext cx="7305675" cy="738188"/>
            <a:chOff x="1710974" y="319558"/>
            <a:chExt cx="7039326" cy="73866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710974" y="319558"/>
              <a:ext cx="7039326" cy="7386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2E75B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Муниципальное бюджетное </a:t>
              </a:r>
              <a:endParaRPr lang="ru-RU" sz="1200" dirty="0">
                <a:solidFill>
                  <a:srgbClr val="2E75B6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solidFill>
                    <a:srgbClr val="2E75B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дошкольное образовательное учреждение</a:t>
              </a:r>
              <a:endParaRPr lang="ru-RU" sz="1200" dirty="0">
                <a:solidFill>
                  <a:srgbClr val="2E75B6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400" b="1" dirty="0">
                  <a:solidFill>
                    <a:srgbClr val="2E75B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«Центр развития ребенка — детский сад № 28 «Огонек» г. Бердска</a:t>
              </a:r>
              <a:endParaRPr lang="ru-RU" sz="1200" dirty="0">
                <a:solidFill>
                  <a:srgbClr val="2E75B6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346" name="Группа 10"/>
            <p:cNvGrpSpPr/>
            <p:nvPr/>
          </p:nvGrpSpPr>
          <p:grpSpPr bwMode="auto">
            <a:xfrm>
              <a:off x="1812573" y="319558"/>
              <a:ext cx="800313" cy="704307"/>
              <a:chOff x="0" y="0"/>
              <a:chExt cx="1182238" cy="1137251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951" y="0"/>
                <a:ext cx="1184024" cy="1136298"/>
              </a:xfrm>
              <a:prstGeom prst="rect">
                <a:avLst/>
              </a:prstGeom>
              <a:solidFill>
                <a:srgbClr val="DA5800"/>
              </a:solidFill>
              <a:ln>
                <a:solidFill>
                  <a:srgbClr val="DA580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pic>
            <p:nvPicPr>
              <p:cNvPr id="14348" name="Picture 2" descr="&quot;Ð¦ÐµÐ½ÑÑ ÑÐ°Ð·Ð²Ð¸ÑÐ¸Ñ ÑÐµÐ±ÐµÐ½ÐºÐ° â Ð´ÐµÑÑÐºÐ¸Ð¹ ÑÐ°Ð´ â 28 &quot;ÐÐ³Ð¾Ð½ÑÐº&quot;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3326" y="124535"/>
                <a:ext cx="955586" cy="888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" name="Прямоугольник 13"/>
          <p:cNvSpPr/>
          <p:nvPr/>
        </p:nvSpPr>
        <p:spPr>
          <a:xfrm>
            <a:off x="4703763" y="5146675"/>
            <a:ext cx="4262437" cy="869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6717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600" b="1" dirty="0">
                <a:solidFill>
                  <a:srgbClr val="76717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Маврина И.Н., воспитатель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высшей квалификационной категории 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70263" y="6354763"/>
            <a:ext cx="2403475" cy="1889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Бердск - 2022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095" y="260350"/>
            <a:ext cx="8173629" cy="829896"/>
          </a:xfrm>
          <a:solidFill>
            <a:srgbClr val="FFFFFF">
              <a:alpha val="45882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КАКОГО ЦВЕТА ВОДА? </a:t>
            </a:r>
            <a:endParaRPr lang="ru-RU" sz="2800" b="1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6" name="Объект 3"/>
          <p:cNvSpPr>
            <a:spLocks noGrp="1"/>
          </p:cNvSpPr>
          <p:nvPr>
            <p:ph idx="1"/>
          </p:nvPr>
        </p:nvSpPr>
        <p:spPr>
          <a:xfrm>
            <a:off x="553094" y="1308100"/>
            <a:ext cx="3742180" cy="4743784"/>
          </a:xfrm>
          <a:solidFill>
            <a:srgbClr val="FFFFFF">
              <a:alpha val="63137"/>
            </a:srgbClr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altLang="ru-RU" sz="2400" b="1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совершенствовать представления детей </a:t>
            </a:r>
            <a:br>
              <a:rPr lang="ru-RU" alt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 жидком состоянии воды</a:t>
            </a:r>
            <a:endParaRPr lang="ru-RU" altLang="ru-RU" sz="24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Рисунок 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01540" y="1308100"/>
            <a:ext cx="3644628" cy="2731705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52" y="3469147"/>
            <a:ext cx="3934737" cy="30512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D6009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957" y="260350"/>
            <a:ext cx="8156332" cy="1047750"/>
          </a:xfrm>
          <a:solidFill>
            <a:srgbClr val="FFFFFF">
              <a:alpha val="45882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– РАСТВОРИТЕЛЬ </a:t>
            </a:r>
            <a:endParaRPr lang="ru-RU" sz="2800" b="1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0" name="Объект 3"/>
          <p:cNvSpPr>
            <a:spLocks noGrp="1"/>
          </p:cNvSpPr>
          <p:nvPr>
            <p:ph idx="1"/>
          </p:nvPr>
        </p:nvSpPr>
        <p:spPr>
          <a:xfrm>
            <a:off x="493956" y="1450498"/>
            <a:ext cx="2478087" cy="5257800"/>
          </a:xfrm>
          <a:solidFill>
            <a:srgbClr val="FFFFFF">
              <a:alpha val="56863"/>
            </a:srgbClr>
          </a:solidFill>
        </p:spPr>
        <p:txBody>
          <a:bodyPr/>
          <a:lstStyle/>
          <a:p>
            <a:r>
              <a:rPr lang="ru-RU" altLang="ru-RU" sz="22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закрепить </a:t>
            </a:r>
            <a:r>
              <a:rPr lang="ru-RU" sz="22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 того, что вещества в воде не исчезают, а </a:t>
            </a:r>
            <a:r>
              <a:rPr lang="ru-RU" sz="22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растворяют-</a:t>
            </a:r>
            <a:br>
              <a:rPr lang="ru-RU" sz="22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ся;</a:t>
            </a:r>
            <a:r>
              <a:rPr lang="ru-RU" sz="22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22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закрепить </a:t>
            </a:r>
            <a:r>
              <a:rPr lang="ru-RU" altLang="ru-RU" sz="22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 о </a:t>
            </a:r>
            <a:r>
              <a:rPr lang="ru-RU" altLang="ru-RU" sz="22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правилах </a:t>
            </a:r>
            <a:r>
              <a:rPr lang="ru-RU" altLang="ru-RU" sz="22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безопасного поведения при работе с </a:t>
            </a:r>
            <a:r>
              <a:rPr lang="ru-RU" altLang="ru-RU" sz="22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различными веществами</a:t>
            </a:r>
            <a:endParaRPr lang="ru-RU" altLang="ru-RU" sz="22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0163" y="1625600"/>
            <a:ext cx="3271731" cy="24537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D6009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2839" y="1263650"/>
            <a:ext cx="2457450" cy="1843087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2253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9285" y="3632200"/>
            <a:ext cx="3793065" cy="2844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D6009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Рисунок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08955" y="1484620"/>
            <a:ext cx="2862584" cy="2147580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67" y="260350"/>
            <a:ext cx="8161384" cy="1047750"/>
          </a:xfrm>
          <a:solidFill>
            <a:srgbClr val="FFFFFF">
              <a:alpha val="45882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ЛЬДИНКИ НА ТРОПИНКЕ (ВОДА И МОРОЗ)</a:t>
            </a:r>
            <a:endParaRPr lang="ru-RU" sz="2800" b="1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4" name="Объект 3"/>
          <p:cNvSpPr>
            <a:spLocks noGrp="1"/>
          </p:cNvSpPr>
          <p:nvPr>
            <p:ph idx="1"/>
          </p:nvPr>
        </p:nvSpPr>
        <p:spPr>
          <a:xfrm>
            <a:off x="463027" y="1449037"/>
            <a:ext cx="2122534" cy="5034932"/>
          </a:xfrm>
          <a:solidFill>
            <a:srgbClr val="FFFFFF">
              <a:alpha val="63922"/>
            </a:srgbClr>
          </a:solidFill>
        </p:spPr>
        <p:txBody>
          <a:bodyPr/>
          <a:lstStyle/>
          <a:p>
            <a:r>
              <a:rPr lang="ru-RU" altLang="ru-RU" sz="22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altLang="ru-RU" sz="22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 </a:t>
            </a:r>
            <a:r>
              <a:rPr lang="ru-RU" sz="22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со свойствами воды в жидком и твердом </a:t>
            </a:r>
            <a:r>
              <a:rPr lang="ru-RU" sz="22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состоянии</a:t>
            </a:r>
            <a:br>
              <a:rPr lang="ru-RU" sz="22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2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1" y="3440733"/>
            <a:ext cx="4057648" cy="30432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D6009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1484620"/>
            <a:ext cx="2114549" cy="1586387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2355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707" y="4165600"/>
            <a:ext cx="3210187" cy="2408361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81" y="260350"/>
            <a:ext cx="8202070" cy="1047750"/>
          </a:xfrm>
          <a:solidFill>
            <a:srgbClr val="FFFFFF">
              <a:alpha val="45882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ПОЙМАТЬ ВОЗДУХ </a:t>
            </a:r>
            <a:endParaRPr lang="ru-RU" sz="2800" b="1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Объект 3"/>
          <p:cNvSpPr>
            <a:spLocks noGrp="1"/>
          </p:cNvSpPr>
          <p:nvPr>
            <p:ph idx="1"/>
          </p:nvPr>
        </p:nvSpPr>
        <p:spPr>
          <a:xfrm>
            <a:off x="440281" y="1392321"/>
            <a:ext cx="3542172" cy="4707690"/>
          </a:xfrm>
          <a:solidFill>
            <a:srgbClr val="FFFFFF">
              <a:alpha val="61176"/>
            </a:srgbClr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alt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4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представлений детей о воздухе </a:t>
            </a:r>
            <a:br>
              <a:rPr lang="ru-RU" sz="24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свойствах</a:t>
            </a:r>
            <a:endParaRPr lang="ru-RU" altLang="ru-RU" sz="24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4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29164" y="3790950"/>
            <a:ext cx="3673270" cy="2759359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952" y="4546600"/>
            <a:ext cx="2665518" cy="2003709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63" y="1308100"/>
            <a:ext cx="3938928" cy="29541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D6009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015" y="260350"/>
            <a:ext cx="8116335" cy="1047750"/>
          </a:xfrm>
          <a:solidFill>
            <a:srgbClr val="FFFFFF">
              <a:alpha val="45882"/>
            </a:srgb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 </a:t>
            </a:r>
            <a:r>
              <a:rPr lang="ru-RU" sz="2800" b="1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ЛЕГЧЕ </a:t>
            </a:r>
            <a:r>
              <a:rPr lang="ru-RU" sz="2800" b="1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ВОДЫ </a:t>
            </a:r>
            <a:endParaRPr lang="ru-RU" sz="2800" b="1" dirty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85925" y="1233069"/>
            <a:ext cx="2616943" cy="1962707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sp>
        <p:nvSpPr>
          <p:cNvPr id="24578" name="Объект 3"/>
          <p:cNvSpPr>
            <a:spLocks noGrp="1"/>
          </p:cNvSpPr>
          <p:nvPr>
            <p:ph idx="1"/>
          </p:nvPr>
        </p:nvSpPr>
        <p:spPr>
          <a:xfrm>
            <a:off x="526015" y="1460500"/>
            <a:ext cx="2344185" cy="4682392"/>
          </a:xfrm>
          <a:solidFill>
            <a:srgbClr val="FFFFFF">
              <a:alpha val="65882"/>
            </a:srgbClr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alt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Обнаружить, что </a:t>
            </a: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</a:t>
            </a:r>
            <a:b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легче</a:t>
            </a:r>
            <a:r>
              <a:rPr lang="ru-RU" sz="24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воды; выявить, как воздух </a:t>
            </a:r>
            <a:b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вытесняет</a:t>
            </a:r>
            <a:r>
              <a:rPr lang="ru-RU" sz="24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воду</a:t>
            </a:r>
            <a:r>
              <a:rPr lang="ru-RU" sz="24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 </a:t>
            </a:r>
            <a:b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воздух</a:t>
            </a:r>
            <a:r>
              <a:rPr lang="ru-RU" sz="24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выходит </a:t>
            </a:r>
            <a:r>
              <a:rPr lang="ru-RU" sz="24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 </a:t>
            </a: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воды</a:t>
            </a:r>
            <a:r>
              <a:rPr lang="ru-RU" sz="24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altLang="ru-RU" sz="24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9434" y="2162008"/>
            <a:ext cx="3551991" cy="2663992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70220" y="3759122"/>
            <a:ext cx="4788691" cy="26991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D6009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/>
          <p:nvPr/>
        </p:nvSpPr>
        <p:spPr bwMode="auto">
          <a:xfrm>
            <a:off x="284163" y="1422400"/>
            <a:ext cx="2012156" cy="4876800"/>
          </a:xfrm>
          <a:prstGeom prst="rect">
            <a:avLst/>
          </a:prstGeom>
          <a:solidFill>
            <a:srgbClr val="0041B6">
              <a:alpha val="50196"/>
            </a:srgb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с профессией </a:t>
            </a:r>
            <a:b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мыловара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 понятием </a:t>
            </a:r>
            <a:r>
              <a:rPr lang="ru-RU" sz="17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7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мыловарение» с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историей и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разновидностя-ми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мыла,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сделать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мыло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своими руками в домашних условиях</a:t>
            </a:r>
            <a:endParaRPr lang="ru-RU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4163" y="265113"/>
            <a:ext cx="8437562" cy="457161"/>
          </a:xfrm>
          <a:solidFill>
            <a:srgbClr val="0041B6"/>
          </a:solidFill>
        </p:spPr>
        <p:txBody>
          <a:bodyPr/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Эксперименты вместе с родителями</a:t>
            </a:r>
            <a:endParaRPr lang="ru-RU" alt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Рисунок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7022545" y="1465204"/>
            <a:ext cx="1536700" cy="1510138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25603" name="Рисунок 5"/>
          <p:cNvPicPr>
            <a:picLocks noChangeAspect="1"/>
          </p:cNvPicPr>
          <p:nvPr/>
        </p:nvPicPr>
        <p:blipFill rotWithShape="1">
          <a:blip r:embed="rId2"/>
          <a:srcRect r="-1"/>
          <a:stretch>
            <a:fillRect/>
          </a:stretch>
        </p:blipFill>
        <p:spPr bwMode="auto">
          <a:xfrm>
            <a:off x="2565399" y="5060949"/>
            <a:ext cx="1888569" cy="1484313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4758769" y="1440965"/>
            <a:ext cx="1958976" cy="1534377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25606" name="Рисунок 8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2565399" y="3252758"/>
            <a:ext cx="1888569" cy="1506537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25607" name="Рисунок 9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2565399" y="1465204"/>
            <a:ext cx="1888569" cy="1485900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5961620" y="3657639"/>
            <a:ext cx="2735738" cy="28876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D6009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Заголовок 1"/>
          <p:cNvSpPr txBox="1"/>
          <p:nvPr/>
        </p:nvSpPr>
        <p:spPr bwMode="auto">
          <a:xfrm>
            <a:off x="297419" y="835759"/>
            <a:ext cx="8437562" cy="428626"/>
          </a:xfrm>
          <a:prstGeom prst="rect">
            <a:avLst/>
          </a:prstGeom>
          <a:solidFill>
            <a:srgbClr val="FFFFFF">
              <a:alpha val="65882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9pPr>
          </a:lstStyle>
          <a:p>
            <a:r>
              <a:rPr lang="ru-RU" altLang="ru-RU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МЫЛОВАРЕНИЕ </a:t>
            </a:r>
            <a:endParaRPr lang="ru-RU" altLang="ru-RU" sz="2800" b="1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8769" y="3252758"/>
            <a:ext cx="1974850" cy="1506537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/>
          <p:nvPr/>
        </p:nvSpPr>
        <p:spPr bwMode="auto">
          <a:xfrm>
            <a:off x="284163" y="1422400"/>
            <a:ext cx="1864677" cy="4876800"/>
          </a:xfrm>
          <a:prstGeom prst="rect">
            <a:avLst/>
          </a:prstGeom>
          <a:solidFill>
            <a:srgbClr val="0041B6">
              <a:alpha val="50196"/>
            </a:srgb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Познакомить детей со свойством различных материалов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тонет», «не тонет») 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эксперимен-</a:t>
            </a:r>
            <a:b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тальных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действий, в домашних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4163" y="265113"/>
            <a:ext cx="8437562" cy="457161"/>
          </a:xfrm>
          <a:solidFill>
            <a:srgbClr val="0041B6"/>
          </a:solidFill>
        </p:spPr>
        <p:txBody>
          <a:bodyPr/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Эксперименты вместе с родителями</a:t>
            </a:r>
            <a:endParaRPr lang="ru-RU" alt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297419" y="835759"/>
            <a:ext cx="8437562" cy="428626"/>
          </a:xfrm>
          <a:prstGeom prst="rect">
            <a:avLst/>
          </a:prstGeom>
          <a:solidFill>
            <a:srgbClr val="FFFFFF">
              <a:alpha val="65882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9pPr>
          </a:lstStyle>
          <a:p>
            <a:r>
              <a:rPr lang="ru-RU" altLang="ru-RU" sz="28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«ТОНЕТ –НЕ ТОНЕТ» </a:t>
            </a:r>
            <a:endParaRPr lang="ru-RU" altLang="ru-RU" sz="2800" b="1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477295" y="3588829"/>
            <a:ext cx="3166110" cy="29696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D6009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7295" y="1422400"/>
            <a:ext cx="1944179" cy="1457325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7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332" y="1422399"/>
            <a:ext cx="1983797" cy="1457325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8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5449" y="5058381"/>
            <a:ext cx="1946275" cy="1500129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21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1881" y="1422400"/>
            <a:ext cx="1940639" cy="1455479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22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5449" y="3390905"/>
            <a:ext cx="1946275" cy="1458913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6" name="Рисунок 6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5429250" y="3086442"/>
            <a:ext cx="1520189" cy="1492578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/>
          <p:nvPr/>
        </p:nvSpPr>
        <p:spPr bwMode="auto">
          <a:xfrm>
            <a:off x="284163" y="1422400"/>
            <a:ext cx="1881264" cy="4876800"/>
          </a:xfrm>
          <a:prstGeom prst="rect">
            <a:avLst/>
          </a:prstGeom>
          <a:solidFill>
            <a:srgbClr val="0041B6">
              <a:alpha val="50196"/>
            </a:srgb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Ознакомление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оптическим явлением искривления лучей при прохождении через линзу, выполненную из подручных материалов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(банки),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домашних условиях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4163" y="265113"/>
            <a:ext cx="8437562" cy="457161"/>
          </a:xfrm>
          <a:solidFill>
            <a:srgbClr val="0041B6"/>
          </a:solidFill>
        </p:spPr>
        <p:txBody>
          <a:bodyPr/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Эксперименты вместе с родителями</a:t>
            </a:r>
            <a:endParaRPr lang="ru-RU" alt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297419" y="835759"/>
            <a:ext cx="8437562" cy="428626"/>
          </a:xfrm>
          <a:prstGeom prst="rect">
            <a:avLst/>
          </a:prstGeom>
          <a:solidFill>
            <a:srgbClr val="FFFFFF">
              <a:alpha val="65882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9pPr>
          </a:lstStyle>
          <a:p>
            <a:r>
              <a:rPr lang="ru-RU" altLang="ru-RU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САМОДЕЛЬНАЯ ЛУПА </a:t>
            </a:r>
            <a:endParaRPr lang="ru-RU" altLang="ru-RU" sz="2800" b="1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678" y="3395865"/>
            <a:ext cx="2516637" cy="31758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D6009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4575" y="1422400"/>
            <a:ext cx="1728621" cy="1501563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262" y="1436531"/>
            <a:ext cx="1950948" cy="1639665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667" y="1422399"/>
            <a:ext cx="1967195" cy="2623710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8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4575" y="3191503"/>
            <a:ext cx="1728621" cy="2306872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7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8818" y="4344939"/>
            <a:ext cx="1731712" cy="2306872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/>
          <p:nvPr/>
        </p:nvSpPr>
        <p:spPr bwMode="auto">
          <a:xfrm>
            <a:off x="284163" y="1422400"/>
            <a:ext cx="1905584" cy="4876800"/>
          </a:xfrm>
          <a:prstGeom prst="rect">
            <a:avLst/>
          </a:prstGeom>
          <a:solidFill>
            <a:srgbClr val="0041B6">
              <a:alpha val="50196"/>
            </a:srgb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 детей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 о свойстве льда, не смешиваться </a:t>
            </a:r>
            <a:b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другими  жидкостями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4163" y="265113"/>
            <a:ext cx="8437562" cy="457161"/>
          </a:xfrm>
          <a:solidFill>
            <a:srgbClr val="0041B6"/>
          </a:solidFill>
        </p:spPr>
        <p:txBody>
          <a:bodyPr/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Эксперименты вместе с родителями</a:t>
            </a:r>
            <a:endParaRPr lang="ru-RU" alt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297419" y="835759"/>
            <a:ext cx="8437562" cy="428626"/>
          </a:xfrm>
          <a:prstGeom prst="rect">
            <a:avLst/>
          </a:prstGeom>
          <a:solidFill>
            <a:srgbClr val="FFFFFF">
              <a:alpha val="65882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9pPr>
          </a:lstStyle>
          <a:p>
            <a:r>
              <a:rPr lang="ru-RU" altLang="ru-RU" sz="28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НЕПОСЛУШНЫЙ  ЛЁД </a:t>
            </a:r>
            <a:endParaRPr lang="ru-RU" altLang="ru-RU" sz="2800" b="1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9" descr="C:\Users\Пользователь\Desktop\1-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92440" y="2248671"/>
            <a:ext cx="2002132" cy="1731574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5" name="Рисунок 12" descr="C:\Users\Пользователь\Desktop\1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186" y="4499811"/>
            <a:ext cx="2649668" cy="1931099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1116" y="1422401"/>
            <a:ext cx="2200609" cy="1437482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1739" y="1422400"/>
            <a:ext cx="2184427" cy="1430784"/>
          </a:xfrm>
          <a:prstGeom prst="rect">
            <a:avLst/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</p:spPr>
      </p:pic>
      <p:pic>
        <p:nvPicPr>
          <p:cNvPr id="13" name="Рисунок 12" descr="C:\Users\Пользователь\Desktop\1-10.JPG"/>
          <p:cNvPicPr/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2566021" y="3200400"/>
            <a:ext cx="2629763" cy="32371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D6009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/>
          <p:nvPr/>
        </p:nvSpPr>
        <p:spPr bwMode="auto">
          <a:xfrm>
            <a:off x="297418" y="1377870"/>
            <a:ext cx="2169055" cy="5327316"/>
          </a:xfrm>
          <a:prstGeom prst="rect">
            <a:avLst/>
          </a:prstGeom>
          <a:solidFill>
            <a:srgbClr val="0041B6">
              <a:alpha val="50196"/>
            </a:srgb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 собственные знания детей о чудесном и долгожданном времени года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–лете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поездке на море; оживить в памяти детей летние, положительные впечатления, развивать связную речь, интерес к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рассказам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84163" y="265113"/>
            <a:ext cx="8437562" cy="457161"/>
          </a:xfrm>
          <a:solidFill>
            <a:srgbClr val="0041B6"/>
          </a:solidFill>
        </p:spPr>
        <p:txBody>
          <a:bodyPr/>
          <a:lstStyle/>
          <a:p>
            <a:r>
              <a:rPr lang="ru-RU" alt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Эксперименты вместе с родителями</a:t>
            </a:r>
            <a:endParaRPr lang="ru-RU" altLang="ru-RU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297419" y="835759"/>
            <a:ext cx="8437562" cy="428626"/>
          </a:xfrm>
          <a:prstGeom prst="rect">
            <a:avLst/>
          </a:prstGeom>
          <a:solidFill>
            <a:srgbClr val="FFFFFF">
              <a:alpha val="65882"/>
            </a:srgb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 Light" panose="020F0302020204030204"/>
              </a:defRPr>
            </a:lvl9pPr>
          </a:lstStyle>
          <a:p>
            <a:r>
              <a:rPr lang="ru-RU" altLang="ru-RU" sz="28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«МОРЕ»  </a:t>
            </a:r>
            <a:endParaRPr lang="ru-RU" altLang="ru-RU" sz="2800" b="1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8925" y="1470819"/>
            <a:ext cx="4464927" cy="334869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D6009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389" y="3787822"/>
            <a:ext cx="3633592" cy="27251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D60093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713" y="1135063"/>
            <a:ext cx="7869237" cy="3182937"/>
          </a:xfrm>
          <a:solidFill>
            <a:srgbClr val="FFFFFF">
              <a:alpha val="65882"/>
            </a:srgbClr>
          </a:solidFill>
        </p:spPr>
        <p:txBody>
          <a:bodyPr/>
          <a:lstStyle/>
          <a:p>
            <a:r>
              <a:rPr lang="ru-RU" b="1" dirty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Естественнонаучная грамотность</a:t>
            </a:r>
            <a:r>
              <a:rPr lang="ru-RU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–это способность человека занимать </a:t>
            </a:r>
            <a:br>
              <a:rPr lang="ru-RU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активную гражданскую позицию по общественно значимым вопросам, связанным с естественными науками, </a:t>
            </a:r>
            <a:br>
              <a:rPr lang="ru-RU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готовность интересоваться </a:t>
            </a:r>
            <a:br>
              <a:rPr lang="ru-RU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естественнонаучными идеями </a:t>
            </a:r>
            <a:endParaRPr lang="ru-RU" dirty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94400" y="4318000"/>
            <a:ext cx="2520950" cy="867930"/>
          </a:xfrm>
          <a:prstGeom prst="rect">
            <a:avLst/>
          </a:prstGeom>
          <a:solidFill>
            <a:schemeClr val="bg1">
              <a:alpha val="47843"/>
            </a:schemeClr>
          </a:solidFill>
        </p:spPr>
        <p:txBody>
          <a:bodyPr wrap="square">
            <a:spAutoFit/>
          </a:bodyPr>
          <a:lstStyle/>
          <a:p>
            <a:pPr marL="0" indent="0" algn="r">
              <a:lnSpc>
                <a:spcPct val="70000"/>
              </a:lnSpc>
              <a:buNone/>
            </a:pPr>
            <a:r>
              <a:rPr lang="ru-RU" dirty="0">
                <a:solidFill>
                  <a:srgbClr val="0041B6"/>
                </a:solidFill>
              </a:rPr>
              <a:t>/PISA </a:t>
            </a:r>
            <a:endParaRPr lang="ru-RU" dirty="0">
              <a:solidFill>
                <a:srgbClr val="0041B6"/>
              </a:solidFill>
            </a:endParaRPr>
          </a:p>
          <a:p>
            <a:pPr algn="r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41B6"/>
                </a:solidFill>
              </a:rPr>
              <a:t>(</a:t>
            </a:r>
            <a:r>
              <a:rPr lang="en-US" dirty="0" err="1">
                <a:solidFill>
                  <a:srgbClr val="0041B6"/>
                </a:solidFill>
              </a:rPr>
              <a:t>Programme</a:t>
            </a:r>
            <a:r>
              <a:rPr lang="en-US" dirty="0">
                <a:solidFill>
                  <a:srgbClr val="0041B6"/>
                </a:solidFill>
              </a:rPr>
              <a:t> </a:t>
            </a:r>
            <a:br>
              <a:rPr lang="ru-RU" dirty="0">
                <a:solidFill>
                  <a:srgbClr val="0041B6"/>
                </a:solidFill>
              </a:rPr>
            </a:br>
            <a:r>
              <a:rPr lang="en-US" dirty="0">
                <a:solidFill>
                  <a:srgbClr val="0041B6"/>
                </a:solidFill>
              </a:rPr>
              <a:t>for International </a:t>
            </a:r>
            <a:br>
              <a:rPr lang="ru-RU" dirty="0">
                <a:solidFill>
                  <a:srgbClr val="0041B6"/>
                </a:solidFill>
              </a:rPr>
            </a:br>
            <a:r>
              <a:rPr lang="en-US" dirty="0">
                <a:solidFill>
                  <a:srgbClr val="0041B6"/>
                </a:solidFill>
              </a:rPr>
              <a:t>Student Assessment</a:t>
            </a:r>
            <a:r>
              <a:rPr lang="ru-RU" dirty="0">
                <a:solidFill>
                  <a:srgbClr val="0041B6"/>
                </a:solidFill>
              </a:rPr>
              <a:t>)/</a:t>
            </a:r>
            <a:endParaRPr lang="ru-RU" dirty="0">
              <a:solidFill>
                <a:srgbClr val="0041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2275023" y="1879600"/>
            <a:ext cx="5969000" cy="2933700"/>
          </a:xfrm>
          <a:solidFill>
            <a:srgbClr val="FFFFFF"/>
          </a:solidFill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endParaRPr lang="ru-RU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D60093"/>
                </a:solidFill>
              </a:rPr>
              <a:t>Спасибо </a:t>
            </a:r>
            <a:r>
              <a:rPr lang="ru-RU" sz="4400" b="1" dirty="0">
                <a:solidFill>
                  <a:srgbClr val="D60093"/>
                </a:solidFill>
              </a:rPr>
              <a:t>за </a:t>
            </a:r>
            <a:endParaRPr lang="ru-RU" sz="4400" b="1" dirty="0">
              <a:solidFill>
                <a:srgbClr val="D60093"/>
              </a:solidFill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4400" b="1" dirty="0" smtClean="0">
                <a:solidFill>
                  <a:srgbClr val="D60093"/>
                </a:solidFill>
              </a:rPr>
              <a:t>внимание </a:t>
            </a:r>
            <a:endParaRPr lang="ru-RU" sz="4400" b="1" dirty="0">
              <a:solidFill>
                <a:srgbClr val="D60093"/>
              </a:solidFill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4400" b="1" dirty="0">
                <a:solidFill>
                  <a:srgbClr val="D60093"/>
                </a:solidFill>
              </a:rPr>
              <a:t>к экспериментальной </a:t>
            </a:r>
            <a:endParaRPr lang="ru-RU" sz="4400" b="1" dirty="0">
              <a:solidFill>
                <a:srgbClr val="D60093"/>
              </a:solidFill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ru-RU" sz="4400" b="1" dirty="0">
                <a:solidFill>
                  <a:srgbClr val="D60093"/>
                </a:solidFill>
              </a:rPr>
              <a:t>деятельности! </a:t>
            </a:r>
            <a:endParaRPr lang="ru-RU" sz="4400" b="1" dirty="0">
              <a:solidFill>
                <a:srgbClr val="D60093"/>
              </a:solidFill>
            </a:endParaRPr>
          </a:p>
        </p:txBody>
      </p:sp>
      <p:pic>
        <p:nvPicPr>
          <p:cNvPr id="32770" name="Picture 8" descr="https://thumbs.dreamstime.com/z/%D0%B1%D0%B0%D0%B1%D0%BE%D1%87%D0%BA%D0%B0-3063948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13250" y="812800"/>
            <a:ext cx="383063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558800" y="852215"/>
            <a:ext cx="8102600" cy="4662488"/>
          </a:xfrm>
          <a:solidFill>
            <a:srgbClr val="FFFFFF">
              <a:alpha val="63137"/>
            </a:srgbClr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sz="3200" dirty="0" smtClean="0">
                <a:solidFill>
                  <a:srgbClr val="0041B6"/>
                </a:solidFill>
              </a:rPr>
              <a:t>  </a:t>
            </a:r>
            <a:r>
              <a:rPr lang="ru-RU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Человек, обладающий естественнонаучной грамотностью, должен проявлять следующие </a:t>
            </a:r>
            <a:r>
              <a:rPr lang="ru-RU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компетенции</a:t>
            </a:r>
            <a:r>
              <a:rPr lang="ru-RU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 объяснять явления;</a:t>
            </a:r>
            <a:endParaRPr lang="ru-RU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понимать особенности естественнонаучного исследования;</a:t>
            </a:r>
            <a:endParaRPr lang="ru-RU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 интерпретировать данные и использовать доказательства для получения выводов.</a:t>
            </a:r>
            <a:endParaRPr lang="ru-RU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646113" y="1756087"/>
            <a:ext cx="7739192" cy="1967049"/>
          </a:xfrm>
          <a:solidFill>
            <a:srgbClr val="FFFFFF">
              <a:alpha val="63922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rgbClr val="CC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r>
              <a:rPr lang="ru-RU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с </a:t>
            </a:r>
            <a:r>
              <a:rPr lang="ru-RU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помощью экспериментов (опытов) выявить уровень сформированности представлений о воздухе и воде у детей </a:t>
            </a:r>
            <a:r>
              <a:rPr lang="ru-RU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старшего </a:t>
            </a:r>
            <a:r>
              <a:rPr lang="ru-RU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возраста.</a:t>
            </a:r>
            <a:endParaRPr lang="ru-RU" dirty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646113" y="222250"/>
            <a:ext cx="7869237" cy="1047750"/>
          </a:xfrm>
          <a:prstGeom prst="rect">
            <a:avLst/>
          </a:prstGeom>
          <a:solidFill>
            <a:srgbClr val="FFFFFF">
              <a:alpha val="45882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0041B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НЕДЕЛЯ ЭКСПЕРИМЕНТИРОВАНИЯ</a:t>
            </a:r>
            <a:endParaRPr lang="ru-RU" sz="2400" dirty="0">
              <a:solidFill>
                <a:srgbClr val="0041B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3" y="1387990"/>
            <a:ext cx="7869237" cy="5127110"/>
          </a:xfrm>
          <a:solidFill>
            <a:srgbClr val="FFFFFF">
              <a:alpha val="61176"/>
            </a:srgbClr>
          </a:solidFill>
        </p:spPr>
        <p:txBody>
          <a:bodyPr>
            <a:noAutofit/>
          </a:bodyPr>
          <a:lstStyle/>
          <a:p>
            <a:pPr marL="342900" indent="-215900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ru-RU" altLang="ru-RU" sz="2000" dirty="0" smtClean="0">
                <a:solidFill>
                  <a:srgbClr val="0041B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проводится в рамках экологического воспитания детей старшего возраста и в соответствии с ФГОС ДО</a:t>
            </a:r>
            <a:endParaRPr lang="ru-RU" altLang="ru-RU" sz="2000" dirty="0" smtClean="0">
              <a:solidFill>
                <a:srgbClr val="0041B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215900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ru-RU" altLang="ru-RU" sz="2000" dirty="0" smtClean="0">
                <a:solidFill>
                  <a:srgbClr val="0041B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результате  элементарных опытов и экспериментов, направленных на изучение воздуха и воды, их значении в жизни человека, у детей формируются естественнонаучные представления об объектах неживой природы.</a:t>
            </a:r>
            <a:endParaRPr lang="ru-RU" altLang="ru-RU" sz="2000" dirty="0" smtClean="0">
              <a:solidFill>
                <a:srgbClr val="0041B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215900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ru-RU" altLang="ru-RU" sz="2000" dirty="0" smtClean="0">
                <a:solidFill>
                  <a:srgbClr val="0041B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Привлечение родителей к участию в проектной деятельности. </a:t>
            </a:r>
            <a:endParaRPr lang="ru-RU" altLang="ru-RU" sz="2000" dirty="0" smtClean="0">
              <a:solidFill>
                <a:srgbClr val="0041B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215900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FontTx/>
              <a:buChar char="•"/>
            </a:pPr>
            <a:r>
              <a:rPr lang="ru-RU" altLang="ru-RU" sz="2000" dirty="0" smtClean="0">
                <a:solidFill>
                  <a:srgbClr val="0041B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Реализация проекта </a:t>
            </a:r>
            <a:r>
              <a:rPr lang="ru-RU" altLang="ru-RU" sz="20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sz="20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редполагает интеграцию образовательных областей</a:t>
            </a:r>
            <a:endParaRPr lang="ru-RU" sz="3200" dirty="0" smtClean="0">
              <a:solidFill>
                <a:srgbClr val="0041B6"/>
              </a:solidFill>
            </a:endParaRPr>
          </a:p>
        </p:txBody>
      </p:sp>
      <p:sp>
        <p:nvSpPr>
          <p:cNvPr id="16386" name="Заголовок 1"/>
          <p:cNvSpPr txBox="1"/>
          <p:nvPr/>
        </p:nvSpPr>
        <p:spPr bwMode="auto">
          <a:xfrm>
            <a:off x="646113" y="222250"/>
            <a:ext cx="7869237" cy="1047750"/>
          </a:xfrm>
          <a:prstGeom prst="rect">
            <a:avLst/>
          </a:prstGeom>
          <a:solidFill>
            <a:srgbClr val="FFFFFF">
              <a:alpha val="45882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0041B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ПРОГРАММНОЕ СОДЕРЖАНИЕ ПРОЕКТА</a:t>
            </a:r>
            <a:endParaRPr lang="ru-RU" sz="2400" dirty="0">
              <a:solidFill>
                <a:srgbClr val="0041B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460" y="222738"/>
            <a:ext cx="7871406" cy="1077272"/>
          </a:xfrm>
          <a:solidFill>
            <a:srgbClr val="FFFFFF">
              <a:alpha val="45882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  <a:endParaRPr lang="ru-RU" sz="2800" b="1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0" name="Объект 3"/>
          <p:cNvSpPr>
            <a:spLocks noGrp="1"/>
          </p:cNvSpPr>
          <p:nvPr>
            <p:ph idx="1"/>
          </p:nvPr>
        </p:nvSpPr>
        <p:spPr>
          <a:xfrm>
            <a:off x="695460" y="1471948"/>
            <a:ext cx="7871406" cy="4789152"/>
          </a:xfrm>
          <a:solidFill>
            <a:srgbClr val="FFFFFF">
              <a:alpha val="61176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данного проекта – формирование познавательной активности через экспериментальную деятельность.</a:t>
            </a:r>
            <a:endParaRPr lang="ru-RU" sz="24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 </a:t>
            </a:r>
            <a:r>
              <a:rPr lang="ru-RU" altLang="ru-RU" sz="24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позволяет организовать обучение так, чтобы ребёнок смог задавать вопросы и самостоятельно находить на них ответы. Однако нет целостного подхода к развитию </a:t>
            </a:r>
            <a:r>
              <a:rPr lang="ru-RU" alt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экспериментальной </a:t>
            </a:r>
            <a:r>
              <a:rPr lang="ru-RU" altLang="ru-RU" sz="24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в аспекте личностного развития ребёнка . И это свидетельствует об актуальности проблемы развития </a:t>
            </a:r>
            <a:r>
              <a:rPr lang="ru-RU" alt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экспериментальной  </a:t>
            </a:r>
            <a:r>
              <a:rPr lang="ru-RU" altLang="ru-RU" sz="2400" dirty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у дошкольников и о недостаточной её разработанности в плане развития ребёнка. </a:t>
            </a:r>
            <a:endParaRPr lang="ru-RU" altLang="ru-RU" sz="2400" dirty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273050"/>
            <a:ext cx="7869237" cy="1047750"/>
          </a:xfrm>
          <a:solidFill>
            <a:srgbClr val="FFFFFF">
              <a:alpha val="45882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РЕЗУЛЬТАТ</a:t>
            </a:r>
            <a:endParaRPr lang="ru-RU" sz="2800" b="1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7476" y="1104654"/>
            <a:ext cx="7869237" cy="5475533"/>
          </a:xfrm>
          <a:solidFill>
            <a:srgbClr val="FFFFFF">
              <a:alpha val="61961"/>
            </a:srgbClr>
          </a:solidFill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sz="26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6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будут:</a:t>
            </a:r>
            <a:endParaRPr lang="ru-RU" sz="26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роявлять </a:t>
            </a: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 к миру природы, самостоятельно формулировать вопросы </a:t>
            </a:r>
            <a:endParaRPr lang="ru-RU" sz="24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</a:t>
            </a: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информации (самостоятельно или с взрослыми);</a:t>
            </a:r>
            <a:endParaRPr lang="ru-RU" sz="24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Собирать, обобщать и оценивать факты, формировать и представлять собственную точку зрения;</a:t>
            </a:r>
            <a:endParaRPr lang="ru-RU" sz="24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Проявлять элементарные </a:t>
            </a:r>
            <a:b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 рационального </a:t>
            </a:r>
            <a:b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природопользования и научно </a:t>
            </a:r>
            <a:endParaRPr lang="ru-RU" sz="24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объяснять </a:t>
            </a:r>
            <a:r>
              <a:rPr lang="ru-RU" sz="2400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явления</a:t>
            </a:r>
            <a:endParaRPr lang="ru-RU" sz="2400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02300" y="4476750"/>
            <a:ext cx="315912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107" y="36325"/>
            <a:ext cx="7869238" cy="866043"/>
          </a:xfrm>
          <a:solidFill>
            <a:srgbClr val="FFFFFF">
              <a:alpha val="45882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</a:t>
            </a:r>
            <a:endParaRPr lang="ru-RU" sz="2800" b="1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3"/>
          <p:cNvGraphicFramePr/>
          <p:nvPr/>
        </p:nvGraphicFramePr>
        <p:xfrm>
          <a:off x="457200" y="902368"/>
          <a:ext cx="8446167" cy="577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141" y="143702"/>
            <a:ext cx="8529174" cy="923098"/>
          </a:xfrm>
          <a:solidFill>
            <a:srgbClr val="FFFFFF">
              <a:alpha val="45882"/>
            </a:srgb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4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УГОЛОК ПО ЭКСПЕРИМЕНТИРОВАНИЮ</a:t>
            </a:r>
            <a:endParaRPr lang="ru-RU" sz="2800" b="1" dirty="0" smtClean="0">
              <a:solidFill>
                <a:srgbClr val="004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94141" y="4841631"/>
            <a:ext cx="2278857" cy="17091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60093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383" y="1397000"/>
            <a:ext cx="2322932" cy="17399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60093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590" y="2133938"/>
            <a:ext cx="1637566" cy="21828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60093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761" y="1423988"/>
            <a:ext cx="3857016" cy="28927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60093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795" y="3974123"/>
            <a:ext cx="3623424" cy="257665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60093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7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0016" y="3634925"/>
            <a:ext cx="1943299" cy="29158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D60093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4083</Words>
  <Application>WPS Presentation</Application>
  <PresentationFormat>Экран (4:3)</PresentationFormat>
  <Paragraphs>117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SimSun</vt:lpstr>
      <vt:lpstr>Wingdings</vt:lpstr>
      <vt:lpstr>Calibri Light</vt:lpstr>
      <vt:lpstr>Arial Black</vt:lpstr>
      <vt:lpstr>Calibri</vt:lpstr>
      <vt:lpstr>Times New Roman</vt:lpstr>
      <vt:lpstr>Microsoft YaHei</vt:lpstr>
      <vt:lpstr>Droid Sans Fallback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АКТУАЛЬНОСТЬ ПРОЕКТА</vt:lpstr>
      <vt:lpstr>ОЖИДАЕМЫЙ РЕЗУЛЬТАТ</vt:lpstr>
      <vt:lpstr>ЭТАПЫ РЕАЛИЗАЦИИ ПРОЕКТА</vt:lpstr>
      <vt:lpstr>УГОЛОК ПО ЭКСПЕРИМЕНТИРОВАНИЮ</vt:lpstr>
      <vt:lpstr>КАКОГО ЦВЕТА ВОДА? </vt:lpstr>
      <vt:lpstr>ВОДА – РАСТВОРИТЕЛЬ </vt:lpstr>
      <vt:lpstr>ЛЬДИНКИ НА ТРОПИНКЕ (ВОДА И МОРОЗ)</vt:lpstr>
      <vt:lpstr>КАК ПОЙМАТЬ ВОЗДУХ </vt:lpstr>
      <vt:lpstr>ВОЗДУХ ЛЕГЧЕ ВОДЫ </vt:lpstr>
      <vt:lpstr>Эксперименты вместе с родителями</vt:lpstr>
      <vt:lpstr>Эксперименты вместе с родителями</vt:lpstr>
      <vt:lpstr>Эксперименты вместе с родителями</vt:lpstr>
      <vt:lpstr>Эксперименты вместе с родителями</vt:lpstr>
      <vt:lpstr>Эксперименты вместе с родителями</vt:lpstr>
      <vt:lpstr>PowerPoint 演示文稿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/>
  <cp:lastModifiedBy>vadim</cp:lastModifiedBy>
  <cp:revision>135</cp:revision>
  <dcterms:created xsi:type="dcterms:W3CDTF">2022-12-11T09:35:07Z</dcterms:created>
  <dcterms:modified xsi:type="dcterms:W3CDTF">2022-12-11T09:35:07Z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