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true"/>
          </p:cNvPicPr>
          <p:nvPr userDrawn="true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jpe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943100" y="3065999"/>
            <a:ext cx="5257800" cy="1436988"/>
          </a:xfrm>
        </p:spPr>
        <p:txBody>
          <a:bodyPr>
            <a:normAutofit/>
          </a:bodyPr>
          <a:lstStyle/>
          <a:p>
            <a:r>
              <a:rPr 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Мой любимый сказочный герой</a:t>
            </a:r>
            <a:endParaRPr lang="ru-RU" sz="4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4006515" y="4502985"/>
            <a:ext cx="1130967" cy="297615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проект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true"/>
          <p:nvPr/>
        </p:nvSpPr>
        <p:spPr>
          <a:xfrm>
            <a:off x="3465094" y="5501607"/>
            <a:ext cx="2213811" cy="35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2021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>
            <a:spLocks noChangeArrowheads="true"/>
          </p:cNvSpPr>
          <p:nvPr/>
        </p:nvSpPr>
        <p:spPr bwMode="auto">
          <a:xfrm>
            <a:off x="210551" y="199456"/>
            <a:ext cx="3465097" cy="954107"/>
          </a:xfrm>
          <a:prstGeom prst="rect">
            <a:avLst/>
          </a:prstGeom>
          <a:gradFill flip="none" rotWithShape="true">
            <a:gsLst>
              <a:gs pos="86000">
                <a:srgbClr val="660033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bg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Муниципальное бюджетное </a:t>
            </a:r>
            <a:endParaRPr lang="ru-RU" altLang="ru-RU" sz="1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дошкольное образовательное учреждение</a:t>
            </a:r>
            <a:endParaRPr lang="ru-RU" altLang="ru-RU" sz="14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«Центр развития ребенка — </a:t>
            </a:r>
            <a:br>
              <a:rPr lang="ru-RU" altLang="ru-RU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детский сад № 28 «ОГОНЕК»</a:t>
            </a:r>
            <a:endParaRPr lang="ru-RU" altLang="ru-RU" sz="1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16" descr="https://www.beesona.ru/upload/456/6ace696bb3b7a101322fc42946603102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7384" y="4149177"/>
            <a:ext cx="3746461" cy="24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72979" y="1612231"/>
            <a:ext cx="8142371" cy="504123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smtClean="0"/>
              <a:t>настоящее время, с развитием </a:t>
            </a:r>
            <a:r>
              <a:rPr lang="ru-RU" dirty="0"/>
              <a:t>технического прогресса, </a:t>
            </a:r>
            <a:r>
              <a:rPr lang="ru-RU" dirty="0" smtClean="0"/>
              <a:t>чтение </a:t>
            </a:r>
            <a:r>
              <a:rPr lang="ru-RU" dirty="0"/>
              <a:t>литературных произведений, </a:t>
            </a:r>
            <a:r>
              <a:rPr lang="ru-RU" dirty="0" smtClean="0"/>
              <a:t>заменили </a:t>
            </a:r>
            <a:r>
              <a:rPr lang="ru-RU" dirty="0"/>
              <a:t>игры на </a:t>
            </a:r>
            <a:r>
              <a:rPr lang="ru-RU" dirty="0" smtClean="0"/>
              <a:t>гаджетах</a:t>
            </a:r>
            <a:endParaRPr lang="ru-RU" dirty="0" smtClean="0"/>
          </a:p>
          <a:p>
            <a:r>
              <a:rPr lang="ru-RU" dirty="0" smtClean="0"/>
              <a:t>Просмотр современных мультфильмов, содержание которых </a:t>
            </a:r>
            <a:r>
              <a:rPr lang="ru-RU" dirty="0" err="1" smtClean="0"/>
              <a:t>технократично</a:t>
            </a:r>
            <a:r>
              <a:rPr lang="ru-RU" dirty="0" smtClean="0"/>
              <a:t>, ведет </a:t>
            </a:r>
            <a:r>
              <a:rPr lang="ru-RU" dirty="0"/>
              <a:t>к </a:t>
            </a:r>
            <a:r>
              <a:rPr lang="ru-RU" dirty="0" smtClean="0"/>
              <a:t>понижению </a:t>
            </a:r>
            <a:r>
              <a:rPr lang="ru-RU" dirty="0"/>
              <a:t>освоения детьми </a:t>
            </a:r>
            <a:r>
              <a:rPr lang="ru-RU" dirty="0" smtClean="0"/>
              <a:t>культурно-исторического наследия, а следовательно, к духовному обнищанию</a:t>
            </a:r>
            <a:endParaRPr lang="ru-RU" dirty="0" smtClean="0"/>
          </a:p>
          <a:p>
            <a:r>
              <a:rPr lang="ru-RU" dirty="0"/>
              <a:t>Если в семье не читают, не рассказывают ребёнку сказку, у него не разовьётся интерес к чтению в </a:t>
            </a:r>
            <a:r>
              <a:rPr lang="ru-RU" dirty="0" smtClean="0"/>
              <a:t>будущем</a:t>
            </a:r>
            <a:endParaRPr lang="ru-RU" dirty="0" smtClean="0"/>
          </a:p>
          <a:p>
            <a:r>
              <a:rPr lang="ru-RU" dirty="0" smtClean="0"/>
              <a:t>Приобщаясь к </a:t>
            </a:r>
            <a:r>
              <a:rPr lang="ru-RU" dirty="0"/>
              <a:t>традиционному русскому </a:t>
            </a:r>
            <a:r>
              <a:rPr lang="ru-RU" dirty="0" smtClean="0"/>
              <a:t>фольклору, через </a:t>
            </a:r>
            <a:r>
              <a:rPr lang="ru-RU" dirty="0"/>
              <a:t>устное народное творчество, ребенок </a:t>
            </a:r>
            <a:r>
              <a:rPr lang="ru-RU" dirty="0" smtClean="0"/>
              <a:t>усваивает присущие нашему </a:t>
            </a:r>
            <a:br>
              <a:rPr lang="ru-RU" dirty="0" smtClean="0"/>
            </a:br>
            <a:r>
              <a:rPr lang="ru-RU" dirty="0" smtClean="0"/>
              <a:t>народу нравственные </a:t>
            </a:r>
            <a:r>
              <a:rPr lang="ru-RU" dirty="0"/>
              <a:t>ценности, </a:t>
            </a:r>
            <a:r>
              <a:rPr lang="ru-RU" dirty="0" smtClean="0"/>
              <a:t>- представления </a:t>
            </a:r>
            <a:r>
              <a:rPr lang="ru-RU" dirty="0"/>
              <a:t>о добре, </a:t>
            </a:r>
            <a:br>
              <a:rPr lang="ru-RU" dirty="0" smtClean="0"/>
            </a:br>
            <a:r>
              <a:rPr lang="ru-RU" dirty="0" smtClean="0"/>
              <a:t>красоте</a:t>
            </a:r>
            <a:r>
              <a:rPr lang="ru-RU" dirty="0"/>
              <a:t>, храбрости, трудолюбии, </a:t>
            </a:r>
            <a:r>
              <a:rPr lang="ru-RU" dirty="0" smtClean="0"/>
              <a:t>верности; получает</a:t>
            </a:r>
            <a:br>
              <a:rPr lang="ru-RU" dirty="0" smtClean="0"/>
            </a:br>
            <a:r>
              <a:rPr lang="ru-RU" dirty="0" smtClean="0"/>
              <a:t> впечатление о культуре своего народа</a:t>
            </a:r>
            <a:endParaRPr lang="ru-RU" dirty="0" smtClean="0"/>
          </a:p>
          <a:p>
            <a:r>
              <a:rPr lang="ru-RU" dirty="0" smtClean="0"/>
              <a:t>Сказка вселяет </a:t>
            </a:r>
            <a:r>
              <a:rPr lang="ru-RU" dirty="0"/>
              <a:t>в жизнь ребёнка оптимизм, веру в </a:t>
            </a:r>
            <a:br>
              <a:rPr lang="ru-RU" dirty="0" smtClean="0"/>
            </a:br>
            <a:r>
              <a:rPr lang="ru-RU" dirty="0" smtClean="0"/>
              <a:t>торжество </a:t>
            </a:r>
            <a:r>
              <a:rPr lang="ru-RU" dirty="0"/>
              <a:t>добра и </a:t>
            </a:r>
            <a:r>
              <a:rPr lang="ru-RU" dirty="0" smtClean="0"/>
              <a:t>справедливости</a:t>
            </a:r>
            <a:endParaRPr lang="ru-RU" dirty="0" smtClean="0"/>
          </a:p>
          <a:p>
            <a:r>
              <a:rPr lang="ru-RU" dirty="0" smtClean="0"/>
              <a:t>Материалом </a:t>
            </a:r>
            <a:r>
              <a:rPr lang="ru-RU" dirty="0"/>
              <a:t>для обучения детей младшего дошкольного </a:t>
            </a:r>
            <a:br>
              <a:rPr lang="ru-RU" dirty="0" smtClean="0"/>
            </a:br>
            <a:r>
              <a:rPr lang="ru-RU" dirty="0" smtClean="0"/>
              <a:t>возраста, </a:t>
            </a:r>
            <a:r>
              <a:rPr lang="ru-RU" dirty="0"/>
              <a:t>развитию </a:t>
            </a:r>
            <a:r>
              <a:rPr lang="ru-RU" dirty="0" smtClean="0"/>
              <a:t>речи</a:t>
            </a:r>
            <a:r>
              <a:rPr lang="ru-RU" dirty="0"/>
              <a:t>, являются </a:t>
            </a:r>
            <a:r>
              <a:rPr lang="ru-RU" dirty="0" smtClean="0"/>
              <a:t>именно сказки </a:t>
            </a:r>
            <a:endParaRPr lang="ru-RU" dirty="0"/>
          </a:p>
        </p:txBody>
      </p:sp>
      <p:pic>
        <p:nvPicPr>
          <p:cNvPr id="4" name="Picture 10" descr="https://i03.fotocdn.net/s117/abc3de91101a228b/user_l/2666398623.jpg"/>
          <p:cNvPicPr>
            <a:picLocks noChangeAspect="true" noChangeArrowheads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 bwMode="auto">
          <a:xfrm>
            <a:off x="7579895" y="4132846"/>
            <a:ext cx="1467853" cy="2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60944" y="1913020"/>
            <a:ext cx="8566485" cy="4235118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ru-RU" sz="1800" b="1" dirty="0"/>
              <a:t>Цель: </a:t>
            </a:r>
            <a:r>
              <a:rPr lang="ru-RU" sz="1800" dirty="0"/>
              <a:t>развитие интереса детей к русским народным сказкам, создание условий для активного использования сказок в деятельности детей. </a:t>
            </a:r>
            <a:endParaRPr lang="ru-RU" sz="1800" dirty="0"/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/>
              <a:t>Задачи: </a:t>
            </a:r>
            <a:endParaRPr lang="ru-RU" sz="1800" b="1" dirty="0"/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/>
              <a:t>Обучающие</a:t>
            </a:r>
            <a:r>
              <a:rPr lang="ru-RU" sz="1800" b="1" dirty="0" smtClean="0"/>
              <a:t>: </a:t>
            </a:r>
            <a:endParaRPr lang="ru-RU" sz="1800" b="1" dirty="0" smtClean="0"/>
          </a:p>
          <a:p>
            <a:pPr>
              <a:lnSpc>
                <a:spcPts val="1400"/>
              </a:lnSpc>
            </a:pPr>
            <a:r>
              <a:rPr lang="ru-RU" sz="1800" dirty="0" smtClean="0"/>
              <a:t>познакомить </a:t>
            </a:r>
            <a:r>
              <a:rPr lang="ru-RU" sz="1800" dirty="0"/>
              <a:t>и закрепить знания детей о русских народных сказках</a:t>
            </a:r>
            <a:r>
              <a:rPr lang="ru-RU" sz="1800" dirty="0" smtClean="0"/>
              <a:t>;</a:t>
            </a:r>
            <a:endParaRPr lang="ru-RU" sz="1800" dirty="0" smtClean="0"/>
          </a:p>
          <a:p>
            <a:pPr>
              <a:lnSpc>
                <a:spcPts val="1400"/>
              </a:lnSpc>
            </a:pPr>
            <a:r>
              <a:rPr lang="ru-RU" sz="1800" dirty="0" smtClean="0"/>
              <a:t>развивать </a:t>
            </a:r>
            <a:r>
              <a:rPr lang="ru-RU" sz="1800" dirty="0"/>
              <a:t>познавательную сферу детей, речи, содействовать обогащению словаря, образный строй и навыки связной речи</a:t>
            </a:r>
            <a:endParaRPr lang="ru-RU" sz="1800" dirty="0"/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/>
              <a:t>Развивающие:</a:t>
            </a:r>
            <a:endParaRPr lang="ru-RU" sz="1800" b="1" dirty="0"/>
          </a:p>
          <a:p>
            <a:pPr>
              <a:lnSpc>
                <a:spcPts val="1400"/>
              </a:lnSpc>
            </a:pPr>
            <a:r>
              <a:rPr lang="ru-RU" sz="1800" dirty="0" smtClean="0"/>
              <a:t>привлечь </a:t>
            </a:r>
            <a:r>
              <a:rPr lang="ru-RU" sz="1800" dirty="0"/>
              <a:t>детей к совместной театрализованной деятельности; </a:t>
            </a:r>
            <a:endParaRPr lang="ru-RU" sz="1800" dirty="0"/>
          </a:p>
          <a:p>
            <a:pPr>
              <a:lnSpc>
                <a:spcPts val="1400"/>
              </a:lnSpc>
            </a:pPr>
            <a:r>
              <a:rPr lang="ru-RU" sz="1800" dirty="0" smtClean="0"/>
              <a:t>развивать </a:t>
            </a:r>
            <a:r>
              <a:rPr lang="ru-RU" sz="1800" dirty="0"/>
              <a:t>речь, воображение, мышление; </a:t>
            </a:r>
            <a:endParaRPr lang="ru-RU" sz="1800" dirty="0"/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/>
              <a:t>Воспитывающие:</a:t>
            </a:r>
            <a:endParaRPr lang="ru-RU" sz="1800" b="1" dirty="0"/>
          </a:p>
          <a:p>
            <a:pPr>
              <a:lnSpc>
                <a:spcPts val="1400"/>
              </a:lnSpc>
            </a:pPr>
            <a:r>
              <a:rPr lang="ru-RU" sz="1800" dirty="0" smtClean="0"/>
              <a:t>воспитывать </a:t>
            </a:r>
            <a:r>
              <a:rPr lang="ru-RU" sz="1800" dirty="0"/>
              <a:t>послушание на основе любви и уважения к </a:t>
            </a:r>
            <a:r>
              <a:rPr lang="ru-RU" sz="1800" dirty="0" smtClean="0"/>
              <a:t>родителям 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близким людям, терпение, </a:t>
            </a:r>
            <a:r>
              <a:rPr lang="ru-RU" sz="1800" dirty="0" smtClean="0"/>
              <a:t>умение </a:t>
            </a:r>
            <a:r>
              <a:rPr lang="ru-RU" sz="1800" dirty="0"/>
              <a:t>уступать, </a:t>
            </a:r>
            <a:r>
              <a:rPr lang="ru-RU" sz="1800" dirty="0" smtClean="0"/>
              <a:t>помогать </a:t>
            </a:r>
            <a:r>
              <a:rPr lang="ru-RU" sz="1800" dirty="0"/>
              <a:t>друг </a:t>
            </a:r>
            <a:br>
              <a:rPr lang="ru-RU" sz="1800" dirty="0" smtClean="0"/>
            </a:br>
            <a:r>
              <a:rPr lang="ru-RU" sz="1800" dirty="0" smtClean="0"/>
              <a:t>другу </a:t>
            </a:r>
            <a:r>
              <a:rPr lang="ru-RU" sz="1800" dirty="0"/>
              <a:t>и с благодарностью принимать </a:t>
            </a:r>
            <a:r>
              <a:rPr lang="ru-RU" sz="1800" dirty="0" smtClean="0"/>
              <a:t>помощь</a:t>
            </a:r>
            <a:endParaRPr lang="ru-RU" sz="1800" dirty="0" smtClean="0"/>
          </a:p>
          <a:p>
            <a:pPr>
              <a:lnSpc>
                <a:spcPts val="1400"/>
              </a:lnSpc>
            </a:pPr>
            <a:r>
              <a:rPr lang="ru-RU" sz="1800" dirty="0" smtClean="0"/>
              <a:t>воспитывать </a:t>
            </a:r>
            <a:r>
              <a:rPr lang="ru-RU" sz="1800" dirty="0"/>
              <a:t>эстетический вкус, умение видеть, ценить и </a:t>
            </a:r>
            <a:br>
              <a:rPr lang="ru-RU" sz="1800" dirty="0" smtClean="0"/>
            </a:br>
            <a:r>
              <a:rPr lang="ru-RU" sz="1800" dirty="0" smtClean="0"/>
              <a:t>беречь </a:t>
            </a:r>
            <a:r>
              <a:rPr lang="ru-RU" sz="1800" dirty="0"/>
              <a:t>красоту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 smtClean="0"/>
              <a:t>Повысить </a:t>
            </a:r>
            <a:r>
              <a:rPr lang="ru-RU" sz="1800" b="1" dirty="0"/>
              <a:t>педагогическую компетентность </a:t>
            </a:r>
            <a:r>
              <a:rPr lang="ru-RU" sz="1800" b="1" dirty="0" smtClean="0"/>
              <a:t>родителей, </a:t>
            </a:r>
            <a:r>
              <a:rPr lang="ru-RU" sz="1800" dirty="0"/>
              <a:t>в </a:t>
            </a:r>
            <a:br>
              <a:rPr lang="ru-RU" sz="1800" dirty="0" smtClean="0"/>
            </a:br>
            <a:r>
              <a:rPr lang="ru-RU" sz="1800" dirty="0" smtClean="0"/>
              <a:t>воспитании </a:t>
            </a:r>
            <a:r>
              <a:rPr lang="ru-RU" sz="1800" dirty="0"/>
              <a:t>детей младшего дошкольного </a:t>
            </a:r>
            <a:r>
              <a:rPr lang="ru-RU" sz="1800" dirty="0" smtClean="0"/>
              <a:t>возраста, </a:t>
            </a:r>
            <a:r>
              <a:rPr lang="ru-RU" sz="1800" dirty="0"/>
              <a:t>через </a:t>
            </a:r>
            <a:br>
              <a:rPr lang="ru-RU" sz="1800" dirty="0" smtClean="0"/>
            </a:br>
            <a:r>
              <a:rPr lang="ru-RU" sz="1800" dirty="0" smtClean="0"/>
              <a:t>устное </a:t>
            </a:r>
            <a:r>
              <a:rPr lang="ru-RU" sz="1800" dirty="0"/>
              <a:t>народное творчество.  </a:t>
            </a:r>
            <a:endParaRPr lang="ru-RU" sz="1800" dirty="0"/>
          </a:p>
        </p:txBody>
      </p:sp>
      <p:sp>
        <p:nvSpPr>
          <p:cNvPr id="4" name="Объект 2"/>
          <p:cNvSpPr txBox="true"/>
          <p:nvPr/>
        </p:nvSpPr>
        <p:spPr>
          <a:xfrm>
            <a:off x="360945" y="216567"/>
            <a:ext cx="8566485" cy="1696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Вид проекта: </a:t>
            </a:r>
            <a:r>
              <a:rPr lang="ru-RU" sz="1800" dirty="0">
                <a:solidFill>
                  <a:schemeClr val="bg1"/>
                </a:solidFill>
              </a:rPr>
              <a:t>творческий, </a:t>
            </a:r>
            <a:r>
              <a:rPr lang="ru-RU" sz="1800" dirty="0" err="1">
                <a:solidFill>
                  <a:schemeClr val="bg1"/>
                </a:solidFill>
              </a:rPr>
              <a:t>ролево</a:t>
            </a:r>
            <a:r>
              <a:rPr lang="ru-RU" sz="1800" dirty="0">
                <a:solidFill>
                  <a:schemeClr val="bg1"/>
                </a:solidFill>
              </a:rPr>
              <a:t> — игровой, групповой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Тип проекта</a:t>
            </a:r>
            <a:r>
              <a:rPr lang="ru-RU" sz="1800" dirty="0">
                <a:solidFill>
                  <a:schemeClr val="bg1"/>
                </a:solidFill>
              </a:rPr>
              <a:t>: краткосрочный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Продолжительность реализации проекта</a:t>
            </a:r>
            <a:r>
              <a:rPr lang="ru-RU" sz="1800" dirty="0">
                <a:solidFill>
                  <a:schemeClr val="bg1"/>
                </a:solidFill>
              </a:rPr>
              <a:t>: неделя, январь </a:t>
            </a:r>
            <a:r>
              <a:rPr lang="ru-RU" sz="1800" dirty="0" smtClean="0">
                <a:solidFill>
                  <a:schemeClr val="bg1"/>
                </a:solidFill>
              </a:rPr>
              <a:t>2021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/>
              <a:t>Участники проекта: </a:t>
            </a:r>
            <a:r>
              <a:rPr lang="ru-RU" sz="1800" dirty="0"/>
              <a:t>дети группы №8 «Веснушки», </a:t>
            </a:r>
            <a:r>
              <a:rPr lang="ru-RU" sz="1800" dirty="0" smtClean="0"/>
              <a:t>воспитатели </a:t>
            </a:r>
            <a:r>
              <a:rPr lang="ru-RU" sz="1800" smtClean="0"/>
              <a:t>Карташова Т.М., </a:t>
            </a:r>
            <a:r>
              <a:rPr lang="ru-RU" sz="1800" dirty="0" smtClean="0"/>
              <a:t>Маврина И.Н., родители</a:t>
            </a:r>
            <a:endParaRPr lang="ru-RU" sz="1800" b="1" dirty="0"/>
          </a:p>
        </p:txBody>
      </p:sp>
      <p:pic>
        <p:nvPicPr>
          <p:cNvPr id="5" name="Picture 8" descr="https://ds02.infourok.ru/uploads/ex/0aa1/00030458-0b647b1c/hello_html_m5d77f913.jpg"/>
          <p:cNvPicPr>
            <a:picLocks noChangeAspect="true" noChangeArrowheads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 bwMode="auto">
          <a:xfrm>
            <a:off x="6914832" y="4162927"/>
            <a:ext cx="1868221" cy="2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20316" y="365126"/>
            <a:ext cx="9023684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РЕАЛИЗАЦИИ ПРОЕКТА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5012" y="4596063"/>
            <a:ext cx="8106275" cy="2009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b="1" dirty="0" smtClean="0"/>
              <a:t>Продукт проекта</a:t>
            </a:r>
            <a:endParaRPr lang="ru-RU" sz="1900" b="1" dirty="0" smtClean="0"/>
          </a:p>
          <a:p>
            <a:r>
              <a:rPr lang="ru-RU" sz="1900" dirty="0" smtClean="0"/>
              <a:t>пополнение </a:t>
            </a:r>
            <a:r>
              <a:rPr lang="ru-RU" sz="1900" dirty="0"/>
              <a:t>развивающей среды, - игры, картотеки, </a:t>
            </a:r>
            <a:br>
              <a:rPr lang="ru-RU" sz="1900" dirty="0" smtClean="0"/>
            </a:br>
            <a:r>
              <a:rPr lang="ru-RU" sz="1900" dirty="0" smtClean="0"/>
              <a:t>изготовленные </a:t>
            </a:r>
            <a:r>
              <a:rPr lang="ru-RU" sz="1900" dirty="0"/>
              <a:t>родителями герои сказок</a:t>
            </a:r>
            <a:endParaRPr lang="ru-RU" sz="1900" dirty="0"/>
          </a:p>
          <a:p>
            <a:r>
              <a:rPr lang="ru-RU" sz="1900" dirty="0" smtClean="0"/>
              <a:t>консультации </a:t>
            </a:r>
            <a:r>
              <a:rPr lang="ru-RU" sz="1900" dirty="0"/>
              <a:t>для </a:t>
            </a:r>
            <a:r>
              <a:rPr lang="ru-RU" sz="1900" dirty="0" smtClean="0"/>
              <a:t>родителей</a:t>
            </a:r>
            <a:endParaRPr lang="ru-RU" sz="1900" dirty="0"/>
          </a:p>
          <a:p>
            <a:r>
              <a:rPr lang="ru-RU" sz="1900" dirty="0" smtClean="0"/>
              <a:t>выставка </a:t>
            </a:r>
            <a:r>
              <a:rPr lang="ru-RU" sz="1900" dirty="0"/>
              <a:t>поделок</a:t>
            </a:r>
            <a:endParaRPr lang="ru-RU" sz="1900" dirty="0"/>
          </a:p>
          <a:p>
            <a:r>
              <a:rPr lang="ru-RU" sz="1900" dirty="0" smtClean="0"/>
              <a:t>презентация проекта</a:t>
            </a:r>
            <a:endParaRPr lang="ru-RU" sz="1900" dirty="0"/>
          </a:p>
        </p:txBody>
      </p:sp>
      <p:sp>
        <p:nvSpPr>
          <p:cNvPr id="4" name="Объект 2"/>
          <p:cNvSpPr txBox="true"/>
          <p:nvPr/>
        </p:nvSpPr>
        <p:spPr>
          <a:xfrm>
            <a:off x="360948" y="1484730"/>
            <a:ext cx="8373978" cy="3111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Дети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познакомятся с русскими народными сказками, их героями  </a:t>
            </a:r>
            <a:endParaRPr lang="ru-RU" dirty="0" smtClean="0"/>
          </a:p>
          <a:p>
            <a:r>
              <a:rPr lang="ru-RU" dirty="0" smtClean="0"/>
              <a:t>повысится интерес к рассказыванию сказок, рассматриванию иллюстраций  </a:t>
            </a:r>
            <a:endParaRPr lang="ru-RU" dirty="0" smtClean="0"/>
          </a:p>
          <a:p>
            <a:r>
              <a:rPr lang="ru-RU" dirty="0" smtClean="0"/>
              <a:t>научатся в </a:t>
            </a:r>
            <a:r>
              <a:rPr lang="ru-RU" dirty="0"/>
              <a:t>играх-драматизациях, кукольных театрах, настольных </a:t>
            </a:r>
            <a:r>
              <a:rPr lang="ru-RU" dirty="0" smtClean="0"/>
              <a:t>театрах,  </a:t>
            </a:r>
            <a:r>
              <a:rPr lang="ru-RU" dirty="0"/>
              <a:t>различать  </a:t>
            </a:r>
            <a:r>
              <a:rPr lang="ru-RU" dirty="0" smtClean="0"/>
              <a:t>добро и зло; выражать  эмоции и понимать чувства других, имитируя образ </a:t>
            </a:r>
            <a:r>
              <a:rPr lang="ru-RU" dirty="0"/>
              <a:t>героев </a:t>
            </a:r>
            <a:r>
              <a:rPr lang="ru-RU" dirty="0" smtClean="0"/>
              <a:t>сказки</a:t>
            </a:r>
            <a:endParaRPr lang="ru-RU" dirty="0" smtClean="0"/>
          </a:p>
          <a:p>
            <a:r>
              <a:rPr lang="ru-RU" dirty="0" smtClean="0"/>
              <a:t>увеличат </a:t>
            </a:r>
            <a:r>
              <a:rPr lang="ru-RU" dirty="0"/>
              <a:t>словарный </a:t>
            </a:r>
            <a:r>
              <a:rPr lang="ru-RU" dirty="0" smtClean="0"/>
              <a:t>запас. Количество </a:t>
            </a:r>
            <a:r>
              <a:rPr lang="ru-RU" dirty="0"/>
              <a:t>детей с развитой речью возрастет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Родители.</a:t>
            </a:r>
            <a:endParaRPr lang="ru-RU" b="1" dirty="0" smtClean="0"/>
          </a:p>
          <a:p>
            <a:r>
              <a:rPr lang="ru-RU" dirty="0"/>
              <a:t>С</a:t>
            </a:r>
            <a:r>
              <a:rPr lang="ru-RU" dirty="0" smtClean="0"/>
              <a:t>овместная с детьми деятельность, будет способствовать развитию детско-родительских отношений  </a:t>
            </a:r>
            <a:endParaRPr lang="ru-RU" dirty="0" smtClean="0"/>
          </a:p>
          <a:p>
            <a:r>
              <a:rPr lang="ru-RU" dirty="0" smtClean="0"/>
              <a:t>Увеличится количество родителей, участвующих в совместных мероприятиях. </a:t>
            </a:r>
            <a:endParaRPr lang="ru-RU" dirty="0"/>
          </a:p>
        </p:txBody>
      </p:sp>
      <p:pic>
        <p:nvPicPr>
          <p:cNvPr id="6" name="Picture 4" descr="https://ds04.infourok.ru/uploads/ex/0059/00083db8-ced699d4/img6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28584" y="4596063"/>
            <a:ext cx="2739969" cy="20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 ПРОЕКТА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88758" y="1407695"/>
            <a:ext cx="8369467" cy="5257800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ru-RU" sz="1600" b="1" dirty="0" smtClean="0"/>
              <a:t>1. </a:t>
            </a:r>
            <a:r>
              <a:rPr lang="ru-RU" sz="1600" b="1" dirty="0"/>
              <a:t>Информационное обеспечение</a:t>
            </a:r>
            <a:r>
              <a:rPr lang="ru-RU" sz="1600" dirty="0"/>
              <a:t>: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методическая литература, наглядно-дидактические пособия </a:t>
            </a:r>
            <a:endParaRPr lang="ru-RU" sz="1600" dirty="0" smtClean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видео</a:t>
            </a:r>
            <a:r>
              <a:rPr lang="ru-RU" sz="1600" dirty="0"/>
              <a:t>, </a:t>
            </a:r>
            <a:r>
              <a:rPr lang="ru-RU" sz="1600" dirty="0" smtClean="0"/>
              <a:t>мультфильмы</a:t>
            </a:r>
            <a:r>
              <a:rPr lang="ru-RU" sz="1600" dirty="0"/>
              <a:t>, фильмы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настольный </a:t>
            </a:r>
            <a:r>
              <a:rPr lang="ru-RU" sz="1600" dirty="0"/>
              <a:t>театр, пальчиковый театр, костюмы персонажей сказок, раскраски по мотивам сказок, дидактические игры, книги, сюжетные </a:t>
            </a:r>
            <a:r>
              <a:rPr lang="ru-RU" sz="1600" dirty="0" smtClean="0"/>
              <a:t>картинки</a:t>
            </a:r>
            <a:endParaRPr lang="ru-RU" sz="1600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ru-RU" sz="1600" dirty="0" smtClean="0"/>
              <a:t>2. </a:t>
            </a:r>
            <a:r>
              <a:rPr lang="ru-RU" sz="1600" b="1" dirty="0"/>
              <a:t>Материально-техническое обеспечение</a:t>
            </a:r>
            <a:r>
              <a:rPr lang="ru-RU" sz="1600" dirty="0"/>
              <a:t>:</a:t>
            </a:r>
            <a:endParaRPr lang="ru-RU" sz="1600" dirty="0"/>
          </a:p>
          <a:p>
            <a:pPr marL="0" indent="0">
              <a:lnSpc>
                <a:spcPts val="1400"/>
              </a:lnSpc>
              <a:buNone/>
            </a:pPr>
            <a:r>
              <a:rPr lang="ru-RU" sz="1600" dirty="0"/>
              <a:t>- материалы для </a:t>
            </a:r>
            <a:r>
              <a:rPr lang="ru-RU" sz="1600" dirty="0" smtClean="0"/>
              <a:t>продуктивной и </a:t>
            </a:r>
            <a:r>
              <a:rPr lang="ru-RU" sz="1600" dirty="0"/>
              <a:t>изобразительной деятельности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компьютер</a:t>
            </a:r>
            <a:endParaRPr lang="ru-RU" sz="1600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ru-RU" sz="1600" b="1" dirty="0" smtClean="0"/>
              <a:t>3. Литература:</a:t>
            </a:r>
            <a:endParaRPr lang="ru-RU" sz="1600" b="1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/>
              <a:t>Александрова Н. И. «Методика работы со сказкой» 2006 г. </a:t>
            </a:r>
            <a:r>
              <a:rPr lang="ru-RU" sz="1600" dirty="0" smtClean="0"/>
              <a:t>, </a:t>
            </a:r>
            <a:r>
              <a:rPr lang="ru-RU" sz="1600" dirty="0"/>
              <a:t>«Пресса»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«</a:t>
            </a:r>
            <a:r>
              <a:rPr lang="ru-RU" sz="1600" dirty="0"/>
              <a:t>Русские народные сказки»  под ред. О.Ф. </a:t>
            </a:r>
            <a:r>
              <a:rPr lang="ru-RU" sz="1600" dirty="0" smtClean="0"/>
              <a:t>Трифоновой, «</a:t>
            </a:r>
            <a:r>
              <a:rPr lang="ru-RU" sz="1600" dirty="0" err="1" smtClean="0"/>
              <a:t>Аст</a:t>
            </a:r>
            <a:r>
              <a:rPr lang="ru-RU" sz="1600" dirty="0" smtClean="0"/>
              <a:t>-Астрель</a:t>
            </a:r>
            <a:r>
              <a:rPr lang="ru-RU" sz="1600" dirty="0"/>
              <a:t>»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/>
              <a:t> «Русское народное творчество»  под ред. Н.А. </a:t>
            </a:r>
            <a:r>
              <a:rPr lang="ru-RU" sz="1600" dirty="0" smtClean="0"/>
              <a:t>Захарова, «</a:t>
            </a:r>
            <a:r>
              <a:rPr lang="ru-RU" sz="1600" dirty="0"/>
              <a:t>Высшая школа»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err="1" smtClean="0"/>
              <a:t>Куцакова</a:t>
            </a:r>
            <a:r>
              <a:rPr lang="ru-RU" sz="1600" dirty="0" smtClean="0"/>
              <a:t> </a:t>
            </a:r>
            <a:r>
              <a:rPr lang="ru-RU" sz="1600" dirty="0"/>
              <a:t>Л. В., Мерзлякова С. И. «Воспитание ребенка-дошкольника: </a:t>
            </a:r>
            <a:br>
              <a:rPr lang="ru-RU" sz="1600" dirty="0" smtClean="0"/>
            </a:br>
            <a:r>
              <a:rPr lang="ru-RU" sz="1600" dirty="0" smtClean="0"/>
              <a:t>развитого</a:t>
            </a:r>
            <a:r>
              <a:rPr lang="ru-RU" sz="1600" dirty="0"/>
              <a:t>, образованного, самостоятельного, инициативного, </a:t>
            </a:r>
            <a:br>
              <a:rPr lang="ru-RU" sz="1600" dirty="0" smtClean="0"/>
            </a:br>
            <a:r>
              <a:rPr lang="ru-RU" sz="1600" dirty="0" smtClean="0"/>
              <a:t>неповторимого</a:t>
            </a:r>
            <a:r>
              <a:rPr lang="ru-RU" sz="1600" dirty="0"/>
              <a:t>, культурного, активно-творческого» 2003г. </a:t>
            </a:r>
            <a:r>
              <a:rPr lang="ru-RU" sz="1600" dirty="0" smtClean="0"/>
              <a:t>Москва</a:t>
            </a:r>
            <a:endParaRPr lang="ru-RU" sz="1600" dirty="0" smtClean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/>
              <a:t>Непомнящая С. Ф. «</a:t>
            </a:r>
            <a:r>
              <a:rPr lang="ru-RU" sz="1600" dirty="0" err="1"/>
              <a:t>Сказкотерапия</a:t>
            </a:r>
            <a:r>
              <a:rPr lang="ru-RU" sz="1600" dirty="0"/>
              <a:t> в детском саду» 2012г. </a:t>
            </a:r>
            <a:r>
              <a:rPr lang="ru-RU" sz="1600" dirty="0" smtClean="0"/>
              <a:t>«</a:t>
            </a:r>
            <a:r>
              <a:rPr lang="ru-RU" sz="1600" dirty="0"/>
              <a:t>Мысль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smtClean="0"/>
              <a:t>Шорохова </a:t>
            </a:r>
            <a:r>
              <a:rPr lang="ru-RU" sz="1600" dirty="0"/>
              <a:t>О. А. «Играем в сказку» 2006г. Москва</a:t>
            </a:r>
            <a:endParaRPr lang="ru-RU" sz="1600" dirty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err="1" smtClean="0"/>
              <a:t>Маханёва</a:t>
            </a:r>
            <a:r>
              <a:rPr lang="ru-RU" sz="1600" dirty="0" smtClean="0"/>
              <a:t> </a:t>
            </a:r>
            <a:r>
              <a:rPr lang="ru-RU" sz="1600" dirty="0"/>
              <a:t>М.Д. Театрализованные занятия в детском саду: Пособие </a:t>
            </a:r>
            <a:r>
              <a:rPr lang="ru-RU" sz="1600" dirty="0" smtClean="0"/>
              <a:t>для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работников </a:t>
            </a:r>
            <a:r>
              <a:rPr lang="ru-RU" sz="1600" dirty="0" err="1"/>
              <a:t>дошк</a:t>
            </a:r>
            <a:r>
              <a:rPr lang="ru-RU" sz="1600" dirty="0"/>
              <a:t>. учреждений. М.:ТЦ "Сфера", 2001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600" dirty="0" err="1" smtClean="0"/>
              <a:t>Пропп</a:t>
            </a:r>
            <a:r>
              <a:rPr lang="ru-RU" sz="1600" dirty="0" smtClean="0"/>
              <a:t> </a:t>
            </a:r>
            <a:r>
              <a:rPr lang="ru-RU" sz="1600" dirty="0"/>
              <a:t>В.Я. «Исторические корни волшебной сказки», </a:t>
            </a:r>
            <a:r>
              <a:rPr lang="ru-RU" sz="1600" dirty="0" smtClean="0"/>
              <a:t>1986г</a:t>
            </a:r>
            <a:endParaRPr lang="ru-RU" sz="1600" dirty="0"/>
          </a:p>
        </p:txBody>
      </p:sp>
      <p:pic>
        <p:nvPicPr>
          <p:cNvPr id="4" name="Picture 6" descr="https://vnbkids.height-line.com/img/hero/35.pn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23484" y="4284616"/>
            <a:ext cx="1379120" cy="23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ПРОЕКТА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/>
          <p:nvPr/>
        </p:nvGraphicFramePr>
        <p:xfrm>
          <a:off x="284205" y="498027"/>
          <a:ext cx="8575589" cy="6198782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383409"/>
                <a:gridCol w="1461650"/>
                <a:gridCol w="6730530"/>
              </a:tblGrid>
              <a:tr h="4482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Этапы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 hMerge="true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indent="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Содержание деятельности педагога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  <a:tr h="573483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Подготовительный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vert27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Аналитический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-13335" algn="l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Обоснование актуальности темы, мотивация ее выбора, определение цели, задач проекта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-13335"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Опрос детей по теме. Анкетирование родителей «Роль сказки в воспитании детей». Прогнозирование результатов.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  <a:tr h="1146965">
                <a:tc vMerge="true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Информационный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Подбор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методической литературы, конспектов занятий, иллюстративного материала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Подбор материала, пособий,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для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дидактической, игровой, театрализованной деятельности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Обсуждение проекта с участниками, выяснение возможностей, средств, необходимых для реализации проекта, определение содержания деятельности всех участников проекта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Составление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перспективного плана по данному проекту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Оформление книжного уголка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  <a:tr h="258244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Основной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vert27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Практический 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Работа с </a:t>
                      </a:r>
                      <a:r>
                        <a:rPr lang="ru-RU" sz="1250" b="1" i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детьми: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Беседа «Какие сказки я знаю»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Чтение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и рассказывание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русских народных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сказок,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«Колобок», «Репка», «Теремок», «</a:t>
                      </a:r>
                      <a:r>
                        <a:rPr lang="ru-RU" sz="125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Заюшкина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 избушка», «Лиса и волк», «Рукавичка», «У страха глаза велики», «Гуси-лебеди», «Бычок серый бочок, белые копытца»; беседа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по прочитанной сказке, рассмотрение проблемных ситуаций 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Рассматривание иллюстраций русских народных сказок, презентаций к ним 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Продуктивная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, изобразительная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деятельность: организация и проведение занятий по лепке данной теме; рисование сказочных персонажей: колобок, яйцо, следы зверей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Инсценировка сказок «Колобок», «Репка», «Теремок», «Курочка Ряба». 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Создание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картотеки русских народных сказок в соответствии с возрастом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Работа с родителями</a:t>
                      </a:r>
                      <a:endParaRPr lang="ru-RU" sz="125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Консультация «Роль сказки в воспитании детей» 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Наглядно-информационное сотрудничество «Что и как читать дома детям»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Конкурс рисунков «Мой любимый сказочный герой»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  <a:tr h="980774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Заключительный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vert27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Итоговый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Выставка детских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работ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Оформление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выставки семейных поделок сказочных героев 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Заключительное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мероприятие совместно с родителями и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детьми «Путешествие </a:t>
                      </a:r>
                      <a:b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</a:b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в мир сказок»</a:t>
                      </a:r>
                      <a:endParaRPr lang="ru-RU" sz="1250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Презентация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проектной деятельности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«Мой любимый сказочный герой»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  <a:tr h="382322">
                <a:tc vMerge="true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Аналитический 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Анализ результата </a:t>
                      </a: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charset="0"/>
                          <a:cs typeface="Times New Roman" panose="02020603050405020304" charset="0"/>
                        </a:rPr>
                        <a:t>проекта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gradFill flip="none" rotWithShape="true">
                      <a:gsLst>
                        <a:gs pos="0">
                          <a:srgbClr val="660033">
                            <a:tint val="66000"/>
                            <a:satMod val="160000"/>
                          </a:srgbClr>
                        </a:gs>
                        <a:gs pos="50000">
                          <a:srgbClr val="660033">
                            <a:tint val="44500"/>
                            <a:satMod val="160000"/>
                          </a:srgbClr>
                        </a:gs>
                        <a:gs pos="100000">
                          <a:srgbClr val="660033">
                            <a:tint val="23500"/>
                            <a:satMod val="160000"/>
                          </a:srgbClr>
                        </a:gs>
                      </a:gsLst>
                      <a:lin ang="10800000" scaled="true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6" descr="http://www.playcast.ru/uploads/2016/05/23/18750679.pn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87547" y="4129887"/>
            <a:ext cx="1444469" cy="24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7261" y="1568657"/>
            <a:ext cx="3988171" cy="224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90" y="1536802"/>
            <a:ext cx="4101433" cy="230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367260" y="4030827"/>
            <a:ext cx="3988171" cy="24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4720890" y="4037843"/>
            <a:ext cx="1779922" cy="249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cdn-nus-1.pinme.ru/tumb/600/photo/0a/20/0a2006e7fa4b01d1b4d43aa45941fdb9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7007" y="4126832"/>
            <a:ext cx="1375315" cy="240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8284" y="365126"/>
            <a:ext cx="9035715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ТЕАТР, ДИДАКТИЧЕСКАЯ ЛИТЕРАТУРА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 descr="C:\Users\User\Desktop\ира защита\IMG-20200117-WA0023.jpg"/>
          <p:cNvPicPr>
            <a:picLocks noGrp="true"/>
          </p:cNvPicPr>
          <p:nvPr>
            <p:ph idx="1"/>
          </p:nvPr>
        </p:nvPicPr>
        <p:blipFill rotWithShape="true">
          <a:blip r:embed="rId1"/>
          <a:srcRect/>
          <a:stretch>
            <a:fillRect/>
          </a:stretch>
        </p:blipFill>
        <p:spPr bwMode="auto">
          <a:xfrm>
            <a:off x="4896853" y="1493844"/>
            <a:ext cx="3659989" cy="235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85267" y="3270683"/>
            <a:ext cx="2362959" cy="419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User\Desktop\ира защита\IMG-20200117-WA0027.jpg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 bwMode="auto">
          <a:xfrm>
            <a:off x="4896853" y="4187567"/>
            <a:ext cx="1568318" cy="236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User\Desktop\ира защита\IMG-20200117-WA0026.jpg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84" y="1493844"/>
            <a:ext cx="4196727" cy="235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4" descr="https://xn--80aaogchjjfod4dd7ieo1dc.xn--p1ai/wp-content/uploads/2016/08/art-detskaya-skazka-kolobok.jpg"/>
          <p:cNvPicPr>
            <a:picLocks noChangeAspect="true" noChangeArrowheads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 bwMode="auto">
          <a:xfrm>
            <a:off x="6605337" y="4582690"/>
            <a:ext cx="2421074" cy="2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4221" y="365126"/>
            <a:ext cx="9059779" cy="6214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ЧТЕНИЯ И НАСТОЛЬНО-ПЕЧАТНЫХ ИГР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C:\Users\User\Desktop\ира защита\IMG-20200117-WA0025.jpg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200000">
            <a:off x="6041689" y="795748"/>
            <a:ext cx="1964676" cy="348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User\Desktop\ира защита\IMG-20200117-WA0024.jpg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53221" y="3914191"/>
            <a:ext cx="1886497" cy="334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437" y="3692448"/>
            <a:ext cx="2133219" cy="159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02" y="1549981"/>
            <a:ext cx="2109022" cy="158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711552" y="1530683"/>
            <a:ext cx="1956365" cy="135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>
            <a:off x="2604928" y="3283358"/>
            <a:ext cx="1371039" cy="120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>
          <a:xfrm>
            <a:off x="3886271" y="5058181"/>
            <a:ext cx="2323259" cy="147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s://irecommend.ru/sites/default/files/imagecache/copyright1/user-images/418966/RmzElSYhyoPpKHGcOOGXA.jpg"/>
          <p:cNvPicPr>
            <a:picLocks noChangeAspect="true" noChangeArrowheads="true"/>
          </p:cNvPicPr>
          <p:nvPr/>
        </p:nvPicPr>
        <p:blipFill rotWithShape="true">
          <a:blip r:embed="rId8"/>
          <a:srcRect/>
          <a:stretch>
            <a:fillRect/>
          </a:stretch>
        </p:blipFill>
        <p:spPr bwMode="auto">
          <a:xfrm>
            <a:off x="337066" y="3039935"/>
            <a:ext cx="1966888" cy="145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ds04.infourok.ru/uploads/ex/0f87/001915c6-bc54d69a/img1.jpg"/>
          <p:cNvPicPr>
            <a:picLocks noChangeAspect="true" noChangeArrowheads="true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7783" y="3564470"/>
            <a:ext cx="1932654" cy="144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ds04.infourok.ru/uploads/ex/07a5/001452f4-3048722b/img7.jpg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10"/>
          <a:srcRect/>
          <a:stretch>
            <a:fillRect/>
          </a:stretch>
        </p:blipFill>
        <p:spPr bwMode="auto">
          <a:xfrm>
            <a:off x="7442739" y="4053056"/>
            <a:ext cx="1701261" cy="27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5873</Words>
  <Application>WPS Presentation</Application>
  <PresentationFormat>Экран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Arial Unicode MS</vt:lpstr>
      <vt:lpstr>Times New Roman</vt:lpstr>
      <vt:lpstr>Calibri Light</vt:lpstr>
      <vt:lpstr>微软雅黑</vt:lpstr>
      <vt:lpstr>Arial Unicode MS</vt:lpstr>
      <vt:lpstr>Тема Office</vt:lpstr>
      <vt:lpstr>Мой любимый сказочный герой</vt:lpstr>
      <vt:lpstr>АКТУАЛЬНОСТЬ ПРОЕКТА </vt:lpstr>
      <vt:lpstr>PowerPoint 演示文稿</vt:lpstr>
      <vt:lpstr>ОЖИДАЕМЫЕ РЕЗУЛЬТАТЫ РЕАЛИЗАЦИИ ПРОЕКТА</vt:lpstr>
      <vt:lpstr>РЕСУРСНОЕ ОБЕСПЕЧЕНИЕ ПРОЕКТА </vt:lpstr>
      <vt:lpstr>Этапы реализации ПРОЕКТА </vt:lpstr>
      <vt:lpstr>РАБОТА С РОДИТЕЛЯМИ</vt:lpstr>
      <vt:lpstr>КУКОЛЬНЫЙ ТЕАТР, ДИДАКТИЧЕСКАЯ ЛИТЕРАТУРА</vt:lpstr>
      <vt:lpstr>УГОЛОК ЧТЕНИЯ И НАСТОЛЬНО-ПЕЧАТНЫХ ИГР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User001</dc:creator>
  <cp:lastModifiedBy>vadim</cp:lastModifiedBy>
  <cp:revision>50</cp:revision>
  <dcterms:created xsi:type="dcterms:W3CDTF">2021-03-25T13:31:53Z</dcterms:created>
  <dcterms:modified xsi:type="dcterms:W3CDTF">2021-03-25T13:31:53Z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