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8" r:id="rId5"/>
    <p:sldId id="269" r:id="rId6"/>
    <p:sldId id="260" r:id="rId7"/>
    <p:sldId id="262" r:id="rId8"/>
    <p:sldId id="267" r:id="rId9"/>
    <p:sldId id="264" r:id="rId10"/>
    <p:sldId id="263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CC"/>
    <a:srgbClr val="6F267F"/>
    <a:srgbClr val="FFCC66"/>
    <a:srgbClr val="CC3399"/>
    <a:srgbClr val="FECB00"/>
    <a:srgbClr val="660066"/>
    <a:srgbClr val="D795E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68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B0660-2BF4-49E0-8672-E999B407E40B}" type="doc">
      <dgm:prSet loTypeId="urn:microsoft.com/office/officeart/2005/8/layout/list1" loCatId="list" qsTypeId="urn:microsoft.com/office/officeart/2005/8/quickstyle/simple1#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2D0C72A-6E66-4A8D-86F1-6619D6BC19F1}">
      <dgm:prSet phldrT="[Текст]" custT="1"/>
      <dgm:spPr/>
      <dgm:t>
        <a:bodyPr/>
        <a:lstStyle/>
        <a:p>
          <a:r>
            <a:rPr lang="en-US" sz="1800" b="1" dirty="0" smtClean="0">
              <a:solidFill>
                <a:srgbClr val="6F267F"/>
              </a:solidFill>
            </a:rPr>
            <a:t>I </a:t>
          </a:r>
          <a:r>
            <a:rPr lang="ru-RU" sz="1800" b="1" dirty="0" smtClean="0">
              <a:solidFill>
                <a:srgbClr val="6F267F"/>
              </a:solidFill>
            </a:rPr>
            <a:t>этап – подготовительный</a:t>
          </a:r>
          <a:endParaRPr lang="ru-RU" sz="1800" b="1" dirty="0">
            <a:solidFill>
              <a:srgbClr val="6F267F"/>
            </a:solidFill>
          </a:endParaRPr>
        </a:p>
      </dgm:t>
    </dgm:pt>
    <dgm:pt modelId="{F8353388-E0F8-47A3-A776-3A1A2D5AE464}" cxnId="{86E95AD1-FCB0-4455-A5F5-4DD17B7DA622}" type="parTrans">
      <dgm:prSet/>
      <dgm:spPr/>
      <dgm:t>
        <a:bodyPr/>
        <a:lstStyle/>
        <a:p>
          <a:endParaRPr lang="ru-RU"/>
        </a:p>
      </dgm:t>
    </dgm:pt>
    <dgm:pt modelId="{800F7157-6C7B-4CB1-BA0A-1F8EEA34ED7D}" cxnId="{86E95AD1-FCB0-4455-A5F5-4DD17B7DA622}" type="sibTrans">
      <dgm:prSet/>
      <dgm:spPr/>
      <dgm:t>
        <a:bodyPr/>
        <a:lstStyle/>
        <a:p>
          <a:endParaRPr lang="ru-RU"/>
        </a:p>
      </dgm:t>
    </dgm:pt>
    <dgm:pt modelId="{6FDF007E-E77C-48EA-852B-2BCDA26019B9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Создание технической базы для детского экспериментирования (оборудование)</a:t>
          </a:r>
          <a:endParaRPr lang="ru-RU" dirty="0">
            <a:solidFill>
              <a:srgbClr val="660066"/>
            </a:solidFill>
          </a:endParaRPr>
        </a:p>
      </dgm:t>
    </dgm:pt>
    <dgm:pt modelId="{A581BE17-48F7-4CCD-B1F0-28DEEEFE0AB7}" cxnId="{B82ECB3E-9013-4853-A27C-497CC45EA5D9}" type="parTrans">
      <dgm:prSet/>
      <dgm:spPr/>
      <dgm:t>
        <a:bodyPr/>
        <a:lstStyle/>
        <a:p>
          <a:endParaRPr lang="ru-RU"/>
        </a:p>
      </dgm:t>
    </dgm:pt>
    <dgm:pt modelId="{E5C4430E-C3B2-42A7-B950-FCBA3844E509}" cxnId="{B82ECB3E-9013-4853-A27C-497CC45EA5D9}" type="sibTrans">
      <dgm:prSet/>
      <dgm:spPr/>
      <dgm:t>
        <a:bodyPr/>
        <a:lstStyle/>
        <a:p>
          <a:endParaRPr lang="ru-RU"/>
        </a:p>
      </dgm:t>
    </dgm:pt>
    <dgm:pt modelId="{592BE98F-FACF-4A15-A123-0F18FB6CCC20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Консультации для родителей по данной проблеме.</a:t>
          </a:r>
          <a:endParaRPr lang="ru-RU" dirty="0">
            <a:solidFill>
              <a:srgbClr val="660066"/>
            </a:solidFill>
          </a:endParaRPr>
        </a:p>
      </dgm:t>
    </dgm:pt>
    <dgm:pt modelId="{0732BFF2-589B-4584-B6C5-0FDB2EAF4C67}" cxnId="{73339DFD-DCAA-4FC8-BA64-060725D8790D}" type="parTrans">
      <dgm:prSet/>
      <dgm:spPr/>
      <dgm:t>
        <a:bodyPr/>
        <a:lstStyle/>
        <a:p>
          <a:endParaRPr lang="ru-RU"/>
        </a:p>
      </dgm:t>
    </dgm:pt>
    <dgm:pt modelId="{0F84E1ED-18A5-4E39-859F-C3215F0DE991}" cxnId="{73339DFD-DCAA-4FC8-BA64-060725D8790D}" type="sibTrans">
      <dgm:prSet/>
      <dgm:spPr/>
      <dgm:t>
        <a:bodyPr/>
        <a:lstStyle/>
        <a:p>
          <a:endParaRPr lang="ru-RU"/>
        </a:p>
      </dgm:t>
    </dgm:pt>
    <dgm:pt modelId="{460D73E4-9DA2-4CEF-AAAB-30F556D49D77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Организация работы над проектом.</a:t>
          </a:r>
          <a:endParaRPr lang="ru-RU" dirty="0">
            <a:solidFill>
              <a:srgbClr val="660066"/>
            </a:solidFill>
          </a:endParaRPr>
        </a:p>
      </dgm:t>
    </dgm:pt>
    <dgm:pt modelId="{AE241B2B-F4F4-4146-A24F-FDFB07C0A0D9}" cxnId="{7D51576B-75C7-4EFD-BA35-A64114D2D15B}" type="parTrans">
      <dgm:prSet/>
      <dgm:spPr/>
      <dgm:t>
        <a:bodyPr/>
        <a:lstStyle/>
        <a:p>
          <a:endParaRPr lang="ru-RU"/>
        </a:p>
      </dgm:t>
    </dgm:pt>
    <dgm:pt modelId="{0DE39C27-DC74-491E-AB7F-5EF06D37F198}" cxnId="{7D51576B-75C7-4EFD-BA35-A64114D2D15B}" type="sibTrans">
      <dgm:prSet/>
      <dgm:spPr/>
      <dgm:t>
        <a:bodyPr/>
        <a:lstStyle/>
        <a:p>
          <a:endParaRPr lang="ru-RU"/>
        </a:p>
      </dgm:t>
    </dgm:pt>
    <dgm:pt modelId="{7288B210-DBBA-42DB-920D-BAA7038A16A2}">
      <dgm:prSet custT="1"/>
      <dgm:spPr/>
      <dgm:t>
        <a:bodyPr/>
        <a:lstStyle/>
        <a:p>
          <a:r>
            <a:rPr lang="en-US" sz="1800" b="1" dirty="0" smtClean="0">
              <a:solidFill>
                <a:srgbClr val="6F267F"/>
              </a:solidFill>
            </a:rPr>
            <a:t>II </a:t>
          </a:r>
          <a:r>
            <a:rPr lang="ru-RU" sz="1800" b="1" dirty="0" smtClean="0">
              <a:solidFill>
                <a:srgbClr val="6F267F"/>
              </a:solidFill>
            </a:rPr>
            <a:t>этап - основной</a:t>
          </a:r>
          <a:endParaRPr lang="ru-RU" sz="1800" b="1" dirty="0">
            <a:solidFill>
              <a:srgbClr val="6F267F"/>
            </a:solidFill>
          </a:endParaRPr>
        </a:p>
      </dgm:t>
    </dgm:pt>
    <dgm:pt modelId="{D48C3AED-2F4D-4C5A-9CC8-AC2D86E93276}" cxnId="{2A0CE201-D642-4141-AD05-5EB1CDFA4BC3}" type="parTrans">
      <dgm:prSet/>
      <dgm:spPr/>
      <dgm:t>
        <a:bodyPr/>
        <a:lstStyle/>
        <a:p>
          <a:endParaRPr lang="ru-RU"/>
        </a:p>
      </dgm:t>
    </dgm:pt>
    <dgm:pt modelId="{BF0060B1-9892-4DF6-8E48-22945B09C508}" cxnId="{2A0CE201-D642-4141-AD05-5EB1CDFA4BC3}" type="sibTrans">
      <dgm:prSet/>
      <dgm:spPr/>
      <dgm:t>
        <a:bodyPr/>
        <a:lstStyle/>
        <a:p>
          <a:endParaRPr lang="ru-RU"/>
        </a:p>
      </dgm:t>
    </dgm:pt>
    <dgm:pt modelId="{430598E9-2077-405F-84CB-E1E24DBDC460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Теоретическая часть: составление перспективно-тематического плана работы с детьми, разработка конспектов и описание проведения опытов, консультирование родителей по теме: «Эксперимент в детском саду и дома».</a:t>
          </a:r>
          <a:endParaRPr lang="ru-RU" dirty="0">
            <a:solidFill>
              <a:srgbClr val="660066"/>
            </a:solidFill>
          </a:endParaRPr>
        </a:p>
      </dgm:t>
    </dgm:pt>
    <dgm:pt modelId="{58CE9D06-4AD3-4405-A64D-A2D5F2BA1C8D}" cxnId="{9185A90D-B845-49FE-A38B-5627BD15A9F6}" type="parTrans">
      <dgm:prSet/>
      <dgm:spPr/>
      <dgm:t>
        <a:bodyPr/>
        <a:lstStyle/>
        <a:p>
          <a:endParaRPr lang="ru-RU"/>
        </a:p>
      </dgm:t>
    </dgm:pt>
    <dgm:pt modelId="{EC9D6F29-9B22-4868-A620-BCF24A26D76C}" cxnId="{9185A90D-B845-49FE-A38B-5627BD15A9F6}" type="sibTrans">
      <dgm:prSet/>
      <dgm:spPr/>
      <dgm:t>
        <a:bodyPr/>
        <a:lstStyle/>
        <a:p>
          <a:endParaRPr lang="ru-RU"/>
        </a:p>
      </dgm:t>
    </dgm:pt>
    <dgm:pt modelId="{549FE7EC-378A-4B67-8DF1-40F08734A522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Практическая часть:</a:t>
          </a:r>
          <a:endParaRPr lang="ru-RU" dirty="0">
            <a:solidFill>
              <a:srgbClr val="660066"/>
            </a:solidFill>
          </a:endParaRPr>
        </a:p>
      </dgm:t>
    </dgm:pt>
    <dgm:pt modelId="{F06F995F-7272-4055-8943-A72FEFB9BEAC}" cxnId="{1E0BDC20-6FB8-4263-9CDF-68DFF543A362}" type="parTrans">
      <dgm:prSet/>
      <dgm:spPr/>
      <dgm:t>
        <a:bodyPr/>
        <a:lstStyle/>
        <a:p>
          <a:endParaRPr lang="ru-RU"/>
        </a:p>
      </dgm:t>
    </dgm:pt>
    <dgm:pt modelId="{9F598779-EDEC-44E0-8CF6-09AEB3076D15}" cxnId="{1E0BDC20-6FB8-4263-9CDF-68DFF543A362}" type="sibTrans">
      <dgm:prSet/>
      <dgm:spPr/>
      <dgm:t>
        <a:bodyPr/>
        <a:lstStyle/>
        <a:p>
          <a:endParaRPr lang="ru-RU"/>
        </a:p>
      </dgm:t>
    </dgm:pt>
    <dgm:pt modelId="{7E973106-3EA1-4A97-AD9D-48EB9B7BB578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Игры – эксперименты, подвижные игры по данной проблеме</a:t>
          </a:r>
          <a:endParaRPr lang="ru-RU" dirty="0">
            <a:solidFill>
              <a:srgbClr val="660066"/>
            </a:solidFill>
          </a:endParaRPr>
        </a:p>
      </dgm:t>
    </dgm:pt>
    <dgm:pt modelId="{A630C0FB-EA1F-4B19-912A-71C518131C2F}" cxnId="{6C3F714A-CB80-4BAC-B89E-B9735877F373}" type="parTrans">
      <dgm:prSet/>
      <dgm:spPr/>
      <dgm:t>
        <a:bodyPr/>
        <a:lstStyle/>
        <a:p>
          <a:endParaRPr lang="ru-RU"/>
        </a:p>
      </dgm:t>
    </dgm:pt>
    <dgm:pt modelId="{83689354-51D0-43BA-BE50-3B65B7A45FEE}" cxnId="{6C3F714A-CB80-4BAC-B89E-B9735877F373}" type="sibTrans">
      <dgm:prSet/>
      <dgm:spPr/>
      <dgm:t>
        <a:bodyPr/>
        <a:lstStyle/>
        <a:p>
          <a:endParaRPr lang="ru-RU"/>
        </a:p>
      </dgm:t>
    </dgm:pt>
    <dgm:pt modelId="{97D4BBCB-BD38-47D8-978F-07032ADFAEC1}">
      <dgm:prSet custT="1"/>
      <dgm:spPr/>
      <dgm:t>
        <a:bodyPr/>
        <a:lstStyle/>
        <a:p>
          <a:r>
            <a:rPr lang="en-US" sz="1800" b="1" dirty="0" smtClean="0">
              <a:solidFill>
                <a:srgbClr val="6F267F"/>
              </a:solidFill>
            </a:rPr>
            <a:t>III </a:t>
          </a:r>
          <a:r>
            <a:rPr lang="ru-RU" sz="1800" b="1" dirty="0" smtClean="0">
              <a:solidFill>
                <a:srgbClr val="6F267F"/>
              </a:solidFill>
            </a:rPr>
            <a:t>этап - заключительный</a:t>
          </a:r>
          <a:endParaRPr lang="ru-RU" sz="1800" b="1" dirty="0">
            <a:solidFill>
              <a:srgbClr val="6F267F"/>
            </a:solidFill>
          </a:endParaRPr>
        </a:p>
      </dgm:t>
    </dgm:pt>
    <dgm:pt modelId="{83936439-F15C-472A-B534-7DC6D8734FFC}" cxnId="{EB7E2A32-101F-4319-82D1-11C8002F5FF6}" type="parTrans">
      <dgm:prSet/>
      <dgm:spPr/>
      <dgm:t>
        <a:bodyPr/>
        <a:lstStyle/>
        <a:p>
          <a:endParaRPr lang="ru-RU"/>
        </a:p>
      </dgm:t>
    </dgm:pt>
    <dgm:pt modelId="{F0FD2AC6-6184-44A2-95B4-9F1D0C053268}" cxnId="{EB7E2A32-101F-4319-82D1-11C8002F5FF6}" type="sibTrans">
      <dgm:prSet/>
      <dgm:spPr/>
      <dgm:t>
        <a:bodyPr/>
        <a:lstStyle/>
        <a:p>
          <a:endParaRPr lang="ru-RU"/>
        </a:p>
      </dgm:t>
    </dgm:pt>
    <dgm:pt modelId="{494D140E-B7E6-4E39-B81F-A33E3CEA5D4C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Презентация проекта</a:t>
          </a:r>
          <a:endParaRPr lang="ru-RU" dirty="0">
            <a:solidFill>
              <a:srgbClr val="660066"/>
            </a:solidFill>
          </a:endParaRPr>
        </a:p>
      </dgm:t>
    </dgm:pt>
    <dgm:pt modelId="{85AAC7EE-AF79-4563-8F10-0EE4C75B653E}" cxnId="{AB3EF2BD-AF73-4990-B18C-9A21AA1A3D1A}" type="parTrans">
      <dgm:prSet/>
      <dgm:spPr/>
      <dgm:t>
        <a:bodyPr/>
        <a:lstStyle/>
        <a:p>
          <a:endParaRPr lang="ru-RU"/>
        </a:p>
      </dgm:t>
    </dgm:pt>
    <dgm:pt modelId="{17D26AE5-ED7D-4F8C-AD9E-6DF09C5C1092}" cxnId="{AB3EF2BD-AF73-4990-B18C-9A21AA1A3D1A}" type="sibTrans">
      <dgm:prSet/>
      <dgm:spPr/>
      <dgm:t>
        <a:bodyPr/>
        <a:lstStyle/>
        <a:p>
          <a:endParaRPr lang="ru-RU"/>
        </a:p>
      </dgm:t>
    </dgm:pt>
    <dgm:pt modelId="{6083C4FD-E7E5-43B7-80FC-EAD115AF0196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занятие по экологии с участием детей «Эксперименты с водой и воздухом».</a:t>
          </a:r>
          <a:endParaRPr lang="ru-RU" dirty="0">
            <a:solidFill>
              <a:srgbClr val="660066"/>
            </a:solidFill>
          </a:endParaRPr>
        </a:p>
      </dgm:t>
    </dgm:pt>
    <dgm:pt modelId="{4F469BE2-47D6-4846-B670-8AE71581D22B}" cxnId="{5873A839-BB13-4BCF-A6DA-AEA160D3B0D0}" type="parTrans">
      <dgm:prSet/>
      <dgm:spPr/>
      <dgm:t>
        <a:bodyPr/>
        <a:lstStyle/>
        <a:p>
          <a:endParaRPr lang="ru-RU"/>
        </a:p>
      </dgm:t>
    </dgm:pt>
    <dgm:pt modelId="{F8D90F02-B44C-4074-8B39-0FCC5C4B2A2F}" cxnId="{5873A839-BB13-4BCF-A6DA-AEA160D3B0D0}" type="sibTrans">
      <dgm:prSet/>
      <dgm:spPr/>
      <dgm:t>
        <a:bodyPr/>
        <a:lstStyle/>
        <a:p>
          <a:endParaRPr lang="ru-RU"/>
        </a:p>
      </dgm:t>
    </dgm:pt>
    <dgm:pt modelId="{62A1BB6F-1761-498A-B8CB-24324F3B4AC4}">
      <dgm:prSet/>
      <dgm:spPr/>
      <dgm:t>
        <a:bodyPr/>
        <a:lstStyle/>
        <a:p>
          <a:r>
            <a:rPr lang="ru-RU" dirty="0" smtClean="0">
              <a:solidFill>
                <a:srgbClr val="660066"/>
              </a:solidFill>
            </a:rPr>
            <a:t>Обобщение и уточнение представлений у детей о функциях и свойствах воды и воздуха. (Чтение художественной литературы, рассматривание картин с природными явлениями, дидактические и подвижные игры на тему «воздух», «вода»).</a:t>
          </a:r>
          <a:endParaRPr lang="ru-RU" dirty="0">
            <a:solidFill>
              <a:srgbClr val="660066"/>
            </a:solidFill>
          </a:endParaRPr>
        </a:p>
      </dgm:t>
    </dgm:pt>
    <dgm:pt modelId="{7E326F7E-3940-4E8C-ABFE-DDA303B4B3E8}" cxnId="{0F177B99-34C6-4F2B-B3F6-FDE539D12B75}" type="parTrans">
      <dgm:prSet/>
      <dgm:spPr/>
      <dgm:t>
        <a:bodyPr/>
        <a:lstStyle/>
        <a:p>
          <a:endParaRPr lang="ru-RU"/>
        </a:p>
      </dgm:t>
    </dgm:pt>
    <dgm:pt modelId="{FE0A99E7-22D3-462F-AF68-0DD07DC4DAA1}" cxnId="{0F177B99-34C6-4F2B-B3F6-FDE539D12B75}" type="sibTrans">
      <dgm:prSet/>
      <dgm:spPr/>
      <dgm:t>
        <a:bodyPr/>
        <a:lstStyle/>
        <a:p>
          <a:endParaRPr lang="ru-RU"/>
        </a:p>
      </dgm:t>
    </dgm:pt>
    <dgm:pt modelId="{2F6EC91A-9048-46EA-96F4-19E1EF728C82}" type="pres">
      <dgm:prSet presAssocID="{F9BB0660-2BF4-49E0-8672-E999B407E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1CEED-A2D6-4A60-AAE4-E5C2FB0E2AA3}" type="pres">
      <dgm:prSet presAssocID="{12D0C72A-6E66-4A8D-86F1-6619D6BC19F1}" presName="parentLin" presStyleCnt="0"/>
      <dgm:spPr/>
    </dgm:pt>
    <dgm:pt modelId="{1AF366BF-629E-42B7-8351-C2AFC209996C}" type="pres">
      <dgm:prSet presAssocID="{12D0C72A-6E66-4A8D-86F1-6619D6BC19F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AD9956-4AC3-4A77-BD22-3789E8EB06D6}" type="pres">
      <dgm:prSet presAssocID="{12D0C72A-6E66-4A8D-86F1-6619D6BC19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9B8BE-8CA8-428D-95D2-1FE9303EEAEE}" type="pres">
      <dgm:prSet presAssocID="{12D0C72A-6E66-4A8D-86F1-6619D6BC19F1}" presName="negativeSpace" presStyleCnt="0"/>
      <dgm:spPr/>
    </dgm:pt>
    <dgm:pt modelId="{34963852-100D-48C6-919F-25FB9FAF6473}" type="pres">
      <dgm:prSet presAssocID="{12D0C72A-6E66-4A8D-86F1-6619D6BC19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091AB-5E4A-437D-BF83-B94D740B3EC1}" type="pres">
      <dgm:prSet presAssocID="{800F7157-6C7B-4CB1-BA0A-1F8EEA34ED7D}" presName="spaceBetweenRectangles" presStyleCnt="0"/>
      <dgm:spPr/>
    </dgm:pt>
    <dgm:pt modelId="{D3E09F93-F687-4760-9198-12F8ED2D79AD}" type="pres">
      <dgm:prSet presAssocID="{7288B210-DBBA-42DB-920D-BAA7038A16A2}" presName="parentLin" presStyleCnt="0"/>
      <dgm:spPr/>
    </dgm:pt>
    <dgm:pt modelId="{158D7634-4DB7-43BE-A215-7B413985D5E1}" type="pres">
      <dgm:prSet presAssocID="{7288B210-DBBA-42DB-920D-BAA7038A16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A8072D-BE3A-4C62-AEE6-8DAA90FDF7FE}" type="pres">
      <dgm:prSet presAssocID="{7288B210-DBBA-42DB-920D-BAA7038A16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32CAA-99FF-46F7-B838-7CA21028B5F7}" type="pres">
      <dgm:prSet presAssocID="{7288B210-DBBA-42DB-920D-BAA7038A16A2}" presName="negativeSpace" presStyleCnt="0"/>
      <dgm:spPr/>
    </dgm:pt>
    <dgm:pt modelId="{F3C1E1FE-7C2C-4661-A976-CD09EC9C787B}" type="pres">
      <dgm:prSet presAssocID="{7288B210-DBBA-42DB-920D-BAA7038A16A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81821-4F1F-44C6-88A0-A2207917AC88}" type="pres">
      <dgm:prSet presAssocID="{BF0060B1-9892-4DF6-8E48-22945B09C508}" presName="spaceBetweenRectangles" presStyleCnt="0"/>
      <dgm:spPr/>
    </dgm:pt>
    <dgm:pt modelId="{7EE4B876-20F8-447B-9304-2511E2AEA240}" type="pres">
      <dgm:prSet presAssocID="{97D4BBCB-BD38-47D8-978F-07032ADFAEC1}" presName="parentLin" presStyleCnt="0"/>
      <dgm:spPr/>
    </dgm:pt>
    <dgm:pt modelId="{EF41AE4A-D7A9-43EF-82B8-404F612D5803}" type="pres">
      <dgm:prSet presAssocID="{97D4BBCB-BD38-47D8-978F-07032ADFAEC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C800FF-D0C1-4A62-B7D3-BBB42A3C3509}" type="pres">
      <dgm:prSet presAssocID="{97D4BBCB-BD38-47D8-978F-07032ADFA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AC070-A311-4D4E-9890-E8BD43507CC7}" type="pres">
      <dgm:prSet presAssocID="{97D4BBCB-BD38-47D8-978F-07032ADFAEC1}" presName="negativeSpace" presStyleCnt="0"/>
      <dgm:spPr/>
    </dgm:pt>
    <dgm:pt modelId="{E5A4F8A8-0888-447F-B609-FC3BD0A67E15}" type="pres">
      <dgm:prSet presAssocID="{97D4BBCB-BD38-47D8-978F-07032ADFAEC1}" presName="childText" presStyleLbl="conFgAcc1" presStyleIdx="2" presStyleCnt="3" custLinFactNeighborY="27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A37BD1-95A2-4CCB-9FEB-26F61D14043E}" type="presOf" srcId="{7288B210-DBBA-42DB-920D-BAA7038A16A2}" destId="{158D7634-4DB7-43BE-A215-7B413985D5E1}" srcOrd="0" destOrd="0" presId="urn:microsoft.com/office/officeart/2005/8/layout/list1"/>
    <dgm:cxn modelId="{538DBF05-F933-48A7-8AC7-AE1BB0AE1A31}" type="presOf" srcId="{97D4BBCB-BD38-47D8-978F-07032ADFAEC1}" destId="{EF41AE4A-D7A9-43EF-82B8-404F612D5803}" srcOrd="0" destOrd="0" presId="urn:microsoft.com/office/officeart/2005/8/layout/list1"/>
    <dgm:cxn modelId="{F946C1A6-91D8-48B7-8A6C-B98B8D45268E}" type="presOf" srcId="{12D0C72A-6E66-4A8D-86F1-6619D6BC19F1}" destId="{1AF366BF-629E-42B7-8351-C2AFC209996C}" srcOrd="0" destOrd="0" presId="urn:microsoft.com/office/officeart/2005/8/layout/list1"/>
    <dgm:cxn modelId="{B82ECB3E-9013-4853-A27C-497CC45EA5D9}" srcId="{12D0C72A-6E66-4A8D-86F1-6619D6BC19F1}" destId="{6FDF007E-E77C-48EA-852B-2BCDA26019B9}" srcOrd="0" destOrd="0" parTransId="{A581BE17-48F7-4CCD-B1F0-28DEEEFE0AB7}" sibTransId="{E5C4430E-C3B2-42A7-B950-FCBA3844E509}"/>
    <dgm:cxn modelId="{401DEDE7-B84D-4AD7-9709-F1D6BC3A7719}" type="presOf" srcId="{6083C4FD-E7E5-43B7-80FC-EAD115AF0196}" destId="{E5A4F8A8-0888-447F-B609-FC3BD0A67E15}" srcOrd="0" destOrd="1" presId="urn:microsoft.com/office/officeart/2005/8/layout/list1"/>
    <dgm:cxn modelId="{F204E8DC-1244-49EF-AA0A-FDC9D8B2DB97}" type="presOf" srcId="{12D0C72A-6E66-4A8D-86F1-6619D6BC19F1}" destId="{10AD9956-4AC3-4A77-BD22-3789E8EB06D6}" srcOrd="1" destOrd="0" presId="urn:microsoft.com/office/officeart/2005/8/layout/list1"/>
    <dgm:cxn modelId="{6C3F714A-CB80-4BAC-B89E-B9735877F373}" srcId="{7288B210-DBBA-42DB-920D-BAA7038A16A2}" destId="{7E973106-3EA1-4A97-AD9D-48EB9B7BB578}" srcOrd="3" destOrd="0" parTransId="{A630C0FB-EA1F-4B19-912A-71C518131C2F}" sibTransId="{83689354-51D0-43BA-BE50-3B65B7A45FEE}"/>
    <dgm:cxn modelId="{6EC1CB52-9046-4847-ABCB-20A44C940243}" type="presOf" srcId="{62A1BB6F-1761-498A-B8CB-24324F3B4AC4}" destId="{34963852-100D-48C6-919F-25FB9FAF6473}" srcOrd="0" destOrd="1" presId="urn:microsoft.com/office/officeart/2005/8/layout/list1"/>
    <dgm:cxn modelId="{7D51576B-75C7-4EFD-BA35-A64114D2D15B}" srcId="{7288B210-DBBA-42DB-920D-BAA7038A16A2}" destId="{460D73E4-9DA2-4CEF-AAAB-30F556D49D77}" srcOrd="0" destOrd="0" parTransId="{AE241B2B-F4F4-4146-A24F-FDFB07C0A0D9}" sibTransId="{0DE39C27-DC74-491E-AB7F-5EF06D37F198}"/>
    <dgm:cxn modelId="{5873A839-BB13-4BCF-A6DA-AEA160D3B0D0}" srcId="{97D4BBCB-BD38-47D8-978F-07032ADFAEC1}" destId="{6083C4FD-E7E5-43B7-80FC-EAD115AF0196}" srcOrd="1" destOrd="0" parTransId="{4F469BE2-47D6-4846-B670-8AE71581D22B}" sibTransId="{F8D90F02-B44C-4074-8B39-0FCC5C4B2A2F}"/>
    <dgm:cxn modelId="{5E246DD2-AF6F-47E0-A3DA-D81EC5CD2FF1}" type="presOf" srcId="{6FDF007E-E77C-48EA-852B-2BCDA26019B9}" destId="{34963852-100D-48C6-919F-25FB9FAF6473}" srcOrd="0" destOrd="0" presId="urn:microsoft.com/office/officeart/2005/8/layout/list1"/>
    <dgm:cxn modelId="{8ECC9578-59F6-4ACB-951C-3C4C0BFC72C6}" type="presOf" srcId="{F9BB0660-2BF4-49E0-8672-E999B407E40B}" destId="{2F6EC91A-9048-46EA-96F4-19E1EF728C82}" srcOrd="0" destOrd="0" presId="urn:microsoft.com/office/officeart/2005/8/layout/list1"/>
    <dgm:cxn modelId="{3899F915-5698-4492-B5AA-DD6D7551A0C3}" type="presOf" srcId="{592BE98F-FACF-4A15-A123-0F18FB6CCC20}" destId="{34963852-100D-48C6-919F-25FB9FAF6473}" srcOrd="0" destOrd="2" presId="urn:microsoft.com/office/officeart/2005/8/layout/list1"/>
    <dgm:cxn modelId="{2C163F59-3D71-40E2-8E10-658927366134}" type="presOf" srcId="{97D4BBCB-BD38-47D8-978F-07032ADFAEC1}" destId="{CAC800FF-D0C1-4A62-B7D3-BBB42A3C3509}" srcOrd="1" destOrd="0" presId="urn:microsoft.com/office/officeart/2005/8/layout/list1"/>
    <dgm:cxn modelId="{CF33CBC1-BBD9-4C20-8A71-E09831F748BA}" type="presOf" srcId="{549FE7EC-378A-4B67-8DF1-40F08734A522}" destId="{F3C1E1FE-7C2C-4661-A976-CD09EC9C787B}" srcOrd="0" destOrd="2" presId="urn:microsoft.com/office/officeart/2005/8/layout/list1"/>
    <dgm:cxn modelId="{EB7E2A32-101F-4319-82D1-11C8002F5FF6}" srcId="{F9BB0660-2BF4-49E0-8672-E999B407E40B}" destId="{97D4BBCB-BD38-47D8-978F-07032ADFAEC1}" srcOrd="2" destOrd="0" parTransId="{83936439-F15C-472A-B534-7DC6D8734FFC}" sibTransId="{F0FD2AC6-6184-44A2-95B4-9F1D0C053268}"/>
    <dgm:cxn modelId="{9185A90D-B845-49FE-A38B-5627BD15A9F6}" srcId="{7288B210-DBBA-42DB-920D-BAA7038A16A2}" destId="{430598E9-2077-405F-84CB-E1E24DBDC460}" srcOrd="1" destOrd="0" parTransId="{58CE9D06-4AD3-4405-A64D-A2D5F2BA1C8D}" sibTransId="{EC9D6F29-9B22-4868-A620-BCF24A26D76C}"/>
    <dgm:cxn modelId="{D02BB3F0-5211-4871-A4DE-35032A4ABEC4}" type="presOf" srcId="{7288B210-DBBA-42DB-920D-BAA7038A16A2}" destId="{BBA8072D-BE3A-4C62-AEE6-8DAA90FDF7FE}" srcOrd="1" destOrd="0" presId="urn:microsoft.com/office/officeart/2005/8/layout/list1"/>
    <dgm:cxn modelId="{AB3EF2BD-AF73-4990-B18C-9A21AA1A3D1A}" srcId="{97D4BBCB-BD38-47D8-978F-07032ADFAEC1}" destId="{494D140E-B7E6-4E39-B81F-A33E3CEA5D4C}" srcOrd="0" destOrd="0" parTransId="{85AAC7EE-AF79-4563-8F10-0EE4C75B653E}" sibTransId="{17D26AE5-ED7D-4F8C-AD9E-6DF09C5C1092}"/>
    <dgm:cxn modelId="{86E95AD1-FCB0-4455-A5F5-4DD17B7DA622}" srcId="{F9BB0660-2BF4-49E0-8672-E999B407E40B}" destId="{12D0C72A-6E66-4A8D-86F1-6619D6BC19F1}" srcOrd="0" destOrd="0" parTransId="{F8353388-E0F8-47A3-A776-3A1A2D5AE464}" sibTransId="{800F7157-6C7B-4CB1-BA0A-1F8EEA34ED7D}"/>
    <dgm:cxn modelId="{DEB752E9-D4F8-4A70-A631-976BA3546D5E}" type="presOf" srcId="{460D73E4-9DA2-4CEF-AAAB-30F556D49D77}" destId="{F3C1E1FE-7C2C-4661-A976-CD09EC9C787B}" srcOrd="0" destOrd="0" presId="urn:microsoft.com/office/officeart/2005/8/layout/list1"/>
    <dgm:cxn modelId="{87B03E41-FBC7-4C63-AB6F-264D1918ADCD}" type="presOf" srcId="{7E973106-3EA1-4A97-AD9D-48EB9B7BB578}" destId="{F3C1E1FE-7C2C-4661-A976-CD09EC9C787B}" srcOrd="0" destOrd="3" presId="urn:microsoft.com/office/officeart/2005/8/layout/list1"/>
    <dgm:cxn modelId="{0F177B99-34C6-4F2B-B3F6-FDE539D12B75}" srcId="{12D0C72A-6E66-4A8D-86F1-6619D6BC19F1}" destId="{62A1BB6F-1761-498A-B8CB-24324F3B4AC4}" srcOrd="1" destOrd="0" parTransId="{7E326F7E-3940-4E8C-ABFE-DDA303B4B3E8}" sibTransId="{FE0A99E7-22D3-462F-AF68-0DD07DC4DAA1}"/>
    <dgm:cxn modelId="{73339DFD-DCAA-4FC8-BA64-060725D8790D}" srcId="{12D0C72A-6E66-4A8D-86F1-6619D6BC19F1}" destId="{592BE98F-FACF-4A15-A123-0F18FB6CCC20}" srcOrd="2" destOrd="0" parTransId="{0732BFF2-589B-4584-B6C5-0FDB2EAF4C67}" sibTransId="{0F84E1ED-18A5-4E39-859F-C3215F0DE991}"/>
    <dgm:cxn modelId="{2A0CE201-D642-4141-AD05-5EB1CDFA4BC3}" srcId="{F9BB0660-2BF4-49E0-8672-E999B407E40B}" destId="{7288B210-DBBA-42DB-920D-BAA7038A16A2}" srcOrd="1" destOrd="0" parTransId="{D48C3AED-2F4D-4C5A-9CC8-AC2D86E93276}" sibTransId="{BF0060B1-9892-4DF6-8E48-22945B09C508}"/>
    <dgm:cxn modelId="{42B9D4AB-F38C-41EC-BAF3-F1A27EFEAD9C}" type="presOf" srcId="{494D140E-B7E6-4E39-B81F-A33E3CEA5D4C}" destId="{E5A4F8A8-0888-447F-B609-FC3BD0A67E15}" srcOrd="0" destOrd="0" presId="urn:microsoft.com/office/officeart/2005/8/layout/list1"/>
    <dgm:cxn modelId="{254BDA11-1ED2-4A9B-8342-2876C6A93881}" type="presOf" srcId="{430598E9-2077-405F-84CB-E1E24DBDC460}" destId="{F3C1E1FE-7C2C-4661-A976-CD09EC9C787B}" srcOrd="0" destOrd="1" presId="urn:microsoft.com/office/officeart/2005/8/layout/list1"/>
    <dgm:cxn modelId="{1E0BDC20-6FB8-4263-9CDF-68DFF543A362}" srcId="{7288B210-DBBA-42DB-920D-BAA7038A16A2}" destId="{549FE7EC-378A-4B67-8DF1-40F08734A522}" srcOrd="2" destOrd="0" parTransId="{F06F995F-7272-4055-8943-A72FEFB9BEAC}" sibTransId="{9F598779-EDEC-44E0-8CF6-09AEB3076D15}"/>
    <dgm:cxn modelId="{3AFA340F-C083-41BE-89D6-97FE758D8E8A}" type="presParOf" srcId="{2F6EC91A-9048-46EA-96F4-19E1EF728C82}" destId="{6B51CEED-A2D6-4A60-AAE4-E5C2FB0E2AA3}" srcOrd="0" destOrd="0" presId="urn:microsoft.com/office/officeart/2005/8/layout/list1"/>
    <dgm:cxn modelId="{EAF78FD4-D635-438F-BDAB-1005BBCDA8BE}" type="presParOf" srcId="{6B51CEED-A2D6-4A60-AAE4-E5C2FB0E2AA3}" destId="{1AF366BF-629E-42B7-8351-C2AFC209996C}" srcOrd="0" destOrd="0" presId="urn:microsoft.com/office/officeart/2005/8/layout/list1"/>
    <dgm:cxn modelId="{ECD4AACB-DBFF-4AEB-B191-19E8CB037B04}" type="presParOf" srcId="{6B51CEED-A2D6-4A60-AAE4-E5C2FB0E2AA3}" destId="{10AD9956-4AC3-4A77-BD22-3789E8EB06D6}" srcOrd="1" destOrd="0" presId="urn:microsoft.com/office/officeart/2005/8/layout/list1"/>
    <dgm:cxn modelId="{41582813-8B0C-4702-B0A9-0C9489859664}" type="presParOf" srcId="{2F6EC91A-9048-46EA-96F4-19E1EF728C82}" destId="{F499B8BE-8CA8-428D-95D2-1FE9303EEAEE}" srcOrd="1" destOrd="0" presId="urn:microsoft.com/office/officeart/2005/8/layout/list1"/>
    <dgm:cxn modelId="{A9E76F9E-7D9C-4E09-8982-91C7995AE9C0}" type="presParOf" srcId="{2F6EC91A-9048-46EA-96F4-19E1EF728C82}" destId="{34963852-100D-48C6-919F-25FB9FAF6473}" srcOrd="2" destOrd="0" presId="urn:microsoft.com/office/officeart/2005/8/layout/list1"/>
    <dgm:cxn modelId="{6E3C4421-799D-4AA5-A5DB-BA4043431A10}" type="presParOf" srcId="{2F6EC91A-9048-46EA-96F4-19E1EF728C82}" destId="{09D091AB-5E4A-437D-BF83-B94D740B3EC1}" srcOrd="3" destOrd="0" presId="urn:microsoft.com/office/officeart/2005/8/layout/list1"/>
    <dgm:cxn modelId="{1CC26D08-68E9-408E-93FE-B8D14D793FFD}" type="presParOf" srcId="{2F6EC91A-9048-46EA-96F4-19E1EF728C82}" destId="{D3E09F93-F687-4760-9198-12F8ED2D79AD}" srcOrd="4" destOrd="0" presId="urn:microsoft.com/office/officeart/2005/8/layout/list1"/>
    <dgm:cxn modelId="{DA6DA848-0568-4D45-BB59-2FEF294E8C77}" type="presParOf" srcId="{D3E09F93-F687-4760-9198-12F8ED2D79AD}" destId="{158D7634-4DB7-43BE-A215-7B413985D5E1}" srcOrd="0" destOrd="0" presId="urn:microsoft.com/office/officeart/2005/8/layout/list1"/>
    <dgm:cxn modelId="{75D88D1A-F7B8-42FB-AE0D-49A18F4059C8}" type="presParOf" srcId="{D3E09F93-F687-4760-9198-12F8ED2D79AD}" destId="{BBA8072D-BE3A-4C62-AEE6-8DAA90FDF7FE}" srcOrd="1" destOrd="0" presId="urn:microsoft.com/office/officeart/2005/8/layout/list1"/>
    <dgm:cxn modelId="{9602596D-A4B9-4F7D-879B-2254AE47BF2E}" type="presParOf" srcId="{2F6EC91A-9048-46EA-96F4-19E1EF728C82}" destId="{8EA32CAA-99FF-46F7-B838-7CA21028B5F7}" srcOrd="5" destOrd="0" presId="urn:microsoft.com/office/officeart/2005/8/layout/list1"/>
    <dgm:cxn modelId="{515BE537-CE53-4514-9E1C-04A1552BC485}" type="presParOf" srcId="{2F6EC91A-9048-46EA-96F4-19E1EF728C82}" destId="{F3C1E1FE-7C2C-4661-A976-CD09EC9C787B}" srcOrd="6" destOrd="0" presId="urn:microsoft.com/office/officeart/2005/8/layout/list1"/>
    <dgm:cxn modelId="{BBBE46FE-6FE9-4174-94CD-E21C9D726EB1}" type="presParOf" srcId="{2F6EC91A-9048-46EA-96F4-19E1EF728C82}" destId="{6AE81821-4F1F-44C6-88A0-A2207917AC88}" srcOrd="7" destOrd="0" presId="urn:microsoft.com/office/officeart/2005/8/layout/list1"/>
    <dgm:cxn modelId="{48D94F65-79F8-41C6-8484-9004D7878D96}" type="presParOf" srcId="{2F6EC91A-9048-46EA-96F4-19E1EF728C82}" destId="{7EE4B876-20F8-447B-9304-2511E2AEA240}" srcOrd="8" destOrd="0" presId="urn:microsoft.com/office/officeart/2005/8/layout/list1"/>
    <dgm:cxn modelId="{05D6ACDC-44EB-41B1-B9A1-EE1453981EEC}" type="presParOf" srcId="{7EE4B876-20F8-447B-9304-2511E2AEA240}" destId="{EF41AE4A-D7A9-43EF-82B8-404F612D5803}" srcOrd="0" destOrd="0" presId="urn:microsoft.com/office/officeart/2005/8/layout/list1"/>
    <dgm:cxn modelId="{82D2EC9D-C33D-43EF-9111-489673283D3F}" type="presParOf" srcId="{7EE4B876-20F8-447B-9304-2511E2AEA240}" destId="{CAC800FF-D0C1-4A62-B7D3-BBB42A3C3509}" srcOrd="1" destOrd="0" presId="urn:microsoft.com/office/officeart/2005/8/layout/list1"/>
    <dgm:cxn modelId="{18963898-A97C-46EC-988E-781095BADA8A}" type="presParOf" srcId="{2F6EC91A-9048-46EA-96F4-19E1EF728C82}" destId="{CDDAC070-A311-4D4E-9890-E8BD43507CC7}" srcOrd="9" destOrd="0" presId="urn:microsoft.com/office/officeart/2005/8/layout/list1"/>
    <dgm:cxn modelId="{341FAE45-5277-4D73-AB98-3E67D023961A}" type="presParOf" srcId="{2F6EC91A-9048-46EA-96F4-19E1EF728C82}" destId="{E5A4F8A8-0888-447F-B609-FC3BD0A67E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4785D-EA21-4ADE-A90D-90111C106600}" type="doc">
      <dgm:prSet loTypeId="urn:microsoft.com/office/officeart/2005/8/layout/hProcess7" loCatId="list" qsTypeId="urn:microsoft.com/office/officeart/2005/8/quickstyle/simple1#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A0BF529-41E1-45F2-A335-67523435CD29}">
      <dgm:prSet phldrT="[Текст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 anchor="ctr"/>
        <a:lstStyle/>
        <a:p>
          <a:r>
            <a:rPr lang="ru-RU" sz="3200" b="1" dirty="0" smtClean="0">
              <a:solidFill>
                <a:srgbClr val="6F267F"/>
              </a:solidFill>
            </a:rPr>
            <a:t>Май</a:t>
          </a:r>
          <a:endParaRPr lang="ru-RU" sz="3200" dirty="0">
            <a:solidFill>
              <a:srgbClr val="6F267F"/>
            </a:solidFill>
          </a:endParaRPr>
        </a:p>
      </dgm:t>
    </dgm:pt>
    <dgm:pt modelId="{C13B171F-6429-4BF5-985F-90D9C42BBE69}" cxnId="{66C7A652-194E-4246-B0EF-5CFC9A9512BA}" type="parTrans">
      <dgm:prSet/>
      <dgm:spPr/>
      <dgm:t>
        <a:bodyPr/>
        <a:lstStyle/>
        <a:p>
          <a:endParaRPr lang="ru-RU"/>
        </a:p>
      </dgm:t>
    </dgm:pt>
    <dgm:pt modelId="{FF5A1976-2D4D-406B-B594-A440B96BCF98}" cxnId="{66C7A652-194E-4246-B0EF-5CFC9A9512BA}" type="sibTrans">
      <dgm:prSet/>
      <dgm:spPr/>
      <dgm:t>
        <a:bodyPr/>
        <a:lstStyle/>
        <a:p>
          <a:endParaRPr lang="ru-RU"/>
        </a:p>
      </dgm:t>
    </dgm:pt>
    <dgm:pt modelId="{14C67D64-2DC5-4CA8-BB0F-8E70B301DBFB}">
      <dgm:prSet phldrT="[Текст]" custT="1"/>
      <dgm:spPr/>
      <dgm:t>
        <a:bodyPr/>
        <a:lstStyle/>
        <a:p>
          <a:pPr>
            <a:lnSpc>
              <a:spcPts val="1400"/>
            </a:lnSpc>
          </a:pPr>
          <a:r>
            <a:rPr lang="ru-RU" sz="1400" dirty="0" smtClean="0">
              <a:solidFill>
                <a:srgbClr val="6F267F"/>
              </a:solidFill>
            </a:rPr>
            <a:t>- Проект начинается с оценки представлений детей о функциях и свойствах воздуха и воды</a:t>
          </a:r>
        </a:p>
        <a:p>
          <a:pPr>
            <a:lnSpc>
              <a:spcPts val="1400"/>
            </a:lnSpc>
          </a:pPr>
          <a:r>
            <a:rPr lang="en-US" sz="1400" dirty="0" smtClean="0">
              <a:solidFill>
                <a:srgbClr val="6F267F"/>
              </a:solidFill>
            </a:rPr>
            <a:t>= </a:t>
          </a:r>
          <a:r>
            <a:rPr lang="ru-RU" sz="1400" dirty="0" smtClean="0">
              <a:solidFill>
                <a:srgbClr val="6F267F"/>
              </a:solidFill>
            </a:rPr>
            <a:t>консультация с родителями на тему: «Опытно-экспериментальная деятельность с детьми в д/ саду».</a:t>
          </a:r>
          <a:endParaRPr lang="ru-RU" sz="1400" dirty="0">
            <a:solidFill>
              <a:srgbClr val="6F267F"/>
            </a:solidFill>
          </a:endParaRPr>
        </a:p>
      </dgm:t>
    </dgm:pt>
    <dgm:pt modelId="{3DE146BC-FF42-44D2-A650-1B9E8E48FC92}" cxnId="{C23BA74F-7441-450F-8B3E-A7B7A7BDFB71}" type="parTrans">
      <dgm:prSet/>
      <dgm:spPr/>
      <dgm:t>
        <a:bodyPr/>
        <a:lstStyle/>
        <a:p>
          <a:endParaRPr lang="ru-RU"/>
        </a:p>
      </dgm:t>
    </dgm:pt>
    <dgm:pt modelId="{86D08987-2A1B-4269-B3CB-860BB4B67F96}" cxnId="{C23BA74F-7441-450F-8B3E-A7B7A7BDFB71}" type="sibTrans">
      <dgm:prSet/>
      <dgm:spPr/>
      <dgm:t>
        <a:bodyPr/>
        <a:lstStyle/>
        <a:p>
          <a:endParaRPr lang="ru-RU"/>
        </a:p>
      </dgm:t>
    </dgm:pt>
    <dgm:pt modelId="{ED503271-F1AE-4018-ADD9-DB8331D40CDB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dirty="0" smtClean="0">
              <a:solidFill>
                <a:srgbClr val="6F267F"/>
              </a:solidFill>
            </a:rPr>
            <a:t>- Знакомство с материалом и оборудованием для исследовательской деятельности. Поддерживать и развивать интерес у ребенка к исследованиям, опытам.</a:t>
          </a:r>
        </a:p>
      </dgm:t>
    </dgm:pt>
    <dgm:pt modelId="{1F7C0F75-6A28-468E-9E4D-4CA112D4F537}" cxnId="{9ED8B959-4795-4B96-B8CF-D46CF5F099A3}" type="parTrans">
      <dgm:prSet/>
      <dgm:spPr/>
      <dgm:t>
        <a:bodyPr/>
        <a:lstStyle/>
        <a:p>
          <a:endParaRPr lang="ru-RU"/>
        </a:p>
      </dgm:t>
    </dgm:pt>
    <dgm:pt modelId="{BCAA2501-0421-4B65-9E81-D695351EEA32}" cxnId="{9ED8B959-4795-4B96-B8CF-D46CF5F099A3}" type="sibTrans">
      <dgm:prSet/>
      <dgm:spPr/>
      <dgm:t>
        <a:bodyPr/>
        <a:lstStyle/>
        <a:p>
          <a:endParaRPr lang="ru-RU"/>
        </a:p>
      </dgm:t>
    </dgm:pt>
    <dgm:pt modelId="{2C2E5EE2-7062-4A2F-916C-919BDF5E82B8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Поинтересоваться у детей, в какой игрушке много воздуха. Если в ней появится дырочка, весь воздух выйдет.</a:t>
          </a:r>
        </a:p>
      </dgm:t>
    </dgm:pt>
    <dgm:pt modelId="{29ABAB5B-6366-4CD1-A1E2-9116E6EBE81F}" cxnId="{7C7BF35A-9634-404D-9817-C2D9CA49C8FD}" type="parTrans">
      <dgm:prSet/>
      <dgm:spPr/>
      <dgm:t>
        <a:bodyPr/>
        <a:lstStyle/>
        <a:p>
          <a:endParaRPr lang="ru-RU"/>
        </a:p>
      </dgm:t>
    </dgm:pt>
    <dgm:pt modelId="{206766D4-EF8B-43D6-A218-B55C46125B2F}" cxnId="{7C7BF35A-9634-404D-9817-C2D9CA49C8FD}" type="sibTrans">
      <dgm:prSet/>
      <dgm:spPr/>
      <dgm:t>
        <a:bodyPr/>
        <a:lstStyle/>
        <a:p>
          <a:endParaRPr lang="ru-RU"/>
        </a:p>
      </dgm:t>
    </dgm:pt>
    <dgm:pt modelId="{8A502F52-0C8F-49CA-9971-274C43FF8665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 Проводится самостоятельная работа в уголке – лаборатории</a:t>
          </a:r>
          <a:r>
            <a:rPr lang="ru-RU" sz="1400" dirty="0" smtClean="0">
              <a:solidFill>
                <a:srgbClr val="6F267F"/>
              </a:solidFill>
            </a:rPr>
            <a:t>.</a:t>
          </a:r>
          <a:endParaRPr lang="ru-RU" sz="1400" dirty="0">
            <a:solidFill>
              <a:srgbClr val="6F267F"/>
            </a:solidFill>
          </a:endParaRPr>
        </a:p>
      </dgm:t>
    </dgm:pt>
    <dgm:pt modelId="{0B674126-6BC2-4DC4-A09B-CAD98D715D81}" cxnId="{20249620-8DA7-4482-8DC3-486DE2C0F947}" type="parTrans">
      <dgm:prSet/>
      <dgm:spPr/>
      <dgm:t>
        <a:bodyPr/>
        <a:lstStyle/>
        <a:p>
          <a:endParaRPr lang="ru-RU"/>
        </a:p>
      </dgm:t>
    </dgm:pt>
    <dgm:pt modelId="{284E7012-32FB-4AAF-8F29-5311031A039D}" cxnId="{20249620-8DA7-4482-8DC3-486DE2C0F947}" type="sibTrans">
      <dgm:prSet/>
      <dgm:spPr/>
      <dgm:t>
        <a:bodyPr/>
        <a:lstStyle/>
        <a:p>
          <a:endParaRPr lang="ru-RU"/>
        </a:p>
      </dgm:t>
    </dgm:pt>
    <dgm:pt modelId="{EEDDCCA1-901F-4258-8D9E-B3D0A1D7AE27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dirty="0" smtClean="0">
              <a:solidFill>
                <a:srgbClr val="6F267F"/>
              </a:solidFill>
            </a:rPr>
            <a:t>- Дидактическая игра «Узнай по запаху».</a:t>
          </a:r>
          <a:endParaRPr lang="ru-RU" sz="1400" dirty="0">
            <a:solidFill>
              <a:srgbClr val="6F267F"/>
            </a:solidFill>
          </a:endParaRPr>
        </a:p>
      </dgm:t>
    </dgm:pt>
    <dgm:pt modelId="{846D7330-1E0A-4BE0-B11D-A4201D844084}" cxnId="{3FCA56A1-A437-42E9-9C57-41E7F71D81E4}" type="parTrans">
      <dgm:prSet/>
      <dgm:spPr/>
      <dgm:t>
        <a:bodyPr/>
        <a:lstStyle/>
        <a:p>
          <a:endParaRPr lang="ru-RU"/>
        </a:p>
      </dgm:t>
    </dgm:pt>
    <dgm:pt modelId="{53BA66CB-1E89-4EFF-B299-99D27B87E9DE}" cxnId="{3FCA56A1-A437-42E9-9C57-41E7F71D81E4}" type="sibTrans">
      <dgm:prSet/>
      <dgm:spPr/>
      <dgm:t>
        <a:bodyPr/>
        <a:lstStyle/>
        <a:p>
          <a:endParaRPr lang="ru-RU"/>
        </a:p>
      </dgm:t>
    </dgm:pt>
    <dgm:pt modelId="{829B4F4A-376E-49C3-8355-0DA22346A425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Эксперимент «Воздух легче воды»</a:t>
          </a:r>
        </a:p>
      </dgm:t>
    </dgm:pt>
    <dgm:pt modelId="{F42B3AC7-251D-4AD4-AECD-88EB5DACB58C}" cxnId="{CA390D30-0680-4035-A1AB-993A00C1ACEB}" type="parTrans">
      <dgm:prSet/>
      <dgm:spPr/>
      <dgm:t>
        <a:bodyPr/>
        <a:lstStyle/>
        <a:p>
          <a:endParaRPr lang="ru-RU"/>
        </a:p>
      </dgm:t>
    </dgm:pt>
    <dgm:pt modelId="{870A075A-7F49-4F41-91AC-30BF3B1E84A2}" cxnId="{CA390D30-0680-4035-A1AB-993A00C1ACEB}" type="sibTrans">
      <dgm:prSet/>
      <dgm:spPr/>
      <dgm:t>
        <a:bodyPr/>
        <a:lstStyle/>
        <a:p>
          <a:endParaRPr lang="ru-RU"/>
        </a:p>
      </dgm:t>
    </dgm:pt>
    <dgm:pt modelId="{31631978-CA11-4686-BF78-E860618C6B42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Эксперимент «Как поймать воздух?»</a:t>
          </a:r>
        </a:p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Игра «Весёлые игры» </a:t>
          </a:r>
          <a:r>
            <a:rPr lang="en-US" sz="1300" dirty="0" smtClean="0">
              <a:solidFill>
                <a:srgbClr val="6F267F"/>
              </a:solidFill>
            </a:rPr>
            <a:t>https://infourok.ru/kartoteka-igr-s-vozduhom-3000150.html</a:t>
          </a:r>
          <a:endParaRPr lang="ru-RU" sz="1300" dirty="0" smtClean="0">
            <a:solidFill>
              <a:srgbClr val="6F267F"/>
            </a:solidFill>
          </a:endParaRPr>
        </a:p>
      </dgm:t>
    </dgm:pt>
    <dgm:pt modelId="{4EE33677-7FFB-4DF6-B8F5-02F647D5F130}" cxnId="{3D5ACA39-8C3A-4B41-9C9F-F8C8ABE1FAD7}" type="parTrans">
      <dgm:prSet/>
      <dgm:spPr/>
      <dgm:t>
        <a:bodyPr/>
        <a:lstStyle/>
        <a:p>
          <a:endParaRPr lang="ru-RU"/>
        </a:p>
      </dgm:t>
    </dgm:pt>
    <dgm:pt modelId="{E1D67D74-4A56-401E-8D0A-8C6E8976D945}" cxnId="{3D5ACA39-8C3A-4B41-9C9F-F8C8ABE1FAD7}" type="sibTrans">
      <dgm:prSet/>
      <dgm:spPr/>
      <dgm:t>
        <a:bodyPr/>
        <a:lstStyle/>
        <a:p>
          <a:endParaRPr lang="ru-RU"/>
        </a:p>
      </dgm:t>
    </dgm:pt>
    <dgm:pt modelId="{09F6DE5A-EFE8-499A-8B23-3D197BEEF44D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dirty="0" smtClean="0">
              <a:solidFill>
                <a:srgbClr val="6F267F"/>
              </a:solidFill>
            </a:rPr>
            <a:t>- Чтение </a:t>
          </a:r>
          <a:r>
            <a:rPr lang="ru-RU" sz="1400" dirty="0" err="1" smtClean="0">
              <a:solidFill>
                <a:srgbClr val="6F267F"/>
              </a:solidFill>
            </a:rPr>
            <a:t>худож</a:t>
          </a:r>
          <a:r>
            <a:rPr lang="ru-RU" sz="1400" dirty="0" smtClean="0">
              <a:solidFill>
                <a:srgbClr val="6F267F"/>
              </a:solidFill>
            </a:rPr>
            <a:t>. литер. (</a:t>
          </a:r>
          <a:r>
            <a:rPr lang="en-US" sz="1400" dirty="0" smtClean="0">
              <a:solidFill>
                <a:srgbClr val="6F267F"/>
              </a:solidFill>
            </a:rPr>
            <a:t>http://rodnaya-tropinka.ru/</a:t>
          </a:r>
          <a:r>
            <a:rPr lang="ru-RU" sz="1400" dirty="0" smtClean="0">
              <a:solidFill>
                <a:srgbClr val="6F267F"/>
              </a:solidFill>
            </a:rPr>
            <a:t>Детям о воздухе и ветре: увлекательное природоведение для детей). А. Пушкин. «Ветер, ветер! Ты могуч!..». А. Кольцов. «Дуют ветры...». Е. Благинина «Одуванчик»</a:t>
          </a:r>
        </a:p>
      </dgm:t>
    </dgm:pt>
    <dgm:pt modelId="{482856BD-5A85-4354-A6A3-E1A4F2FAFC65}" cxnId="{178BA3E8-C754-4276-96CD-8CF63B5BF312}" type="parTrans">
      <dgm:prSet/>
      <dgm:spPr/>
      <dgm:t>
        <a:bodyPr/>
        <a:lstStyle/>
        <a:p>
          <a:endParaRPr lang="ru-RU"/>
        </a:p>
      </dgm:t>
    </dgm:pt>
    <dgm:pt modelId="{778428A7-B62E-4C6A-A6AF-792789EA350A}" cxnId="{178BA3E8-C754-4276-96CD-8CF63B5BF312}" type="sibTrans">
      <dgm:prSet/>
      <dgm:spPr/>
      <dgm:t>
        <a:bodyPr/>
        <a:lstStyle/>
        <a:p>
          <a:endParaRPr lang="ru-RU"/>
        </a:p>
      </dgm:t>
    </dgm:pt>
    <dgm:pt modelId="{0A8EB5A5-7C7D-4C00-895A-22430C36BF85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Расширять представления у детей о свойствах воздуха: невидим, не имеет ни запаха, не имеет вес; воды: не имеет запаха, видима в толще</a:t>
          </a:r>
        </a:p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Дети проводят опыт «Что в пакете?», и делают выводы.</a:t>
          </a:r>
        </a:p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 - Предложить детям взвесить воздух и воду, и как это можно сделать при помощи весов. </a:t>
          </a:r>
        </a:p>
        <a:p>
          <a:pPr>
            <a:lnSpc>
              <a:spcPts val="1400"/>
            </a:lnSpc>
          </a:pPr>
          <a:r>
            <a:rPr lang="ru-RU" sz="1300" dirty="0" smtClean="0">
              <a:solidFill>
                <a:srgbClr val="6F267F"/>
              </a:solidFill>
            </a:rPr>
            <a:t>- Игра «Воздушные гонки» </a:t>
          </a:r>
          <a:r>
            <a:rPr lang="en-US" sz="1300" dirty="0" smtClean="0">
              <a:solidFill>
                <a:srgbClr val="6F267F"/>
              </a:solidFill>
            </a:rPr>
            <a:t>https://infourok.ru/kartoteka-igr-s-vozduhom-3000150.html</a:t>
          </a:r>
          <a:endParaRPr lang="ru-RU" sz="1300" dirty="0">
            <a:solidFill>
              <a:srgbClr val="6F267F"/>
            </a:solidFill>
          </a:endParaRPr>
        </a:p>
      </dgm:t>
    </dgm:pt>
    <dgm:pt modelId="{6364B989-4CA2-4546-A9E2-DD0F729A21F7}" cxnId="{CAFE074B-13CD-4F91-B2FC-35E2C2E9E31A}" type="parTrans">
      <dgm:prSet/>
      <dgm:spPr/>
      <dgm:t>
        <a:bodyPr/>
        <a:lstStyle/>
        <a:p>
          <a:endParaRPr lang="ru-RU"/>
        </a:p>
      </dgm:t>
    </dgm:pt>
    <dgm:pt modelId="{6DEEC1A2-1FB2-4EB9-9257-DE1A46FD35B6}" cxnId="{CAFE074B-13CD-4F91-B2FC-35E2C2E9E31A}" type="sibTrans">
      <dgm:prSet/>
      <dgm:spPr/>
      <dgm:t>
        <a:bodyPr/>
        <a:lstStyle/>
        <a:p>
          <a:endParaRPr lang="ru-RU"/>
        </a:p>
      </dgm:t>
    </dgm:pt>
    <dgm:pt modelId="{B773716F-3EC5-42F0-9812-191BBF5438C7}">
      <dgm:prSet custT="1"/>
      <dgm:spPr/>
      <dgm:t>
        <a:bodyPr/>
        <a:lstStyle/>
        <a:p>
          <a:r>
            <a:rPr lang="ru-RU" sz="2800" b="1" dirty="0" smtClean="0">
              <a:solidFill>
                <a:srgbClr val="6F267F"/>
              </a:solidFill>
            </a:rPr>
            <a:t>Июнь, июль, август</a:t>
          </a:r>
          <a:endParaRPr lang="ru-RU" sz="2800" b="1" dirty="0">
            <a:solidFill>
              <a:srgbClr val="6F267F"/>
            </a:solidFill>
          </a:endParaRPr>
        </a:p>
      </dgm:t>
    </dgm:pt>
    <dgm:pt modelId="{CD65CF99-AC1C-482D-989A-14C01669F339}" cxnId="{05B147B7-C747-4C57-BB8A-3DC19E25FE8C}" type="parTrans">
      <dgm:prSet/>
      <dgm:spPr/>
      <dgm:t>
        <a:bodyPr/>
        <a:lstStyle/>
        <a:p>
          <a:endParaRPr lang="ru-RU"/>
        </a:p>
      </dgm:t>
    </dgm:pt>
    <dgm:pt modelId="{B055D141-6A87-4922-B1CB-A4E99868288A}" cxnId="{05B147B7-C747-4C57-BB8A-3DC19E25FE8C}" type="sibTrans">
      <dgm:prSet/>
      <dgm:spPr/>
      <dgm:t>
        <a:bodyPr/>
        <a:lstStyle/>
        <a:p>
          <a:endParaRPr lang="ru-RU"/>
        </a:p>
      </dgm:t>
    </dgm:pt>
    <dgm:pt modelId="{CB5B89E9-BBDE-4E1F-A7EB-1DF5E611F7A7}">
      <dgm:prSet custT="1"/>
      <dgm:spPr/>
      <dgm:t>
        <a:bodyPr/>
        <a:lstStyle/>
        <a:p>
          <a:r>
            <a:rPr lang="ru-RU" sz="1400" b="0" dirty="0" smtClean="0">
              <a:solidFill>
                <a:srgbClr val="6F267F"/>
              </a:solidFill>
            </a:rPr>
            <a:t>- Работа родителей с детьми. Проведение опытов, исследований по теме проекта. Обобщение фактов, помощь в формировании собственной точки зрения детей. Помощь в практической деятельности</a:t>
          </a:r>
        </a:p>
      </dgm:t>
    </dgm:pt>
    <dgm:pt modelId="{4A72277D-7D2A-489F-BBF3-D55DAC61B0A3}" cxnId="{A81746F9-94F5-4AE9-9223-49717496DFFE}" type="parTrans">
      <dgm:prSet/>
      <dgm:spPr/>
      <dgm:t>
        <a:bodyPr/>
        <a:lstStyle/>
        <a:p>
          <a:endParaRPr lang="ru-RU"/>
        </a:p>
      </dgm:t>
    </dgm:pt>
    <dgm:pt modelId="{243A6063-9416-46EF-8A8E-4B4927F7AF74}" cxnId="{A81746F9-94F5-4AE9-9223-49717496DFFE}" type="sibTrans">
      <dgm:prSet/>
      <dgm:spPr/>
      <dgm:t>
        <a:bodyPr/>
        <a:lstStyle/>
        <a:p>
          <a:endParaRPr lang="ru-RU"/>
        </a:p>
      </dgm:t>
    </dgm:pt>
    <dgm:pt modelId="{F4DA28D2-996C-4773-9850-D47748791A6D}">
      <dgm:prSet custT="1"/>
      <dgm:spPr/>
      <dgm:t>
        <a:bodyPr/>
        <a:lstStyle/>
        <a:p>
          <a:r>
            <a:rPr lang="ru-RU" sz="1400" b="0" dirty="0" smtClean="0">
              <a:solidFill>
                <a:srgbClr val="6F267F"/>
              </a:solidFill>
            </a:rPr>
            <a:t>- </a:t>
          </a:r>
          <a:r>
            <a:rPr lang="ru-RU" sz="1400" b="0" dirty="0" err="1" smtClean="0">
              <a:solidFill>
                <a:srgbClr val="6F267F"/>
              </a:solidFill>
            </a:rPr>
            <a:t>Фотографирова</a:t>
          </a:r>
          <a:r>
            <a:rPr lang="ru-RU" sz="1400" b="0" dirty="0" smtClean="0">
              <a:solidFill>
                <a:srgbClr val="6F267F"/>
              </a:solidFill>
            </a:rPr>
            <a:t/>
          </a:r>
          <a:br>
            <a:rPr lang="ru-RU" sz="1400" b="0" dirty="0" smtClean="0">
              <a:solidFill>
                <a:srgbClr val="6F267F"/>
              </a:solidFill>
            </a:rPr>
          </a:br>
          <a:r>
            <a:rPr lang="ru-RU" sz="1400" b="0" dirty="0" err="1" smtClean="0">
              <a:solidFill>
                <a:srgbClr val="6F267F"/>
              </a:solidFill>
            </a:rPr>
            <a:t>ние</a:t>
          </a:r>
          <a:r>
            <a:rPr lang="ru-RU" sz="1400" b="0" dirty="0" smtClean="0">
              <a:solidFill>
                <a:srgbClr val="6F267F"/>
              </a:solidFill>
            </a:rPr>
            <a:t> результатов</a:t>
          </a:r>
        </a:p>
      </dgm:t>
    </dgm:pt>
    <dgm:pt modelId="{D979E261-68BC-4C86-976E-6E9CFAE777EE}" cxnId="{96D4AF92-2966-4048-B45D-2FBAB274EBD5}" type="parTrans">
      <dgm:prSet/>
      <dgm:spPr/>
      <dgm:t>
        <a:bodyPr/>
        <a:lstStyle/>
        <a:p>
          <a:endParaRPr lang="ru-RU"/>
        </a:p>
      </dgm:t>
    </dgm:pt>
    <dgm:pt modelId="{DA89E4DB-CBD7-4B3E-8FCC-8D0814C1CE86}" cxnId="{96D4AF92-2966-4048-B45D-2FBAB274EBD5}" type="sibTrans">
      <dgm:prSet/>
      <dgm:spPr/>
      <dgm:t>
        <a:bodyPr/>
        <a:lstStyle/>
        <a:p>
          <a:endParaRPr lang="ru-RU"/>
        </a:p>
      </dgm:t>
    </dgm:pt>
    <dgm:pt modelId="{47F077B8-938B-4DD0-BABE-F1E118FBE1DB}">
      <dgm:prSet custT="1"/>
      <dgm:spPr/>
      <dgm:t>
        <a:bodyPr/>
        <a:lstStyle/>
        <a:p>
          <a:r>
            <a:rPr lang="ru-RU" sz="1400" b="0" dirty="0" smtClean="0">
              <a:solidFill>
                <a:srgbClr val="6F267F"/>
              </a:solidFill>
            </a:rPr>
            <a:t>- Презентация проекта</a:t>
          </a:r>
        </a:p>
      </dgm:t>
    </dgm:pt>
    <dgm:pt modelId="{4C1F2182-B941-4EC2-AB6D-86FAD0E65EDC}" cxnId="{1E6DCFAF-2DAB-4054-9883-352E1C495121}" type="parTrans">
      <dgm:prSet/>
      <dgm:spPr/>
      <dgm:t>
        <a:bodyPr/>
        <a:lstStyle/>
        <a:p>
          <a:endParaRPr lang="ru-RU"/>
        </a:p>
      </dgm:t>
    </dgm:pt>
    <dgm:pt modelId="{18E2DA26-C13F-4FA2-A32B-E86005C9D18F}" cxnId="{1E6DCFAF-2DAB-4054-9883-352E1C495121}" type="sibTrans">
      <dgm:prSet/>
      <dgm:spPr/>
      <dgm:t>
        <a:bodyPr/>
        <a:lstStyle/>
        <a:p>
          <a:endParaRPr lang="ru-RU"/>
        </a:p>
      </dgm:t>
    </dgm:pt>
    <dgm:pt modelId="{611809FD-E08B-4E58-89CE-F459B3DADC5E}">
      <dgm:prSet custT="1"/>
      <dgm:spPr/>
      <dgm:t>
        <a:bodyPr/>
        <a:lstStyle/>
        <a:p>
          <a:r>
            <a:rPr lang="ru-RU" sz="1400" b="0" dirty="0" smtClean="0">
              <a:solidFill>
                <a:srgbClr val="6F267F"/>
              </a:solidFill>
            </a:rPr>
            <a:t>- Обобщение результатов исследования о свойствах воды и воздуха</a:t>
          </a:r>
        </a:p>
      </dgm:t>
    </dgm:pt>
    <dgm:pt modelId="{3CD964DE-C04E-42BA-B6FD-B454D65013AA}" cxnId="{5CECFAC9-7F0F-4BDF-816E-45B34C19A6F7}" type="parTrans">
      <dgm:prSet/>
      <dgm:spPr/>
      <dgm:t>
        <a:bodyPr/>
        <a:lstStyle/>
        <a:p>
          <a:endParaRPr lang="ru-RU"/>
        </a:p>
      </dgm:t>
    </dgm:pt>
    <dgm:pt modelId="{5BF9A668-9BA2-4A0D-9747-7134A08FDFE5}" cxnId="{5CECFAC9-7F0F-4BDF-816E-45B34C19A6F7}" type="sibTrans">
      <dgm:prSet/>
      <dgm:spPr/>
      <dgm:t>
        <a:bodyPr/>
        <a:lstStyle/>
        <a:p>
          <a:endParaRPr lang="ru-RU"/>
        </a:p>
      </dgm:t>
    </dgm:pt>
    <dgm:pt modelId="{82885927-E10F-4C35-BDE1-6BA86D02DEFF}" type="pres">
      <dgm:prSet presAssocID="{4474785D-EA21-4ADE-A90D-90111C106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CD212-7049-47DD-AD8B-644728F895C8}" type="pres">
      <dgm:prSet presAssocID="{7A0BF529-41E1-45F2-A335-67523435CD29}" presName="compositeNode" presStyleCnt="0">
        <dgm:presLayoutVars>
          <dgm:bulletEnabled val="1"/>
        </dgm:presLayoutVars>
      </dgm:prSet>
      <dgm:spPr/>
    </dgm:pt>
    <dgm:pt modelId="{5294149A-9A29-42FA-B372-2E49B2DAA802}" type="pres">
      <dgm:prSet presAssocID="{7A0BF529-41E1-45F2-A335-67523435CD29}" presName="bgRect" presStyleLbl="node1" presStyleIdx="0" presStyleCnt="2" custScaleX="74815" custLinFactNeighborX="-647" custLinFactNeighborY="2604"/>
      <dgm:spPr/>
      <dgm:t>
        <a:bodyPr/>
        <a:lstStyle/>
        <a:p>
          <a:endParaRPr lang="ru-RU"/>
        </a:p>
      </dgm:t>
    </dgm:pt>
    <dgm:pt modelId="{251A696A-4977-4C85-AF77-D49A339F4C58}" type="pres">
      <dgm:prSet presAssocID="{7A0BF529-41E1-45F2-A335-67523435CD29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91022-CC8F-4D54-B732-E7E9AF392D6A}" type="pres">
      <dgm:prSet presAssocID="{7A0BF529-41E1-45F2-A335-67523435CD29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F562D-D3F3-4741-996F-E78B1709F720}" type="pres">
      <dgm:prSet presAssocID="{FF5A1976-2D4D-406B-B594-A440B96BCF98}" presName="hSp" presStyleCnt="0"/>
      <dgm:spPr/>
    </dgm:pt>
    <dgm:pt modelId="{3D4D488C-586D-4B7D-9BA0-13BDB119B76A}" type="pres">
      <dgm:prSet presAssocID="{FF5A1976-2D4D-406B-B594-A440B96BCF98}" presName="vProcSp" presStyleCnt="0"/>
      <dgm:spPr/>
    </dgm:pt>
    <dgm:pt modelId="{FCADAEB3-765D-4ACF-8150-1321C7AAB4D2}" type="pres">
      <dgm:prSet presAssocID="{FF5A1976-2D4D-406B-B594-A440B96BCF98}" presName="vSp1" presStyleCnt="0"/>
      <dgm:spPr/>
    </dgm:pt>
    <dgm:pt modelId="{A1B6DB78-AEE4-4AD7-B10B-BE4DB81C779B}" type="pres">
      <dgm:prSet presAssocID="{FF5A1976-2D4D-406B-B594-A440B96BCF98}" presName="simulatedConn" presStyleLbl="solidFgAcc1" presStyleIdx="0" presStyleCnt="1" custLinFactNeighborX="6163" custLinFactNeighborY="-91135"/>
      <dgm:spPr>
        <a:gradFill flip="none" rotWithShape="0">
          <a:gsLst>
            <a:gs pos="0">
              <a:srgbClr val="6F267F">
                <a:shade val="30000"/>
                <a:satMod val="115000"/>
              </a:srgbClr>
            </a:gs>
            <a:gs pos="79000">
              <a:srgbClr val="D795E7"/>
            </a:gs>
            <a:gs pos="14000">
              <a:srgbClr val="6F267F">
                <a:shade val="67500"/>
                <a:satMod val="115000"/>
              </a:srgbClr>
            </a:gs>
            <a:gs pos="49000">
              <a:srgbClr val="6F267F">
                <a:shade val="100000"/>
                <a:satMod val="115000"/>
              </a:srgbClr>
            </a:gs>
          </a:gsLst>
          <a:lin ang="13500000" scaled="1"/>
          <a:tileRect/>
        </a:gradFill>
      </dgm:spPr>
    </dgm:pt>
    <dgm:pt modelId="{DB92925B-C2B5-478E-ACF2-51D1E143E534}" type="pres">
      <dgm:prSet presAssocID="{FF5A1976-2D4D-406B-B594-A440B96BCF98}" presName="vSp2" presStyleCnt="0"/>
      <dgm:spPr/>
    </dgm:pt>
    <dgm:pt modelId="{E86629B2-D8F2-475C-A507-3B44BE5755F4}" type="pres">
      <dgm:prSet presAssocID="{FF5A1976-2D4D-406B-B594-A440B96BCF98}" presName="sibTrans" presStyleCnt="0"/>
      <dgm:spPr/>
    </dgm:pt>
    <dgm:pt modelId="{A76F924A-2A26-49F4-8E28-486AC086F5D2}" type="pres">
      <dgm:prSet presAssocID="{B773716F-3EC5-42F0-9812-191BBF5438C7}" presName="compositeNode" presStyleCnt="0">
        <dgm:presLayoutVars>
          <dgm:bulletEnabled val="1"/>
        </dgm:presLayoutVars>
      </dgm:prSet>
      <dgm:spPr/>
    </dgm:pt>
    <dgm:pt modelId="{AA3231CD-F63B-4CC2-A943-B8BFF502BFE8}" type="pres">
      <dgm:prSet presAssocID="{B773716F-3EC5-42F0-9812-191BBF5438C7}" presName="bgRect" presStyleLbl="node1" presStyleIdx="1" presStyleCnt="2" custScaleX="22434"/>
      <dgm:spPr/>
      <dgm:t>
        <a:bodyPr/>
        <a:lstStyle/>
        <a:p>
          <a:endParaRPr lang="ru-RU"/>
        </a:p>
      </dgm:t>
    </dgm:pt>
    <dgm:pt modelId="{8E4B1573-5DE8-4AE9-9F1D-DE8557F9C5C1}" type="pres">
      <dgm:prSet presAssocID="{B773716F-3EC5-42F0-9812-191BBF5438C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1F520-91E4-4EF8-8667-9BA8CAF5C3F9}" type="pres">
      <dgm:prSet presAssocID="{B773716F-3EC5-42F0-9812-191BBF5438C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3BA74F-7441-450F-8B3E-A7B7A7BDFB71}" srcId="{7A0BF529-41E1-45F2-A335-67523435CD29}" destId="{14C67D64-2DC5-4CA8-BB0F-8E70B301DBFB}" srcOrd="0" destOrd="0" parTransId="{3DE146BC-FF42-44D2-A650-1B9E8E48FC92}" sibTransId="{86D08987-2A1B-4269-B3CB-860BB4B67F96}"/>
    <dgm:cxn modelId="{351C0D8B-83F4-4E36-B956-373DF1563124}" type="presOf" srcId="{2C2E5EE2-7062-4A2F-916C-919BDF5E82B8}" destId="{40891022-CC8F-4D54-B732-E7E9AF392D6A}" srcOrd="0" destOrd="5" presId="urn:microsoft.com/office/officeart/2005/8/layout/hProcess7"/>
    <dgm:cxn modelId="{4277AB7F-E67E-43A3-839C-14ECEB3B8B07}" type="presOf" srcId="{8A502F52-0C8F-49CA-9971-274C43FF8665}" destId="{40891022-CC8F-4D54-B732-E7E9AF392D6A}" srcOrd="0" destOrd="8" presId="urn:microsoft.com/office/officeart/2005/8/layout/hProcess7"/>
    <dgm:cxn modelId="{96D4AF92-2966-4048-B45D-2FBAB274EBD5}" srcId="{B773716F-3EC5-42F0-9812-191BBF5438C7}" destId="{F4DA28D2-996C-4773-9850-D47748791A6D}" srcOrd="1" destOrd="0" parTransId="{D979E261-68BC-4C86-976E-6E9CFAE777EE}" sibTransId="{DA89E4DB-CBD7-4B3E-8FCC-8D0814C1CE86}"/>
    <dgm:cxn modelId="{AA715E13-D332-4CA7-AA30-AC3B36DB737A}" type="presOf" srcId="{47F077B8-938B-4DD0-BABE-F1E118FBE1DB}" destId="{7551F520-91E4-4EF8-8667-9BA8CAF5C3F9}" srcOrd="0" destOrd="3" presId="urn:microsoft.com/office/officeart/2005/8/layout/hProcess7"/>
    <dgm:cxn modelId="{05B147B7-C747-4C57-BB8A-3DC19E25FE8C}" srcId="{4474785D-EA21-4ADE-A90D-90111C106600}" destId="{B773716F-3EC5-42F0-9812-191BBF5438C7}" srcOrd="1" destOrd="0" parTransId="{CD65CF99-AC1C-482D-989A-14C01669F339}" sibTransId="{B055D141-6A87-4922-B1CB-A4E99868288A}"/>
    <dgm:cxn modelId="{D88E4573-0010-4299-B513-23AEE8CE388B}" type="presOf" srcId="{14C67D64-2DC5-4CA8-BB0F-8E70B301DBFB}" destId="{40891022-CC8F-4D54-B732-E7E9AF392D6A}" srcOrd="0" destOrd="0" presId="urn:microsoft.com/office/officeart/2005/8/layout/hProcess7"/>
    <dgm:cxn modelId="{178BA3E8-C754-4276-96CD-8CF63B5BF312}" srcId="{7A0BF529-41E1-45F2-A335-67523435CD29}" destId="{09F6DE5A-EFE8-499A-8B23-3D197BEEF44D}" srcOrd="2" destOrd="0" parTransId="{482856BD-5A85-4354-A6A3-E1A4F2FAFC65}" sibTransId="{778428A7-B62E-4C6A-A6AF-792789EA350A}"/>
    <dgm:cxn modelId="{BEB56E44-ACA9-481D-A188-DB89538B8986}" type="presOf" srcId="{CB5B89E9-BBDE-4E1F-A7EB-1DF5E611F7A7}" destId="{7551F520-91E4-4EF8-8667-9BA8CAF5C3F9}" srcOrd="0" destOrd="0" presId="urn:microsoft.com/office/officeart/2005/8/layout/hProcess7"/>
    <dgm:cxn modelId="{66C7A652-194E-4246-B0EF-5CFC9A9512BA}" srcId="{4474785D-EA21-4ADE-A90D-90111C106600}" destId="{7A0BF529-41E1-45F2-A335-67523435CD29}" srcOrd="0" destOrd="0" parTransId="{C13B171F-6429-4BF5-985F-90D9C42BBE69}" sibTransId="{FF5A1976-2D4D-406B-B594-A440B96BCF98}"/>
    <dgm:cxn modelId="{C220CB1C-AB41-45CF-A48D-D191C7CC968C}" type="presOf" srcId="{829B4F4A-376E-49C3-8355-0DA22346A425}" destId="{40891022-CC8F-4D54-B732-E7E9AF392D6A}" srcOrd="0" destOrd="7" presId="urn:microsoft.com/office/officeart/2005/8/layout/hProcess7"/>
    <dgm:cxn modelId="{DB0BDFC0-62EE-4DB0-B7CD-8A3FD185C194}" type="presOf" srcId="{4474785D-EA21-4ADE-A90D-90111C106600}" destId="{82885927-E10F-4C35-BDE1-6BA86D02DEFF}" srcOrd="0" destOrd="0" presId="urn:microsoft.com/office/officeart/2005/8/layout/hProcess7"/>
    <dgm:cxn modelId="{8973E093-B2D0-4077-B685-BD0A1D308853}" type="presOf" srcId="{B773716F-3EC5-42F0-9812-191BBF5438C7}" destId="{8E4B1573-5DE8-4AE9-9F1D-DE8557F9C5C1}" srcOrd="1" destOrd="0" presId="urn:microsoft.com/office/officeart/2005/8/layout/hProcess7"/>
    <dgm:cxn modelId="{7C7BF35A-9634-404D-9817-C2D9CA49C8FD}" srcId="{7A0BF529-41E1-45F2-A335-67523435CD29}" destId="{2C2E5EE2-7062-4A2F-916C-919BDF5E82B8}" srcOrd="5" destOrd="0" parTransId="{29ABAB5B-6366-4CD1-A1E2-9116E6EBE81F}" sibTransId="{206766D4-EF8B-43D6-A218-B55C46125B2F}"/>
    <dgm:cxn modelId="{9ED8B959-4795-4B96-B8CF-D46CF5F099A3}" srcId="{7A0BF529-41E1-45F2-A335-67523435CD29}" destId="{ED503271-F1AE-4018-ADD9-DB8331D40CDB}" srcOrd="1" destOrd="0" parTransId="{1F7C0F75-6A28-468E-9E4D-4CA112D4F537}" sibTransId="{BCAA2501-0421-4B65-9E81-D695351EEA32}"/>
    <dgm:cxn modelId="{20249620-8DA7-4482-8DC3-486DE2C0F947}" srcId="{7A0BF529-41E1-45F2-A335-67523435CD29}" destId="{8A502F52-0C8F-49CA-9971-274C43FF8665}" srcOrd="8" destOrd="0" parTransId="{0B674126-6BC2-4DC4-A09B-CAD98D715D81}" sibTransId="{284E7012-32FB-4AAF-8F29-5311031A039D}"/>
    <dgm:cxn modelId="{CA390D30-0680-4035-A1AB-993A00C1ACEB}" srcId="{7A0BF529-41E1-45F2-A335-67523435CD29}" destId="{829B4F4A-376E-49C3-8355-0DA22346A425}" srcOrd="7" destOrd="0" parTransId="{F42B3AC7-251D-4AD4-AECD-88EB5DACB58C}" sibTransId="{870A075A-7F49-4F41-91AC-30BF3B1E84A2}"/>
    <dgm:cxn modelId="{CAFE074B-13CD-4F91-B2FC-35E2C2E9E31A}" srcId="{7A0BF529-41E1-45F2-A335-67523435CD29}" destId="{0A8EB5A5-7C7D-4C00-895A-22430C36BF85}" srcOrd="4" destOrd="0" parTransId="{6364B989-4CA2-4546-A9E2-DD0F729A21F7}" sibTransId="{6DEEC1A2-1FB2-4EB9-9257-DE1A46FD35B6}"/>
    <dgm:cxn modelId="{A81746F9-94F5-4AE9-9223-49717496DFFE}" srcId="{B773716F-3EC5-42F0-9812-191BBF5438C7}" destId="{CB5B89E9-BBDE-4E1F-A7EB-1DF5E611F7A7}" srcOrd="0" destOrd="0" parTransId="{4A72277D-7D2A-489F-BBF3-D55DAC61B0A3}" sibTransId="{243A6063-9416-46EF-8A8E-4B4927F7AF74}"/>
    <dgm:cxn modelId="{0C0C468B-B429-493F-99E8-6A6AC9DD51E3}" type="presOf" srcId="{EEDDCCA1-901F-4258-8D9E-B3D0A1D7AE27}" destId="{40891022-CC8F-4D54-B732-E7E9AF392D6A}" srcOrd="0" destOrd="3" presId="urn:microsoft.com/office/officeart/2005/8/layout/hProcess7"/>
    <dgm:cxn modelId="{CE93727C-4B01-450D-BCF0-D10973625646}" type="presOf" srcId="{611809FD-E08B-4E58-89CE-F459B3DADC5E}" destId="{7551F520-91E4-4EF8-8667-9BA8CAF5C3F9}" srcOrd="0" destOrd="2" presId="urn:microsoft.com/office/officeart/2005/8/layout/hProcess7"/>
    <dgm:cxn modelId="{FF8BD4F3-657B-4DEA-B51F-14C98040A207}" type="presOf" srcId="{7A0BF529-41E1-45F2-A335-67523435CD29}" destId="{251A696A-4977-4C85-AF77-D49A339F4C58}" srcOrd="1" destOrd="0" presId="urn:microsoft.com/office/officeart/2005/8/layout/hProcess7"/>
    <dgm:cxn modelId="{171655F2-0598-41C7-B31C-4164229706DD}" type="presOf" srcId="{09F6DE5A-EFE8-499A-8B23-3D197BEEF44D}" destId="{40891022-CC8F-4D54-B732-E7E9AF392D6A}" srcOrd="0" destOrd="2" presId="urn:microsoft.com/office/officeart/2005/8/layout/hProcess7"/>
    <dgm:cxn modelId="{C6FD27A4-C627-423D-B364-4955F4B7FE84}" type="presOf" srcId="{0A8EB5A5-7C7D-4C00-895A-22430C36BF85}" destId="{40891022-CC8F-4D54-B732-E7E9AF392D6A}" srcOrd="0" destOrd="4" presId="urn:microsoft.com/office/officeart/2005/8/layout/hProcess7"/>
    <dgm:cxn modelId="{5CECFAC9-7F0F-4BDF-816E-45B34C19A6F7}" srcId="{B773716F-3EC5-42F0-9812-191BBF5438C7}" destId="{611809FD-E08B-4E58-89CE-F459B3DADC5E}" srcOrd="2" destOrd="0" parTransId="{3CD964DE-C04E-42BA-B6FD-B454D65013AA}" sibTransId="{5BF9A668-9BA2-4A0D-9747-7134A08FDFE5}"/>
    <dgm:cxn modelId="{3FCA56A1-A437-42E9-9C57-41E7F71D81E4}" srcId="{7A0BF529-41E1-45F2-A335-67523435CD29}" destId="{EEDDCCA1-901F-4258-8D9E-B3D0A1D7AE27}" srcOrd="3" destOrd="0" parTransId="{846D7330-1E0A-4BE0-B11D-A4201D844084}" sibTransId="{53BA66CB-1E89-4EFF-B299-99D27B87E9DE}"/>
    <dgm:cxn modelId="{AC86F75B-FED5-443E-8841-11912FF2D377}" type="presOf" srcId="{B773716F-3EC5-42F0-9812-191BBF5438C7}" destId="{AA3231CD-F63B-4CC2-A943-B8BFF502BFE8}" srcOrd="0" destOrd="0" presId="urn:microsoft.com/office/officeart/2005/8/layout/hProcess7"/>
    <dgm:cxn modelId="{3D5ACA39-8C3A-4B41-9C9F-F8C8ABE1FAD7}" srcId="{7A0BF529-41E1-45F2-A335-67523435CD29}" destId="{31631978-CA11-4686-BF78-E860618C6B42}" srcOrd="6" destOrd="0" parTransId="{4EE33677-7FFB-4DF6-B8F5-02F647D5F130}" sibTransId="{E1D67D74-4A56-401E-8D0A-8C6E8976D945}"/>
    <dgm:cxn modelId="{C54A7FBC-3B72-41C0-8925-2420DF86ED82}" type="presOf" srcId="{31631978-CA11-4686-BF78-E860618C6B42}" destId="{40891022-CC8F-4D54-B732-E7E9AF392D6A}" srcOrd="0" destOrd="6" presId="urn:microsoft.com/office/officeart/2005/8/layout/hProcess7"/>
    <dgm:cxn modelId="{7E169C01-F9D5-412B-8565-6E56A93C83BA}" type="presOf" srcId="{7A0BF529-41E1-45F2-A335-67523435CD29}" destId="{5294149A-9A29-42FA-B372-2E49B2DAA802}" srcOrd="0" destOrd="0" presId="urn:microsoft.com/office/officeart/2005/8/layout/hProcess7"/>
    <dgm:cxn modelId="{A63651A5-05CE-47BC-BB56-B74E02E40604}" type="presOf" srcId="{F4DA28D2-996C-4773-9850-D47748791A6D}" destId="{7551F520-91E4-4EF8-8667-9BA8CAF5C3F9}" srcOrd="0" destOrd="1" presId="urn:microsoft.com/office/officeart/2005/8/layout/hProcess7"/>
    <dgm:cxn modelId="{1E6DCFAF-2DAB-4054-9883-352E1C495121}" srcId="{B773716F-3EC5-42F0-9812-191BBF5438C7}" destId="{47F077B8-938B-4DD0-BABE-F1E118FBE1DB}" srcOrd="3" destOrd="0" parTransId="{4C1F2182-B941-4EC2-AB6D-86FAD0E65EDC}" sibTransId="{18E2DA26-C13F-4FA2-A32B-E86005C9D18F}"/>
    <dgm:cxn modelId="{61A1B981-69E6-4244-B83E-1D62250915F6}" type="presOf" srcId="{ED503271-F1AE-4018-ADD9-DB8331D40CDB}" destId="{40891022-CC8F-4D54-B732-E7E9AF392D6A}" srcOrd="0" destOrd="1" presId="urn:microsoft.com/office/officeart/2005/8/layout/hProcess7"/>
    <dgm:cxn modelId="{EC3F6C3F-4BA2-4142-8D05-F4F43CC19D58}" type="presParOf" srcId="{82885927-E10F-4C35-BDE1-6BA86D02DEFF}" destId="{873CD212-7049-47DD-AD8B-644728F895C8}" srcOrd="0" destOrd="0" presId="urn:microsoft.com/office/officeart/2005/8/layout/hProcess7"/>
    <dgm:cxn modelId="{0FDEB5F3-E424-4CFE-B8F8-66B7C05102F2}" type="presParOf" srcId="{873CD212-7049-47DD-AD8B-644728F895C8}" destId="{5294149A-9A29-42FA-B372-2E49B2DAA802}" srcOrd="0" destOrd="0" presId="urn:microsoft.com/office/officeart/2005/8/layout/hProcess7"/>
    <dgm:cxn modelId="{3F3B2596-7B68-4909-B03F-A5D02CA6EDCA}" type="presParOf" srcId="{873CD212-7049-47DD-AD8B-644728F895C8}" destId="{251A696A-4977-4C85-AF77-D49A339F4C58}" srcOrd="1" destOrd="0" presId="urn:microsoft.com/office/officeart/2005/8/layout/hProcess7"/>
    <dgm:cxn modelId="{444B69EE-7A2B-4551-B505-846CACE5E1A6}" type="presParOf" srcId="{873CD212-7049-47DD-AD8B-644728F895C8}" destId="{40891022-CC8F-4D54-B732-E7E9AF392D6A}" srcOrd="2" destOrd="0" presId="urn:microsoft.com/office/officeart/2005/8/layout/hProcess7"/>
    <dgm:cxn modelId="{D0AB8C64-DD58-48BA-A207-28A7B2D5AD28}" type="presParOf" srcId="{82885927-E10F-4C35-BDE1-6BA86D02DEFF}" destId="{A69F562D-D3F3-4741-996F-E78B1709F720}" srcOrd="1" destOrd="0" presId="urn:microsoft.com/office/officeart/2005/8/layout/hProcess7"/>
    <dgm:cxn modelId="{8E04D607-D753-4838-94B8-CBAE037C4C0B}" type="presParOf" srcId="{82885927-E10F-4C35-BDE1-6BA86D02DEFF}" destId="{3D4D488C-586D-4B7D-9BA0-13BDB119B76A}" srcOrd="2" destOrd="0" presId="urn:microsoft.com/office/officeart/2005/8/layout/hProcess7"/>
    <dgm:cxn modelId="{2E592216-97A6-47A6-B40E-D139B6104273}" type="presParOf" srcId="{3D4D488C-586D-4B7D-9BA0-13BDB119B76A}" destId="{FCADAEB3-765D-4ACF-8150-1321C7AAB4D2}" srcOrd="0" destOrd="0" presId="urn:microsoft.com/office/officeart/2005/8/layout/hProcess7"/>
    <dgm:cxn modelId="{3A2BFEC6-6A42-4A89-AB0D-3A2FE5A82205}" type="presParOf" srcId="{3D4D488C-586D-4B7D-9BA0-13BDB119B76A}" destId="{A1B6DB78-AEE4-4AD7-B10B-BE4DB81C779B}" srcOrd="1" destOrd="0" presId="urn:microsoft.com/office/officeart/2005/8/layout/hProcess7"/>
    <dgm:cxn modelId="{E2EBDC57-BC99-4325-B755-F93EF0949A61}" type="presParOf" srcId="{3D4D488C-586D-4B7D-9BA0-13BDB119B76A}" destId="{DB92925B-C2B5-478E-ACF2-51D1E143E534}" srcOrd="2" destOrd="0" presId="urn:microsoft.com/office/officeart/2005/8/layout/hProcess7"/>
    <dgm:cxn modelId="{8392378D-6B16-4D08-913F-4E5BC42193EA}" type="presParOf" srcId="{82885927-E10F-4C35-BDE1-6BA86D02DEFF}" destId="{E86629B2-D8F2-475C-A507-3B44BE5755F4}" srcOrd="3" destOrd="0" presId="urn:microsoft.com/office/officeart/2005/8/layout/hProcess7"/>
    <dgm:cxn modelId="{A2B6471D-4A75-4463-B8DA-CF7F9E7B5378}" type="presParOf" srcId="{82885927-E10F-4C35-BDE1-6BA86D02DEFF}" destId="{A76F924A-2A26-49F4-8E28-486AC086F5D2}" srcOrd="4" destOrd="0" presId="urn:microsoft.com/office/officeart/2005/8/layout/hProcess7"/>
    <dgm:cxn modelId="{65CA1690-78F9-4C05-93BA-E69D05DC9676}" type="presParOf" srcId="{A76F924A-2A26-49F4-8E28-486AC086F5D2}" destId="{AA3231CD-F63B-4CC2-A943-B8BFF502BFE8}" srcOrd="0" destOrd="0" presId="urn:microsoft.com/office/officeart/2005/8/layout/hProcess7"/>
    <dgm:cxn modelId="{FBBE08DC-AEB3-4DB2-A021-FAA32EFB76A5}" type="presParOf" srcId="{A76F924A-2A26-49F4-8E28-486AC086F5D2}" destId="{8E4B1573-5DE8-4AE9-9F1D-DE8557F9C5C1}" srcOrd="1" destOrd="0" presId="urn:microsoft.com/office/officeart/2005/8/layout/hProcess7"/>
    <dgm:cxn modelId="{245EA272-8E66-461D-81BE-6C6971CB38E6}" type="presParOf" srcId="{A76F924A-2A26-49F4-8E28-486AC086F5D2}" destId="{7551F520-91E4-4EF8-8667-9BA8CAF5C3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2742" cy="5388864"/>
        <a:chOff x="0" y="0"/>
        <a:chExt cx="8222742" cy="5388864"/>
      </a:xfrm>
    </dsp:grpSpPr>
    <dsp:sp modelId="{34963852-100D-48C6-919F-25FB9FAF6473}">
      <dsp:nvSpPr>
        <dsp:cNvPr id="5" name="Прямоугольник 4"/>
        <dsp:cNvSpPr/>
      </dsp:nvSpPr>
      <dsp:spPr bwMode="white">
        <a:xfrm>
          <a:off x="0" y="422869"/>
          <a:ext cx="8222742" cy="1537335"/>
        </a:xfrm>
        <a:prstGeom prst="rect">
          <a:avLst/>
        </a:prstGeom>
      </dsp:spPr>
      <dsp:style>
        <a:lnRef idx="2">
          <a:schemeClr val="accent4">
            <a:alpha val="90000"/>
            <a:hueOff val="0"/>
            <a:satOff val="0"/>
            <a:lumOff val="0"/>
            <a:alpha val="9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8176" tIns="291591" rIns="638176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Создание технической базы для детского экспериментирования (оборудование)</a:t>
          </a:r>
          <a:endParaRPr lang="ru-RU" dirty="0">
            <a:solidFill>
              <a:srgbClr val="660066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Обобщение и уточнение представлений у детей о функциях и свойствах воды и воздуха. (Чтение художественной литературы, рассматривание картин с природными явлениями, дидактические и подвижные игры на тему «воздух», «вода»).</a:t>
          </a:r>
          <a:endParaRPr lang="ru-RU" dirty="0">
            <a:solidFill>
              <a:srgbClr val="660066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Консультации для родителей по данной проблеме.</a:t>
          </a:r>
          <a:endParaRPr lang="ru-RU" dirty="0">
            <a:solidFill>
              <a:srgbClr val="660066"/>
            </a:solidFill>
          </a:endParaRPr>
        </a:p>
      </dsp:txBody>
      <dsp:txXfrm>
        <a:off x="0" y="422869"/>
        <a:ext cx="8222742" cy="1537335"/>
      </dsp:txXfrm>
    </dsp:sp>
    <dsp:sp modelId="{10AD9956-4AC3-4A77-BD22-3789E8EB06D6}">
      <dsp:nvSpPr>
        <dsp:cNvPr id="4" name="Скругленный прямоугольник 3"/>
        <dsp:cNvSpPr/>
      </dsp:nvSpPr>
      <dsp:spPr bwMode="white">
        <a:xfrm>
          <a:off x="411137" y="216229"/>
          <a:ext cx="5755919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17560" tIns="0" rIns="217560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 smtClean="0">
              <a:solidFill>
                <a:srgbClr val="6F267F"/>
              </a:solidFill>
            </a:rPr>
            <a:t>I </a:t>
          </a:r>
          <a:r>
            <a:rPr lang="ru-RU" sz="1800" b="1" dirty="0" smtClean="0">
              <a:solidFill>
                <a:srgbClr val="6F267F"/>
              </a:solidFill>
            </a:rPr>
            <a:t>этап – подготовительный</a:t>
          </a:r>
          <a:endParaRPr lang="ru-RU" sz="1800" b="1" dirty="0">
            <a:solidFill>
              <a:srgbClr val="6F267F"/>
            </a:solidFill>
          </a:endParaRPr>
        </a:p>
      </dsp:txBody>
      <dsp:txXfrm>
        <a:off x="411137" y="216229"/>
        <a:ext cx="5755919" cy="413280"/>
      </dsp:txXfrm>
    </dsp:sp>
    <dsp:sp modelId="{F3C1E1FE-7C2C-4661-A976-CD09EC9C787B}">
      <dsp:nvSpPr>
        <dsp:cNvPr id="8" name="Прямоугольник 7"/>
        <dsp:cNvSpPr/>
      </dsp:nvSpPr>
      <dsp:spPr bwMode="white">
        <a:xfrm>
          <a:off x="0" y="2242445"/>
          <a:ext cx="8222742" cy="1789430"/>
        </a:xfrm>
        <a:prstGeom prst="rect">
          <a:avLst/>
        </a:prstGeom>
      </dsp:spPr>
      <dsp:style>
        <a:lnRef idx="2">
          <a:schemeClr val="accent4">
            <a:alpha val="90000"/>
            <a:hueOff val="0"/>
            <a:satOff val="0"/>
            <a:lumOff val="0"/>
            <a:alpha val="7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8176" tIns="291591" rIns="638176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Организация работы над проектом.</a:t>
          </a:r>
          <a:endParaRPr lang="ru-RU" dirty="0">
            <a:solidFill>
              <a:srgbClr val="660066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Теоретическая часть: составление перспективно-тематического плана работы с детьми, разработка конспектов и описание проведения опытов, консультирование родителей по теме: «Эксперимент в детском саду и дома».</a:t>
          </a:r>
          <a:endParaRPr lang="ru-RU" dirty="0">
            <a:solidFill>
              <a:srgbClr val="660066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Практическая часть:</a:t>
          </a:r>
          <a:endParaRPr lang="ru-RU" dirty="0">
            <a:solidFill>
              <a:srgbClr val="660066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Игры – эксперименты, подвижные игры по данной проблеме</a:t>
          </a:r>
          <a:endParaRPr lang="ru-RU" dirty="0">
            <a:solidFill>
              <a:srgbClr val="660066"/>
            </a:solidFill>
          </a:endParaRPr>
        </a:p>
      </dsp:txBody>
      <dsp:txXfrm>
        <a:off x="0" y="2242445"/>
        <a:ext cx="8222742" cy="1789430"/>
      </dsp:txXfrm>
    </dsp:sp>
    <dsp:sp modelId="{BBA8072D-BE3A-4C62-AEE6-8DAA90FDF7FE}">
      <dsp:nvSpPr>
        <dsp:cNvPr id="7" name="Скругленный прямоугольник 6"/>
        <dsp:cNvSpPr/>
      </dsp:nvSpPr>
      <dsp:spPr bwMode="white">
        <a:xfrm>
          <a:off x="411137" y="2035805"/>
          <a:ext cx="5755919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17560" tIns="0" rIns="217560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 smtClean="0">
              <a:solidFill>
                <a:srgbClr val="6F267F"/>
              </a:solidFill>
            </a:rPr>
            <a:t>II </a:t>
          </a:r>
          <a:r>
            <a:rPr lang="ru-RU" sz="1800" b="1" dirty="0" smtClean="0">
              <a:solidFill>
                <a:srgbClr val="6F267F"/>
              </a:solidFill>
            </a:rPr>
            <a:t>этап - основной</a:t>
          </a:r>
          <a:endParaRPr lang="ru-RU" sz="1800" b="1" dirty="0">
            <a:solidFill>
              <a:srgbClr val="6F267F"/>
            </a:solidFill>
          </a:endParaRPr>
        </a:p>
      </dsp:txBody>
      <dsp:txXfrm>
        <a:off x="411137" y="2035805"/>
        <a:ext cx="5755919" cy="413280"/>
      </dsp:txXfrm>
    </dsp:sp>
    <dsp:sp modelId="{E5A4F8A8-0888-447F-B609-FC3BD0A67E15}">
      <dsp:nvSpPr>
        <dsp:cNvPr id="11" name="Прямоугольник 10"/>
        <dsp:cNvSpPr/>
      </dsp:nvSpPr>
      <dsp:spPr bwMode="white">
        <a:xfrm>
          <a:off x="0" y="4371009"/>
          <a:ext cx="8222742" cy="858520"/>
        </a:xfrm>
        <a:prstGeom prst="rect">
          <a:avLst/>
        </a:prstGeom>
      </dsp:spPr>
      <dsp:style>
        <a:lnRef idx="2">
          <a:schemeClr val="accent4">
            <a:alpha val="90000"/>
            <a:hueOff val="0"/>
            <a:satOff val="0"/>
            <a:lumOff val="0"/>
            <a:alpha val="50196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8176" tIns="291591" rIns="638176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Презентация проекта</a:t>
          </a:r>
          <a:endParaRPr lang="ru-RU" dirty="0">
            <a:solidFill>
              <a:srgbClr val="660066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solidFill>
                <a:srgbClr val="660066"/>
              </a:solidFill>
            </a:rPr>
            <a:t>занятие по экологии с участием детей «Эксперименты с водой и воздухом».</a:t>
          </a:r>
          <a:endParaRPr lang="ru-RU" dirty="0">
            <a:solidFill>
              <a:srgbClr val="660066"/>
            </a:solidFill>
          </a:endParaRPr>
        </a:p>
      </dsp:txBody>
      <dsp:txXfrm>
        <a:off x="0" y="4371009"/>
        <a:ext cx="8222742" cy="858520"/>
      </dsp:txXfrm>
    </dsp:sp>
    <dsp:sp modelId="{CAC800FF-D0C1-4A62-B7D3-BBB42A3C3509}">
      <dsp:nvSpPr>
        <dsp:cNvPr id="10" name="Скругленный прямоугольник 9"/>
        <dsp:cNvSpPr/>
      </dsp:nvSpPr>
      <dsp:spPr bwMode="white">
        <a:xfrm>
          <a:off x="411137" y="4107475"/>
          <a:ext cx="5755919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17560" tIns="0" rIns="217560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 smtClean="0">
              <a:solidFill>
                <a:srgbClr val="6F267F"/>
              </a:solidFill>
            </a:rPr>
            <a:t>III </a:t>
          </a:r>
          <a:r>
            <a:rPr lang="ru-RU" sz="1800" b="1" dirty="0" smtClean="0">
              <a:solidFill>
                <a:srgbClr val="6F267F"/>
              </a:solidFill>
            </a:rPr>
            <a:t>этап - заключительный</a:t>
          </a:r>
          <a:endParaRPr lang="ru-RU" sz="1800" b="1" dirty="0">
            <a:solidFill>
              <a:srgbClr val="6F267F"/>
            </a:solidFill>
          </a:endParaRPr>
        </a:p>
      </dsp:txBody>
      <dsp:txXfrm>
        <a:off x="411137" y="4107475"/>
        <a:ext cx="5755919" cy="413280"/>
      </dsp:txXfrm>
    </dsp:sp>
    <dsp:sp modelId="{1AF366BF-629E-42B7-8351-C2AFC209996C}">
      <dsp:nvSpPr>
        <dsp:cNvPr id="3" name="Прямоугольник 2" hidden="1"/>
        <dsp:cNvSpPr/>
      </dsp:nvSpPr>
      <dsp:spPr>
        <a:xfrm>
          <a:off x="0" y="216229"/>
          <a:ext cx="411137" cy="413280"/>
        </a:xfrm>
        <a:prstGeom prst="rect">
          <a:avLst/>
        </a:prstGeom>
      </dsp:spPr>
      <dsp:txXfrm>
        <a:off x="0" y="216229"/>
        <a:ext cx="411137" cy="413280"/>
      </dsp:txXfrm>
    </dsp:sp>
    <dsp:sp modelId="{158D7634-4DB7-43BE-A215-7B413985D5E1}">
      <dsp:nvSpPr>
        <dsp:cNvPr id="6" name="Прямоугольник 5" hidden="1"/>
        <dsp:cNvSpPr/>
      </dsp:nvSpPr>
      <dsp:spPr>
        <a:xfrm>
          <a:off x="0" y="2035805"/>
          <a:ext cx="411137" cy="413280"/>
        </a:xfrm>
        <a:prstGeom prst="rect">
          <a:avLst/>
        </a:prstGeom>
      </dsp:spPr>
      <dsp:txXfrm>
        <a:off x="0" y="2035805"/>
        <a:ext cx="411137" cy="413280"/>
      </dsp:txXfrm>
    </dsp:sp>
    <dsp:sp modelId="{EF41AE4A-D7A9-43EF-82B8-404F612D5803}">
      <dsp:nvSpPr>
        <dsp:cNvPr id="9" name="Прямоугольник 8" hidden="1"/>
        <dsp:cNvSpPr/>
      </dsp:nvSpPr>
      <dsp:spPr>
        <a:xfrm>
          <a:off x="0" y="4107475"/>
          <a:ext cx="411137" cy="413280"/>
        </a:xfrm>
        <a:prstGeom prst="rect">
          <a:avLst/>
        </a:prstGeom>
      </dsp:spPr>
      <dsp:txXfrm>
        <a:off x="0" y="4107475"/>
        <a:ext cx="411137" cy="41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466582" cy="5852159"/>
        <a:chOff x="0" y="0"/>
        <a:chExt cx="8466582" cy="5852159"/>
      </a:xfrm>
    </dsp:grpSpPr>
    <dsp:sp modelId="{5294149A-9A29-42FA-B372-2E49B2DAA802}">
      <dsp:nvSpPr>
        <dsp:cNvPr id="3" name="Скругленный прямоугольник 2"/>
        <dsp:cNvSpPr/>
      </dsp:nvSpPr>
      <dsp:spPr bwMode="white">
        <a:xfrm>
          <a:off x="0" y="559797"/>
          <a:ext cx="4160483" cy="4992579"/>
        </a:xfrm>
        <a:prstGeom prst="roundRect">
          <a:avLst>
            <a:gd name="adj" fmla="val 5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109728" rIns="142240" bIns="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dirty="0" smtClean="0">
              <a:solidFill>
                <a:srgbClr val="6F267F"/>
              </a:solidFill>
            </a:rPr>
            <a:t>Май</a:t>
          </a:r>
          <a:endParaRPr lang="ru-RU" sz="3200" dirty="0">
            <a:solidFill>
              <a:srgbClr val="6F267F"/>
            </a:solidFill>
          </a:endParaRPr>
        </a:p>
      </dsp:txBody>
      <dsp:txXfrm>
        <a:off x="0" y="559797"/>
        <a:ext cx="4160483" cy="4992579"/>
      </dsp:txXfrm>
    </dsp:sp>
    <dsp:sp modelId="{AA3231CD-F63B-4CC2-A943-B8BFF502BFE8}">
      <dsp:nvSpPr>
        <dsp:cNvPr id="6" name="Скругленный прямоугольник 5"/>
        <dsp:cNvSpPr/>
      </dsp:nvSpPr>
      <dsp:spPr bwMode="white">
        <a:xfrm>
          <a:off x="4306099" y="429790"/>
          <a:ext cx="4160483" cy="4992579"/>
        </a:xfrm>
        <a:prstGeom prst="roundRect">
          <a:avLst>
            <a:gd name="adj" fmla="val 5000"/>
          </a:avLst>
        </a:prstGeom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96012" rIns="124459" bIns="0" anchor="t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rgbClr val="6F267F"/>
              </a:solidFill>
            </a:rPr>
            <a:t>Июнь, июль, август</a:t>
          </a:r>
          <a:endParaRPr lang="ru-RU" sz="2800" b="1" dirty="0">
            <a:solidFill>
              <a:srgbClr val="6F267F"/>
            </a:solidFill>
          </a:endParaRPr>
        </a:p>
      </dsp:txBody>
      <dsp:txXfrm>
        <a:off x="4306099" y="429790"/>
        <a:ext cx="4160483" cy="4992579"/>
      </dsp:txXfrm>
    </dsp:sp>
    <dsp:sp modelId="{A1B6DB78-AEE4-4AD7-B10B-BE4DB81C779B}">
      <dsp:nvSpPr>
        <dsp:cNvPr id="5" name="Блок-схема: извлечение 4"/>
        <dsp:cNvSpPr/>
      </dsp:nvSpPr>
      <dsp:spPr bwMode="white">
        <a:xfrm rot="5400000">
          <a:off x="4053327" y="3867204"/>
          <a:ext cx="624072" cy="624072"/>
        </a:xfrm>
        <a:prstGeom prst="flowChartExtract">
          <a:avLst/>
        </a:prstGeom>
        <a:gradFill flip="none" rotWithShape="0">
          <a:gsLst>
            <a:gs pos="0">
              <a:srgbClr val="6F267F">
                <a:shade val="30000"/>
                <a:satMod val="115000"/>
              </a:srgbClr>
            </a:gs>
            <a:gs pos="79000">
              <a:srgbClr val="D795E7"/>
            </a:gs>
            <a:gs pos="14000">
              <a:srgbClr val="6F267F">
                <a:shade val="67500"/>
                <a:satMod val="115000"/>
              </a:srgbClr>
            </a:gs>
            <a:gs pos="49000">
              <a:srgbClr val="6F267F">
                <a:shade val="100000"/>
                <a:satMod val="115000"/>
              </a:srgbClr>
            </a:gs>
          </a:gsLst>
          <a:lin ang="13500000" scaled="1"/>
          <a:tileRect/>
        </a:gradFill>
      </dsp:spPr>
      <dsp:style>
        <a:lnRef idx="2">
          <a:schemeClr val="accent4">
            <a:alpha val="9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 rot="5400000">
        <a:off x="4053327" y="3867204"/>
        <a:ext cx="624072" cy="624072"/>
      </dsp:txXfrm>
    </dsp:sp>
    <dsp:sp modelId="{40891022-CC8F-4D54-B732-E7E9AF392D6A}">
      <dsp:nvSpPr>
        <dsp:cNvPr id="4" name="Прямоугольник 3"/>
        <dsp:cNvSpPr/>
      </dsp:nvSpPr>
      <dsp:spPr bwMode="white">
        <a:xfrm>
          <a:off x="832097" y="559797"/>
          <a:ext cx="3099560" cy="4992579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48006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rgbClr val="6F267F"/>
              </a:solidFill>
            </a:rPr>
            <a:t>- Проект начинается с оценки представлений детей о функциях и свойствах воздуха и воды</a:t>
          </a:r>
          <a:endParaRPr lang="ru-RU" sz="14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>
              <a:solidFill>
                <a:srgbClr val="6F267F"/>
              </a:solidFill>
            </a:rPr>
            <a:t>= </a:t>
          </a:r>
          <a:r>
            <a:rPr lang="ru-RU" sz="1400" dirty="0" smtClean="0">
              <a:solidFill>
                <a:srgbClr val="6F267F"/>
              </a:solidFill>
            </a:rPr>
            <a:t>консультация с родителями на тему: «Опытно-экспериментальная деятельность с детьми в д/ саду».</a:t>
          </a:r>
          <a:endParaRPr lang="ru-RU" sz="1400" dirty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rgbClr val="6F267F"/>
              </a:solidFill>
            </a:rPr>
            <a:t>- Знакомство с материалом и оборудованием для исследовательской деятельности. Поддерживать и развивать интерес у ребенка к исследованиям, опытам.</a:t>
          </a:r>
          <a:endParaRPr lang="ru-RU" sz="14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rgbClr val="6F267F"/>
              </a:solidFill>
            </a:rPr>
            <a:t>- Чтение </a:t>
          </a:r>
          <a:r>
            <a:rPr lang="ru-RU" sz="1400" dirty="0" err="1" smtClean="0">
              <a:solidFill>
                <a:srgbClr val="6F267F"/>
              </a:solidFill>
            </a:rPr>
            <a:t>худож</a:t>
          </a:r>
          <a:r>
            <a:rPr lang="ru-RU" sz="1400" dirty="0" smtClean="0">
              <a:solidFill>
                <a:srgbClr val="6F267F"/>
              </a:solidFill>
            </a:rPr>
            <a:t>. литер. (</a:t>
          </a:r>
          <a:r>
            <a:rPr lang="en-US" sz="1400" dirty="0" smtClean="0">
              <a:solidFill>
                <a:srgbClr val="6F267F"/>
              </a:solidFill>
            </a:rPr>
            <a:t>http://rodnaya-tropinka.ru/</a:t>
          </a:r>
          <a:r>
            <a:rPr lang="ru-RU" sz="1400" dirty="0" smtClean="0">
              <a:solidFill>
                <a:srgbClr val="6F267F"/>
              </a:solidFill>
            </a:rPr>
            <a:t>Детям о воздухе и ветре: увлекательное природоведение для детей). А. Пушкин. «Ветер, ветер! Ты могуч!..». А. Кольцов. «Дуют ветры...». Е. Благинина «Одуванчик»</a:t>
          </a:r>
          <a:endParaRPr lang="ru-RU" sz="14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solidFill>
                <a:srgbClr val="6F267F"/>
              </a:solidFill>
            </a:rPr>
            <a:t>- Дидактическая игра «Узнай по запаху».</a:t>
          </a:r>
          <a:endParaRPr lang="ru-RU" sz="1400" dirty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Расширять представления у детей о свойствах воздуха: невидим, не имеет ни запаха, не имеет вес; воды: не имеет запаха, видима в толще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Дети проводят опыт «Что в пакете?», и делают выводы.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 - Предложить детям взвесить воздух и воду, и как это можно сделать при помощи весов. 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Игра «Воздушные гонки» </a:t>
          </a:r>
          <a:r>
            <a:rPr lang="en-US" sz="1300" dirty="0" smtClean="0">
              <a:solidFill>
                <a:srgbClr val="6F267F"/>
              </a:solidFill>
            </a:rPr>
            <a:t>https://infourok.ru/kartoteka-igr-s-vozduhom-3000150.html</a:t>
          </a:r>
          <a:endParaRPr lang="ru-RU" sz="1300" dirty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Поинтересоваться у детей, в какой игрушке много воздуха. Если в ней появится дырочка, весь воздух выйдет.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Эксперимент «Как поймать воздух?»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Игра «Весёлые игры» </a:t>
          </a:r>
          <a:r>
            <a:rPr lang="en-US" sz="1300" dirty="0" smtClean="0">
              <a:solidFill>
                <a:srgbClr val="6F267F"/>
              </a:solidFill>
            </a:rPr>
            <a:t>https://infourok.ru/kartoteka-igr-s-vozduhom-3000150.html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Эксперимент «Воздух легче воды»</a:t>
          </a:r>
          <a:endParaRPr lang="ru-RU" sz="1300" dirty="0" smtClean="0">
            <a:solidFill>
              <a:srgbClr val="6F267F"/>
            </a:solidFill>
          </a:endParaRPr>
        </a:p>
        <a:p>
          <a:pPr lvl="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rgbClr val="6F267F"/>
              </a:solidFill>
            </a:rPr>
            <a:t>-  Проводится самостоятельная работа в уголке – лаборатории</a:t>
          </a:r>
          <a:r>
            <a:rPr lang="ru-RU" sz="1400" dirty="0" smtClean="0">
              <a:solidFill>
                <a:srgbClr val="6F267F"/>
              </a:solidFill>
            </a:rPr>
            <a:t>.</a:t>
          </a:r>
          <a:endParaRPr lang="ru-RU" sz="1400" dirty="0">
            <a:solidFill>
              <a:srgbClr val="6F267F"/>
            </a:solidFill>
          </a:endParaRPr>
        </a:p>
      </dsp:txBody>
      <dsp:txXfrm>
        <a:off x="832097" y="559797"/>
        <a:ext cx="3099560" cy="4992579"/>
      </dsp:txXfrm>
    </dsp:sp>
    <dsp:sp modelId="{7551F520-91E4-4EF8-8667-9BA8CAF5C3F9}">
      <dsp:nvSpPr>
        <dsp:cNvPr id="7" name="Прямоугольник 6"/>
        <dsp:cNvSpPr/>
      </dsp:nvSpPr>
      <dsp:spPr bwMode="white">
        <a:xfrm>
          <a:off x="5138196" y="429790"/>
          <a:ext cx="3099560" cy="4992579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4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48006" rIns="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 smtClean="0">
              <a:solidFill>
                <a:srgbClr val="6F267F"/>
              </a:solidFill>
            </a:rPr>
            <a:t>- Работа родителей с детьми. Проведение опытов, исследований по теме проекта. Обобщение фактов, помощь в формировании собственной точки зрения детей. Помощь в практической деятельности</a:t>
          </a:r>
          <a:endParaRPr lang="ru-RU" sz="1400" b="0" dirty="0" smtClean="0">
            <a:solidFill>
              <a:srgbClr val="6F267F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 smtClean="0">
              <a:solidFill>
                <a:srgbClr val="6F267F"/>
              </a:solidFill>
            </a:rPr>
            <a:t>- </a:t>
          </a:r>
          <a:r>
            <a:rPr lang="ru-RU" sz="1400" b="0" dirty="0" err="1" smtClean="0">
              <a:solidFill>
                <a:srgbClr val="6F267F"/>
              </a:solidFill>
            </a:rPr>
            <a:t>Фотографирова</a:t>
          </a:r>
          <a:br>
            <a:rPr lang="ru-RU" sz="1400" b="0" dirty="0" smtClean="0">
              <a:solidFill>
                <a:srgbClr val="6F267F"/>
              </a:solidFill>
            </a:rPr>
          </a:br>
          <a:r>
            <a:rPr lang="ru-RU" sz="1400" b="0" dirty="0" err="1" smtClean="0">
              <a:solidFill>
                <a:srgbClr val="6F267F"/>
              </a:solidFill>
            </a:rPr>
            <a:t>ние</a:t>
          </a:r>
          <a:r>
            <a:rPr lang="ru-RU" sz="1400" b="0" dirty="0" smtClean="0">
              <a:solidFill>
                <a:srgbClr val="6F267F"/>
              </a:solidFill>
            </a:rPr>
            <a:t> результатов</a:t>
          </a:r>
          <a:endParaRPr lang="ru-RU" sz="1400" b="0" dirty="0" smtClean="0">
            <a:solidFill>
              <a:srgbClr val="6F267F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 smtClean="0">
              <a:solidFill>
                <a:srgbClr val="6F267F"/>
              </a:solidFill>
            </a:rPr>
            <a:t>- Обобщение результатов исследования о свойствах воды и воздуха</a:t>
          </a:r>
          <a:endParaRPr lang="ru-RU" sz="1400" b="0" dirty="0" smtClean="0">
            <a:solidFill>
              <a:srgbClr val="6F267F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 smtClean="0">
              <a:solidFill>
                <a:srgbClr val="6F267F"/>
              </a:solidFill>
            </a:rPr>
            <a:t>- Презентация проекта</a:t>
          </a:r>
        </a:p>
      </dsp:txBody>
      <dsp:txXfrm>
        <a:off x="5138196" y="429790"/>
        <a:ext cx="3099560" cy="4992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type="rect" r:blip="" rot="90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type="flowChartExtract" r:blip="" rot="90">
                  <dgm:adjLst/>
                </dgm:shape>
              </dgm:if>
              <dgm:else name="Name17">
                <dgm:shape xmlns:r="http://schemas.openxmlformats.org/officeDocument/2006/relationships" type="flowChartExtract" r:blip="" rot="-90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11C9-5A3C-48C1-A36E-C0BA7E1F249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1D8C-7CDD-45D6-A907-94906CDC0F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E733-D99F-4E15-A78A-4BDF8FD88A7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2532-2BFE-4611-968A-5213A1A0631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B4C5-50BF-4178-999F-71783397D29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775C-31FE-4F81-9C75-8FAFAC0FA43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0CFC-12DA-48EF-B4F6-DD39A2BF32C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4131-D34F-40FC-B38D-8BEB6C4DEDC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6F4F-41CF-48B5-8E66-59DD0247937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09E9-EF2F-471A-B13A-F9F0E996FF3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548D-5151-4444-B1E8-8F479BBB321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5207-6BAF-4BCA-BA6E-EDA6C65D844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87BB-0CC0-492E-AD14-266456BFFF0D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AC08-ACB1-4203-9DF7-E5289795CA0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D700-85F7-4A37-AB13-DB4F7FF2B45F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589E-6120-4EF4-A20E-6CF359E762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09E5-4D7E-4C14-AB8B-4187108FE506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EF74-9638-4B4F-86CF-AD8D6BD68CE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7E36-5CC5-4F52-B56E-E4E795909F2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3E96-3B8F-468B-8C2A-794D63EA460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191B-9BD8-46BC-9640-D7889638DAF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ACF4-2CAC-4866-8498-6D2211AD3C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A68612-F072-4D34-984E-0717068297D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EE7452-762E-4844-B5ED-D503C7A38CD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56.pn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jpeg"/><Relationship Id="rId8" Type="http://schemas.openxmlformats.org/officeDocument/2006/relationships/image" Target="../media/image68.jpeg"/><Relationship Id="rId7" Type="http://schemas.openxmlformats.org/officeDocument/2006/relationships/image" Target="../media/image67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1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700" y="3076575"/>
            <a:ext cx="4014788" cy="755650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6F267F"/>
                </a:solidFill>
                <a:latin typeface="+mn-lt"/>
              </a:rPr>
              <a:t>ПРОЕКТ</a:t>
            </a:r>
            <a:br>
              <a:rPr lang="ru-RU" sz="1600" b="1" dirty="0" smtClean="0">
                <a:solidFill>
                  <a:srgbClr val="6F267F"/>
                </a:solidFill>
                <a:latin typeface="+mn-lt"/>
              </a:rPr>
            </a:br>
            <a:r>
              <a:rPr lang="ru-RU" sz="1600" b="1" dirty="0" smtClean="0">
                <a:solidFill>
                  <a:srgbClr val="6F267F"/>
                </a:solidFill>
                <a:latin typeface="+mn-lt"/>
              </a:rPr>
              <a:t>ПОЗНАВАТЕЛЬНО - ИССЛЕДОВАТЕЛЬСКОЙ </a:t>
            </a:r>
            <a:br>
              <a:rPr lang="ru-RU" sz="1600" b="1" dirty="0" smtClean="0">
                <a:solidFill>
                  <a:srgbClr val="6F267F"/>
                </a:solidFill>
                <a:latin typeface="+mn-lt"/>
              </a:rPr>
            </a:br>
            <a:r>
              <a:rPr lang="ru-RU" sz="1600" b="1" dirty="0" smtClean="0">
                <a:solidFill>
                  <a:srgbClr val="6F267F"/>
                </a:solidFill>
                <a:latin typeface="+mn-lt"/>
              </a:rPr>
              <a:t>ДЕЯТЕЛЬНОСТИ</a:t>
            </a:r>
            <a:endParaRPr lang="en-US" sz="1600" b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755900" y="3981450"/>
            <a:ext cx="3608388" cy="641350"/>
          </a:xfrm>
        </p:spPr>
        <p:txBody>
          <a:bodyPr/>
          <a:lstStyle/>
          <a:p>
            <a:pPr>
              <a:lnSpc>
                <a:spcPts val="1000"/>
              </a:lnSpc>
            </a:pPr>
            <a:endParaRPr lang="ru-RU" sz="1800" b="1" smtClean="0">
              <a:solidFill>
                <a:srgbClr val="CC3399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smtClean="0">
                <a:solidFill>
                  <a:srgbClr val="CC3399"/>
                </a:solidFill>
              </a:rPr>
              <a:t>группа №8 «Веснушки»</a:t>
            </a:r>
            <a:endParaRPr lang="ru-RU" sz="1800" b="1" smtClean="0">
              <a:solidFill>
                <a:srgbClr val="CC3399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smtClean="0">
                <a:solidFill>
                  <a:srgbClr val="CC3399"/>
                </a:solidFill>
              </a:rPr>
              <a:t>Воспитатели – Карташова Т.М</a:t>
            </a:r>
            <a:endParaRPr lang="ru-RU" sz="1800" b="1" smtClean="0">
              <a:solidFill>
                <a:srgbClr val="CC3399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smtClean="0">
                <a:solidFill>
                  <a:srgbClr val="CC3399"/>
                </a:solidFill>
              </a:rPr>
              <a:t>                         Маврина И.Н</a:t>
            </a:r>
            <a:endParaRPr lang="ru-RU" sz="1800" b="1" smtClean="0">
              <a:solidFill>
                <a:srgbClr val="CC3399"/>
              </a:solidFill>
            </a:endParaRPr>
          </a:p>
          <a:p>
            <a:pPr>
              <a:lnSpc>
                <a:spcPts val="1000"/>
              </a:lnSpc>
            </a:pPr>
            <a:endParaRPr lang="ru-RU" sz="1800" b="1" smtClean="0">
              <a:solidFill>
                <a:srgbClr val="CC3399"/>
              </a:solidFill>
            </a:endParaRPr>
          </a:p>
          <a:p>
            <a:pPr>
              <a:lnSpc>
                <a:spcPts val="1000"/>
              </a:lnSpc>
            </a:pPr>
            <a:endParaRPr lang="ru-RU" sz="1800" b="1" smtClean="0">
              <a:solidFill>
                <a:srgbClr val="CC3399"/>
              </a:solidFill>
            </a:endParaRPr>
          </a:p>
          <a:p>
            <a:pPr>
              <a:lnSpc>
                <a:spcPts val="1000"/>
              </a:lnSpc>
            </a:pPr>
            <a:r>
              <a:rPr lang="ru-RU" sz="1800" b="1" smtClean="0">
                <a:solidFill>
                  <a:srgbClr val="CC3399"/>
                </a:solidFill>
              </a:rPr>
              <a:t>                  </a:t>
            </a:r>
            <a:endParaRPr lang="ru-RU" sz="1800" b="1" smtClean="0">
              <a:solidFill>
                <a:srgbClr val="CC3399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873125" y="2170113"/>
            <a:ext cx="7681913" cy="890587"/>
          </a:xfrm>
          <a:prstGeom prst="rect">
            <a:avLst/>
          </a:prstGeom>
          <a:gradFill flip="none" rotWithShape="1"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  <a:tileRect/>
          </a:gradFill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«МАЛЕНЬКИЕ   ФОКУСНИКИ»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25" y="655638"/>
            <a:ext cx="48355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</a:t>
            </a:r>
            <a:endParaRPr lang="ru-RU" altLang="ru-RU" sz="1400" b="1" dirty="0">
              <a:solidFill>
                <a:srgbClr val="6F26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endParaRPr lang="ru-RU" altLang="ru-RU" sz="1400" dirty="0">
              <a:solidFill>
                <a:srgbClr val="6F26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— ДЕТСКИЙ САД № 28 «ОГОНЕК</a:t>
            </a:r>
            <a:r>
              <a:rPr lang="ru-RU" altLang="ru-RU" sz="1400" b="1" dirty="0">
                <a:solidFill>
                  <a:srgbClr val="6F26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400" b="1" dirty="0">
              <a:solidFill>
                <a:srgbClr val="6F26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316413" y="5797550"/>
            <a:ext cx="1177925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Бердск</a:t>
            </a:r>
            <a:endParaRPr lang="ru-RU" altLang="ru-RU" sz="16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2021</a:t>
            </a:r>
            <a:endParaRPr lang="ru-RU" altLang="ru-RU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09938" y="1362075"/>
            <a:ext cx="1462087" cy="1662113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263" y="192088"/>
            <a:ext cx="7262812" cy="938212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СЛАЙМ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1400" y="1130300"/>
            <a:ext cx="2860675" cy="5727700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выяснить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правила изготовления массы желеобразной консистенции для создания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игрушки </a:t>
            </a:r>
            <a:r>
              <a:rPr lang="ru-RU" sz="1200" dirty="0" err="1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слайм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, в домашних условиях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ИНГРЕДИЕНТЫ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Вода ½ стакана, клей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ПВА – 1 столовая ложка, пена для бритья – 1 чайная ложка и </a:t>
            </a:r>
            <a:r>
              <a:rPr lang="ru-RU" sz="1200" dirty="0" err="1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тетраборат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натрия – 0.5 чайной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ложки, блестки, легкий пластилин, пищевой краситель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клей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1 </a:t>
            </a:r>
            <a:r>
              <a:rPr lang="ru-RU" sz="1200" dirty="0" err="1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ст.л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выльем в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миску.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Добавим 1 </a:t>
            </a:r>
            <a:r>
              <a:rPr lang="ru-RU" sz="1200" dirty="0" err="1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ч.л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пены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для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бритья. Пена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дает </a:t>
            </a:r>
            <a:r>
              <a:rPr lang="ru-RU" sz="1200" dirty="0" err="1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слайму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эластичность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Перемешиваем. Капнем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несколько капель красителя и немного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помнем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его в руках. Вливаем загуститель. Как только масса начнет отлипать от стенок миски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– </a:t>
            </a:r>
            <a:r>
              <a:rPr lang="ru-RU" sz="1200" dirty="0" err="1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слайм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можно брать в руки и вымешивать вручную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Добавляем блестки и пластилин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Изготовить </a:t>
            </a:r>
            <a:r>
              <a:rPr lang="ru-RU" sz="1200" dirty="0" err="1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слайм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в домашних условиях возможно, но при добавлении </a:t>
            </a:r>
            <a:r>
              <a:rPr lang="ru-RU" sz="1200" dirty="0" err="1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тетрабората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натрия требуется помощь взрослых.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Жидкая масса загустела</a:t>
            </a: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204788"/>
            <a:ext cx="1350963" cy="18002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16263" y="3024696"/>
            <a:ext cx="3850340" cy="3221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6F267F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3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63" y="1344613"/>
            <a:ext cx="1435100" cy="167957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00536" y="4166226"/>
            <a:ext cx="1738806" cy="238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6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" y="2133600"/>
            <a:ext cx="1350963" cy="1801813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825" y="146050"/>
            <a:ext cx="7031038" cy="939800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МОРОЖЕНОЕ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2713" y="1085850"/>
            <a:ext cx="2459037" cy="5772150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Выяснить,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возможно ли приготовление мороженого в домашних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условиях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И ИНГРЕДИЕНТЫ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Сливки 2 пачки по 0,5л «Пармалат», 1 банка сгущенное молоко, ягоды, планетарный миксер, формы силиконовые, морозильник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Охлажденные сливки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взбить миксером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сначала на низких оборотах, затем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максимальных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Добиваемся получения устойчивых пиков.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Постепенно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вливаем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сгущенку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взбиваем еще 5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минут. Перекладываем в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формы, добавляем ягоды, и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убираем в морозилку на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3 часа.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приготовить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мороженое в домашних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условиях можно, имея соответствующие ингредиенты и оборудование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Жидкие сливки превратились в лед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87054" y="2678901"/>
            <a:ext cx="2289002" cy="3787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6F267F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55575"/>
            <a:ext cx="1455738" cy="20383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355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4572000"/>
            <a:ext cx="1433513" cy="2112963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3558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825" y="1277938"/>
            <a:ext cx="1373188" cy="183197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3559" name="Рисунок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1277938"/>
            <a:ext cx="1109663" cy="183197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3560" name="Рисунок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938" y="2363788"/>
            <a:ext cx="1454150" cy="20383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984870" y="3383336"/>
            <a:ext cx="1816182" cy="2906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0" y="146050"/>
            <a:ext cx="7262813" cy="939800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РАДУЖНАЯ </a:t>
            </a:r>
            <a: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ВОДА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938" y="1100138"/>
            <a:ext cx="3325812" cy="5618162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Получить радугу в домашних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условиях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ИНГРЕДИЕНТЫ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вода, 4 пластмассовых стаканчика, сахар, краски и кисти, чайная ложечка, шприц (импортный)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стаканах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 водой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растворяем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краски разного цвета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Добавляем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них сахар: в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оранжевый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не добавлять, в красный -1 ч. л., в зеленый- 2ч.л., в синий -3ч.л. Шприцом набираем красную краску, опускаем его на дно в стакан с желтой краской и медленно выдавливаем.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Так 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же с зеленой и синей краской Если вливать новую порцию окрашенной воды поверх предыдущей очень аккуратно, то вода не смешается, а разделится на слои из-за разного содержания сахара в воде, то есть из-за разной плотности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воды. Получается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«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радуга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стакане», т. е. несколько слоёв цветной воды не смешивающиеся между собой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endParaRPr lang="ru-RU" altLang="ru-RU" sz="1400" b="1" dirty="0" smtClean="0">
              <a:solidFill>
                <a:srgbClr val="6F2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200" dirty="0" smtClean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altLang="ru-RU" sz="1200" dirty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сахара, тем выше плотность воды и тем ниже этот слой будет в стакане. Жидкость </a:t>
            </a:r>
            <a:r>
              <a:rPr lang="ru-RU" altLang="ru-RU" sz="1200" dirty="0" smtClean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оранжевого </a:t>
            </a:r>
            <a:r>
              <a:rPr lang="ru-RU" altLang="ru-RU" sz="1200" dirty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без сахара, </a:t>
            </a:r>
            <a:r>
              <a:rPr lang="ru-RU" altLang="ru-RU" sz="1200" dirty="0" smtClean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окажется </a:t>
            </a:r>
            <a:r>
              <a:rPr lang="ru-RU" altLang="ru-RU" sz="1200" dirty="0">
                <a:solidFill>
                  <a:srgbClr val="6F2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верху.</a:t>
            </a:r>
            <a:endParaRPr lang="ru-RU" altLang="ru-RU" sz="1200" b="1" dirty="0">
              <a:solidFill>
                <a:srgbClr val="6F26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7638" y="139700"/>
            <a:ext cx="1292225" cy="18859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50" y="1287463"/>
            <a:ext cx="1411288" cy="738187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458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2238375"/>
            <a:ext cx="1303337" cy="18859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4582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1279525"/>
            <a:ext cx="1820863" cy="785813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4583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7238" y="2238375"/>
            <a:ext cx="1419225" cy="1893888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4584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5288" y="2227263"/>
            <a:ext cx="1416050" cy="1887537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19328" y="4426292"/>
            <a:ext cx="2377716" cy="2203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650781" y="3410118"/>
            <a:ext cx="1774659" cy="303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6F267F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663" y="263525"/>
            <a:ext cx="6669087" cy="938213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4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ВОЗДУШНЫЙ </a:t>
            </a:r>
            <a:r>
              <a:rPr lang="ru-RU" altLang="ru-RU" sz="34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ВЕЕР</a:t>
            </a:r>
            <a:endParaRPr lang="ru-RU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2575" y="1201738"/>
            <a:ext cx="2289175" cy="4881562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ощутить давление воздуха при помощи веера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Альбомный и тетрадный листы, 1/2 тетрадного листа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Сделали 3 веера (маленький, средний, большой). Проверили, какой веер создает при обмахивании самый сильный поток воздуха (большой)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Самый большой веер создает самый сильный поток воздуха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5603" name="Рисунок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0038" y="280988"/>
            <a:ext cx="1755775" cy="23463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36700"/>
            <a:ext cx="1633537" cy="2182813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03" y="4024503"/>
            <a:ext cx="1770696" cy="2365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913" y="2827338"/>
            <a:ext cx="1739900" cy="10128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5607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913" y="4064000"/>
            <a:ext cx="1739900" cy="2325688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5608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1538288"/>
            <a:ext cx="1652588" cy="21812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946" y="3474720"/>
            <a:ext cx="2182175" cy="2915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9900CC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763" y="263525"/>
            <a:ext cx="7011987" cy="938213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</a:t>
            </a:r>
            <a:br>
              <a:rPr lang="ru-RU" sz="34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</a:br>
            <a:r>
              <a:rPr lang="ru-RU" sz="34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ЧТО  БЫСТРЕЕ  УПАДЕТ</a:t>
            </a:r>
            <a:endParaRPr lang="ru-RU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0475" y="1201738"/>
            <a:ext cx="2581275" cy="5527675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исследование падения различных предметов в воздухе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- 2 тетрадных листа, 1 смятый лист, монета, бумажный круг диаметром монеты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одну руку взяли монету, в другую кружок из бумаги., бросили одновременно на пол. Монетка упала быстрее бумажного листа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Взяли лист и скомканный лист, бросили одновременно. Скомканный лист упал быстрее прямого.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Взяли 2 тетрадных листа, 1 вертикально, другой горизонтально, бросили. Упал первым вертикальный лист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листку бумаги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горизонтальному труднее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, чем монете, преодолеть сопротивление воздуха,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т. к. поверхность его больше, чем у других предметов</a:t>
            </a: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9750" y="1379538"/>
            <a:ext cx="1431925" cy="760412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15" y="4482636"/>
            <a:ext cx="1599874" cy="2137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2328863"/>
            <a:ext cx="1412875" cy="1836737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663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263525"/>
            <a:ext cx="1412875" cy="1887538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6631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1379538"/>
            <a:ext cx="1419225" cy="18986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6632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0" y="3532188"/>
            <a:ext cx="1422400" cy="1900237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979" y="2712862"/>
            <a:ext cx="2649131" cy="3539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9900CC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738" y="2157984"/>
            <a:ext cx="3110351" cy="4155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6F267F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025" y="263525"/>
            <a:ext cx="6181725" cy="938213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РЕАКТИВНЫЙ </a:t>
            </a:r>
            <a:r>
              <a:rPr lang="ru-RU" sz="34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ВОЗДУХ</a:t>
            </a:r>
            <a:endParaRPr lang="ru-RU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6063" y="1201738"/>
            <a:ext cx="2325687" cy="3956050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наблюдать реактивную силу воздуха</a:t>
            </a:r>
            <a:endParaRPr lang="en-US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Воздушные шарики</a:t>
            </a:r>
            <a:endParaRPr lang="en-US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Надули шарики, и не завязывая, отпустили. Шарики летали в разные стороны, вверх и вниз</a:t>
            </a:r>
            <a:endParaRPr lang="en-US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воздух, вырываясь из отверстия, толкает шарик в противоположную сторону и заставляет лететь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765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263525"/>
            <a:ext cx="2257425" cy="30162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25" y="1466850"/>
            <a:ext cx="1355725" cy="18129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8" y="3541782"/>
            <a:ext cx="2257837" cy="301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56038" y="1401763"/>
            <a:ext cx="1452562" cy="266700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050" y="263525"/>
            <a:ext cx="6616700" cy="923925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</a:t>
            </a:r>
            <a:br>
              <a:rPr lang="ru-RU" sz="34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</a:br>
            <a:r>
              <a:rPr lang="ru-RU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ВОЗДУХ ТОЛКАЕТ ПРЕДМЕТЫ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338" y="1187450"/>
            <a:ext cx="2157412" cy="4938713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убедиться в том, что при помощи воздуха можно передвигать предметы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сухоцвет, кружок бумажный, карандаш, кубик, монетка, книжка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Дули на каждый предмет и наблюдали, какой из них можно сдуть с места.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Сухоцвет и кружок сдвинулись с места легко, карандаш недалеко; монетка, книжка и кубик не сдвинулись с места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При помощи воздуха можно сдвигать легкие предметы, но не тяжелые</a:t>
            </a: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867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539750"/>
            <a:ext cx="1724025" cy="21145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867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5402263"/>
            <a:ext cx="957263" cy="12795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8678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2836863"/>
            <a:ext cx="1562100" cy="1454150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8679" name="Рисунок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4572000"/>
            <a:ext cx="1473200" cy="2109788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991271" y="3797774"/>
            <a:ext cx="1609641" cy="2665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6F267F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8681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0238" y="1401763"/>
            <a:ext cx="974725" cy="1252537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8682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27200" y="3390900"/>
            <a:ext cx="838200" cy="915988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2944492" y="3797774"/>
            <a:ext cx="1249832" cy="2769507"/>
          </a:xfrm>
          <a:prstGeom prst="rect">
            <a:avLst/>
          </a:prstGeom>
          <a:solidFill>
            <a:srgbClr val="6F267F"/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98713" y="4071938"/>
            <a:ext cx="1641475" cy="2611437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675" y="263525"/>
            <a:ext cx="6569075" cy="968375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Эксперименты вместе с родителями. ВОЗДУХ  </a:t>
            </a:r>
            <a:r>
              <a:rPr lang="ru-RU" sz="34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И ВЕТЕР,  ОДНО И  ТО  ЖЕ?</a:t>
            </a:r>
            <a:endParaRPr lang="ru-RU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5438" y="1231900"/>
            <a:ext cx="2246312" cy="5451475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исследование перемещения воздуха в пространстве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Мыльные пузыри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Надували пузыри около открытого балкона, залетевший ветер с улицы перемещал пузыри по комнате. Надували пузыри на улице, наблюдали, как ветер перемещал пузыри  в разные стороны (вверх, вниз, вправо, влево)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Пузыри легкие, и ветер (двигающийся воздух) может легко их перемещать. Воздух перемещается в разных направлениях, образуя ветер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970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263525"/>
            <a:ext cx="1938338" cy="2589213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9" y="3226503"/>
            <a:ext cx="1870908" cy="249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25" y="3100600"/>
            <a:ext cx="2397045" cy="3202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6F267F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9703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713" y="1422400"/>
            <a:ext cx="1641475" cy="2459038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10000" y="1965325"/>
            <a:ext cx="3179763" cy="431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/>
          <p:nvPr/>
        </p:nvSpPr>
        <p:spPr>
          <a:xfrm>
            <a:off x="603250" y="725488"/>
            <a:ext cx="8559800" cy="938212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/>
              </a:rPr>
              <a:t>БЛАГОДАРЮ ЗА  ВНИМАНИЕ !</a:t>
            </a:r>
            <a:endParaRPr lang="ru-RU" sz="60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23" name="Picture 2" descr="https://files.vm.ru/photo/vecherka/2013/07/doc6b6r8mdvvna3a4cp304_800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3949700"/>
            <a:ext cx="9128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/>
          <p:nvPr/>
        </p:nvSpPr>
        <p:spPr>
          <a:xfrm>
            <a:off x="463550" y="0"/>
            <a:ext cx="8680450" cy="6858000"/>
          </a:xfrm>
          <a:prstGeom prst="rect">
            <a:avLst/>
          </a:prstGeo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CCCFF">
                <a:alpha val="36078"/>
              </a:srgb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Вид проекта</a:t>
            </a:r>
            <a:r>
              <a:rPr lang="ru-RU" sz="1550" dirty="0" smtClean="0">
                <a:solidFill>
                  <a:srgbClr val="6F267F"/>
                </a:solidFill>
              </a:rPr>
              <a:t>: познавательно-исследовательский</a:t>
            </a:r>
            <a:endParaRPr lang="ru-RU" sz="1550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Тип проекта</a:t>
            </a:r>
            <a:r>
              <a:rPr lang="ru-RU" sz="1550" dirty="0" smtClean="0">
                <a:solidFill>
                  <a:srgbClr val="6F267F"/>
                </a:solidFill>
              </a:rPr>
              <a:t>: долгосрочный</a:t>
            </a:r>
            <a:endParaRPr lang="ru-RU" sz="1550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Продолжительность реализации проекта</a:t>
            </a:r>
            <a:r>
              <a:rPr lang="ru-RU" sz="1550" dirty="0" smtClean="0">
                <a:solidFill>
                  <a:srgbClr val="6F267F"/>
                </a:solidFill>
              </a:rPr>
              <a:t>: май-август 2021</a:t>
            </a:r>
            <a:endParaRPr lang="ru-RU" sz="1550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Участники проекта</a:t>
            </a:r>
            <a:r>
              <a:rPr lang="ru-RU" sz="1550" dirty="0" smtClean="0">
                <a:solidFill>
                  <a:srgbClr val="6F267F"/>
                </a:solidFill>
              </a:rPr>
              <a:t>: дети второй младшей </a:t>
            </a:r>
            <a:r>
              <a:rPr lang="ru-RU" sz="1550" b="1" dirty="0" smtClean="0">
                <a:solidFill>
                  <a:srgbClr val="6F267F"/>
                </a:solidFill>
              </a:rPr>
              <a:t>группы №8 «Веснушки»</a:t>
            </a:r>
            <a:r>
              <a:rPr lang="ru-RU" sz="1550" dirty="0" smtClean="0">
                <a:solidFill>
                  <a:srgbClr val="6F267F"/>
                </a:solidFill>
              </a:rPr>
              <a:t>, воспитатели, родители.</a:t>
            </a:r>
            <a:endParaRPr lang="ru-RU" sz="1550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>
                <a:solidFill>
                  <a:srgbClr val="6F267F"/>
                </a:solidFill>
              </a:rPr>
              <a:t>Объект проекта: </a:t>
            </a:r>
            <a:r>
              <a:rPr lang="ru-RU" sz="1550" dirty="0">
                <a:solidFill>
                  <a:srgbClr val="6F267F"/>
                </a:solidFill>
              </a:rPr>
              <a:t>окружающая среда человека</a:t>
            </a:r>
            <a:endParaRPr lang="ru-RU" sz="1550" dirty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>
                <a:solidFill>
                  <a:srgbClr val="6F267F"/>
                </a:solidFill>
              </a:rPr>
              <a:t>Предмет проекта: </a:t>
            </a:r>
            <a:r>
              <a:rPr lang="ru-RU" sz="1550" dirty="0">
                <a:solidFill>
                  <a:srgbClr val="6F267F"/>
                </a:solidFill>
              </a:rPr>
              <a:t>экспериментальные исследования свойств </a:t>
            </a:r>
            <a:r>
              <a:rPr lang="ru-RU" sz="1550" dirty="0" smtClean="0">
                <a:solidFill>
                  <a:srgbClr val="6F267F"/>
                </a:solidFill>
              </a:rPr>
              <a:t>воды и воздуха</a:t>
            </a:r>
            <a:endParaRPr lang="ru-RU" sz="1550" b="1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Цель: </a:t>
            </a:r>
            <a:r>
              <a:rPr lang="ru-RU" sz="1550" dirty="0">
                <a:solidFill>
                  <a:srgbClr val="6F267F"/>
                </a:solidFill>
              </a:rPr>
              <a:t>с помощью экспериментов (опытов) </a:t>
            </a:r>
            <a:r>
              <a:rPr lang="ru-RU" sz="1550" dirty="0" smtClean="0">
                <a:solidFill>
                  <a:srgbClr val="6F267F"/>
                </a:solidFill>
              </a:rPr>
              <a:t>сформировать представления о свойствах воды, воздуха </a:t>
            </a:r>
            <a:r>
              <a:rPr lang="ru-RU" sz="1550" dirty="0">
                <a:solidFill>
                  <a:srgbClr val="6F267F"/>
                </a:solidFill>
              </a:rPr>
              <a:t>у детей </a:t>
            </a:r>
            <a:r>
              <a:rPr lang="ru-RU" sz="1550" dirty="0" smtClean="0">
                <a:solidFill>
                  <a:srgbClr val="6F267F"/>
                </a:solidFill>
              </a:rPr>
              <a:t>второй младшей группы.</a:t>
            </a:r>
            <a:endParaRPr lang="ru-RU" sz="1550" dirty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Задачи: - </a:t>
            </a:r>
            <a:r>
              <a:rPr lang="ru-RU" sz="1550" dirty="0" smtClean="0">
                <a:solidFill>
                  <a:srgbClr val="6F267F"/>
                </a:solidFill>
              </a:rPr>
              <a:t>Обучать </a:t>
            </a:r>
            <a:r>
              <a:rPr lang="ru-RU" sz="1550" dirty="0">
                <a:solidFill>
                  <a:srgbClr val="6F267F"/>
                </a:solidFill>
              </a:rPr>
              <a:t>детей исследовательской деятельности, развивать познавательный интерес и любознательность в процессе наблюдений за реальными природными </a:t>
            </a:r>
            <a:r>
              <a:rPr lang="ru-RU" sz="1550" dirty="0" smtClean="0">
                <a:solidFill>
                  <a:srgbClr val="6F267F"/>
                </a:solidFill>
              </a:rPr>
              <a:t>объектами, </a:t>
            </a:r>
            <a:r>
              <a:rPr lang="ru-RU" sz="1550" dirty="0">
                <a:solidFill>
                  <a:srgbClr val="6F267F"/>
                </a:solidFill>
              </a:rPr>
              <a:t>и к практическому экспериментированию с </a:t>
            </a:r>
            <a:r>
              <a:rPr lang="ru-RU" sz="1550" dirty="0" smtClean="0">
                <a:solidFill>
                  <a:srgbClr val="6F267F"/>
                </a:solidFill>
              </a:rPr>
              <a:t>ними;</a:t>
            </a:r>
            <a:endParaRPr lang="ru-RU" sz="1550" dirty="0" smtClean="0">
              <a:solidFill>
                <a:srgbClr val="6F267F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>
                <a:solidFill>
                  <a:srgbClr val="6F267F"/>
                </a:solidFill>
              </a:rPr>
              <a:t>развивать </a:t>
            </a:r>
            <a:r>
              <a:rPr lang="ru-RU" sz="1550" dirty="0">
                <a:solidFill>
                  <a:srgbClr val="6F267F"/>
                </a:solidFill>
              </a:rPr>
              <a:t>у детей способности устанавливать причинно-следственные связи на основе элементарного эксперимента и делать выводы </a:t>
            </a:r>
            <a:endParaRPr lang="ru-RU" sz="1550" dirty="0" smtClean="0">
              <a:solidFill>
                <a:srgbClr val="6F267F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>
                <a:solidFill>
                  <a:srgbClr val="6F267F"/>
                </a:solidFill>
              </a:rPr>
              <a:t>расширять </a:t>
            </a:r>
            <a:r>
              <a:rPr lang="ru-RU" sz="1550" dirty="0">
                <a:solidFill>
                  <a:srgbClr val="6F267F"/>
                </a:solidFill>
              </a:rPr>
              <a:t>представления о значимости воздуха </a:t>
            </a:r>
            <a:r>
              <a:rPr lang="ru-RU" sz="1550" dirty="0" smtClean="0">
                <a:solidFill>
                  <a:srgbClr val="6F267F"/>
                </a:solidFill>
              </a:rPr>
              <a:t>в </a:t>
            </a:r>
            <a:r>
              <a:rPr lang="ru-RU" sz="1550" dirty="0">
                <a:solidFill>
                  <a:srgbClr val="6F267F"/>
                </a:solidFill>
              </a:rPr>
              <a:t>жизни </a:t>
            </a:r>
            <a:r>
              <a:rPr lang="ru-RU" sz="1550" dirty="0" smtClean="0">
                <a:solidFill>
                  <a:srgbClr val="6F267F"/>
                </a:solidFill>
              </a:rPr>
              <a:t>человека; развивать </a:t>
            </a:r>
            <a:r>
              <a:rPr lang="ru-RU" sz="1550" dirty="0">
                <a:solidFill>
                  <a:srgbClr val="6F267F"/>
                </a:solidFill>
              </a:rPr>
              <a:t>экологическое </a:t>
            </a:r>
            <a:r>
              <a:rPr lang="ru-RU" sz="1550" dirty="0" smtClean="0">
                <a:solidFill>
                  <a:srgbClr val="6F267F"/>
                </a:solidFill>
              </a:rPr>
              <a:t>сознание;</a:t>
            </a:r>
            <a:endParaRPr lang="ru-RU" sz="1550" dirty="0" smtClean="0">
              <a:solidFill>
                <a:srgbClr val="6F267F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>
                <a:solidFill>
                  <a:srgbClr val="6F267F"/>
                </a:solidFill>
              </a:rPr>
              <a:t>обогащать </a:t>
            </a:r>
            <a:r>
              <a:rPr lang="ru-RU" sz="1550" dirty="0">
                <a:solidFill>
                  <a:srgbClr val="6F267F"/>
                </a:solidFill>
              </a:rPr>
              <a:t>словарный запас</a:t>
            </a:r>
            <a:endParaRPr lang="ru-RU" sz="1550" dirty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Ожидаемые результаты:</a:t>
            </a:r>
            <a:endParaRPr lang="ru-RU" sz="1550" b="1" dirty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Дети</a:t>
            </a:r>
            <a:r>
              <a:rPr lang="ru-RU" sz="1550" dirty="0" smtClean="0">
                <a:solidFill>
                  <a:srgbClr val="6F267F"/>
                </a:solidFill>
              </a:rPr>
              <a:t>:  Проявляют </a:t>
            </a:r>
            <a:r>
              <a:rPr lang="ru-RU" sz="1550" dirty="0">
                <a:solidFill>
                  <a:srgbClr val="6F267F"/>
                </a:solidFill>
              </a:rPr>
              <a:t>интерес к миру природы, самостоятельно </a:t>
            </a:r>
            <a:r>
              <a:rPr lang="ru-RU" sz="1550" dirty="0" smtClean="0">
                <a:solidFill>
                  <a:srgbClr val="6F267F"/>
                </a:solidFill>
              </a:rPr>
              <a:t>(или со взрослыми) формулируют </a:t>
            </a:r>
            <a:r>
              <a:rPr lang="ru-RU" sz="1550" dirty="0">
                <a:solidFill>
                  <a:srgbClr val="6F267F"/>
                </a:solidFill>
              </a:rPr>
              <a:t>вопросы и </a:t>
            </a:r>
            <a:r>
              <a:rPr lang="ru-RU" sz="1550" dirty="0" smtClean="0">
                <a:solidFill>
                  <a:srgbClr val="6F267F"/>
                </a:solidFill>
              </a:rPr>
              <a:t>ищут на </a:t>
            </a:r>
            <a:r>
              <a:rPr lang="ru-RU" sz="1550" dirty="0">
                <a:solidFill>
                  <a:srgbClr val="6F267F"/>
                </a:solidFill>
              </a:rPr>
              <a:t>них </a:t>
            </a:r>
            <a:r>
              <a:rPr lang="ru-RU" sz="1550" dirty="0" smtClean="0">
                <a:solidFill>
                  <a:srgbClr val="6F267F"/>
                </a:solidFill>
              </a:rPr>
              <a:t>ответы; </a:t>
            </a:r>
            <a:r>
              <a:rPr lang="ru-RU" sz="1550" dirty="0">
                <a:solidFill>
                  <a:srgbClr val="6F267F"/>
                </a:solidFill>
              </a:rPr>
              <a:t>п</a:t>
            </a:r>
            <a:r>
              <a:rPr lang="ru-RU" sz="1550" dirty="0" smtClean="0">
                <a:solidFill>
                  <a:srgbClr val="6F267F"/>
                </a:solidFill>
              </a:rPr>
              <a:t>роявляют </a:t>
            </a:r>
            <a:r>
              <a:rPr lang="ru-RU" sz="1550" dirty="0">
                <a:solidFill>
                  <a:srgbClr val="6F267F"/>
                </a:solidFill>
              </a:rPr>
              <a:t>элементарные навыки </a:t>
            </a:r>
            <a:r>
              <a:rPr lang="ru-RU" sz="1550" dirty="0" smtClean="0">
                <a:solidFill>
                  <a:srgbClr val="6F267F"/>
                </a:solidFill>
              </a:rPr>
              <a:t>рационального </a:t>
            </a:r>
            <a:r>
              <a:rPr lang="ru-RU" sz="1550" dirty="0">
                <a:solidFill>
                  <a:srgbClr val="6F267F"/>
                </a:solidFill>
              </a:rPr>
              <a:t>природопользования.</a:t>
            </a:r>
            <a:endParaRPr lang="ru-RU" sz="1550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Родители</a:t>
            </a:r>
            <a:r>
              <a:rPr lang="ru-RU" sz="1550" dirty="0" smtClean="0">
                <a:solidFill>
                  <a:srgbClr val="6F267F"/>
                </a:solidFill>
              </a:rPr>
              <a:t>. Помогают собирать</a:t>
            </a:r>
            <a:r>
              <a:rPr lang="ru-RU" sz="1550" dirty="0">
                <a:solidFill>
                  <a:srgbClr val="6F267F"/>
                </a:solidFill>
              </a:rPr>
              <a:t>, обобщать </a:t>
            </a:r>
            <a:r>
              <a:rPr lang="ru-RU" sz="1550" dirty="0" smtClean="0">
                <a:solidFill>
                  <a:srgbClr val="6F267F"/>
                </a:solidFill>
              </a:rPr>
              <a:t>факты</a:t>
            </a:r>
            <a:r>
              <a:rPr lang="ru-RU" sz="1550" dirty="0">
                <a:solidFill>
                  <a:srgbClr val="6F267F"/>
                </a:solidFill>
              </a:rPr>
              <a:t>, формировать </a:t>
            </a:r>
            <a:r>
              <a:rPr lang="ru-RU" sz="1550" dirty="0" smtClean="0">
                <a:solidFill>
                  <a:srgbClr val="6F267F"/>
                </a:solidFill>
              </a:rPr>
              <a:t>собственную </a:t>
            </a:r>
            <a:r>
              <a:rPr lang="ru-RU" sz="1550" dirty="0">
                <a:solidFill>
                  <a:srgbClr val="6F267F"/>
                </a:solidFill>
              </a:rPr>
              <a:t>точку </a:t>
            </a:r>
            <a:r>
              <a:rPr lang="ru-RU" sz="1550" dirty="0" smtClean="0">
                <a:solidFill>
                  <a:srgbClr val="6F267F"/>
                </a:solidFill>
              </a:rPr>
              <a:t>зрения детей</a:t>
            </a:r>
            <a:endParaRPr lang="ru-RU" sz="1550" dirty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Интеграция образовательных областей:</a:t>
            </a:r>
            <a:r>
              <a:rPr lang="ru-RU" sz="1550" dirty="0" smtClean="0">
                <a:solidFill>
                  <a:srgbClr val="6F267F"/>
                </a:solidFill>
              </a:rPr>
              <a:t> </a:t>
            </a:r>
            <a:r>
              <a:rPr lang="ru-RU" sz="1550" dirty="0">
                <a:solidFill>
                  <a:srgbClr val="6F267F"/>
                </a:solidFill>
              </a:rPr>
              <a:t>Социально-коммуникативное </a:t>
            </a:r>
            <a:r>
              <a:rPr lang="ru-RU" sz="1550" dirty="0" smtClean="0">
                <a:solidFill>
                  <a:srgbClr val="6F267F"/>
                </a:solidFill>
              </a:rPr>
              <a:t>развитие;</a:t>
            </a:r>
            <a:r>
              <a:rPr lang="en-US" sz="1550" dirty="0" smtClean="0">
                <a:solidFill>
                  <a:srgbClr val="6F267F"/>
                </a:solidFill>
              </a:rPr>
              <a:t> </a:t>
            </a:r>
            <a:r>
              <a:rPr lang="ru-RU" sz="1550" dirty="0" smtClean="0">
                <a:solidFill>
                  <a:srgbClr val="6F267F"/>
                </a:solidFill>
              </a:rPr>
              <a:t>Познавательно развитие;</a:t>
            </a:r>
            <a:r>
              <a:rPr lang="en-US" sz="1550" dirty="0" smtClean="0">
                <a:solidFill>
                  <a:srgbClr val="6F267F"/>
                </a:solidFill>
              </a:rPr>
              <a:t> </a:t>
            </a:r>
            <a:r>
              <a:rPr lang="ru-RU" sz="1550" dirty="0" smtClean="0">
                <a:solidFill>
                  <a:srgbClr val="6F267F"/>
                </a:solidFill>
              </a:rPr>
              <a:t>Речевое развитие;</a:t>
            </a:r>
            <a:r>
              <a:rPr lang="en-US" sz="1550" dirty="0" smtClean="0">
                <a:solidFill>
                  <a:srgbClr val="6F267F"/>
                </a:solidFill>
              </a:rPr>
              <a:t> </a:t>
            </a:r>
            <a:r>
              <a:rPr lang="ru-RU" sz="1550" dirty="0" smtClean="0">
                <a:solidFill>
                  <a:srgbClr val="6F267F"/>
                </a:solidFill>
              </a:rPr>
              <a:t>Художественно-эстетическое;</a:t>
            </a:r>
            <a:r>
              <a:rPr lang="en-US" sz="1550" dirty="0" smtClean="0">
                <a:solidFill>
                  <a:srgbClr val="6F267F"/>
                </a:solidFill>
              </a:rPr>
              <a:t> </a:t>
            </a:r>
            <a:r>
              <a:rPr lang="ru-RU" sz="1550" dirty="0" smtClean="0">
                <a:solidFill>
                  <a:srgbClr val="6F267F"/>
                </a:solidFill>
              </a:rPr>
              <a:t>Физическое </a:t>
            </a:r>
            <a:r>
              <a:rPr lang="ru-RU" sz="1550" dirty="0">
                <a:solidFill>
                  <a:srgbClr val="6F267F"/>
                </a:solidFill>
              </a:rPr>
              <a:t>развитие</a:t>
            </a:r>
            <a:r>
              <a:rPr lang="ru-RU" sz="1550" dirty="0" smtClean="0">
                <a:solidFill>
                  <a:srgbClr val="6F267F"/>
                </a:solidFill>
              </a:rPr>
              <a:t>.</a:t>
            </a:r>
            <a:endParaRPr lang="en-US" sz="1550" dirty="0" smtClean="0">
              <a:solidFill>
                <a:srgbClr val="6F267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50" b="1" dirty="0" smtClean="0">
                <a:solidFill>
                  <a:srgbClr val="6F267F"/>
                </a:solidFill>
              </a:rPr>
              <a:t>Продукт проекта: </a:t>
            </a:r>
            <a:r>
              <a:rPr lang="ru-RU" sz="1550" dirty="0" smtClean="0">
                <a:solidFill>
                  <a:srgbClr val="6F267F"/>
                </a:solidFill>
              </a:rPr>
              <a:t>пополнение </a:t>
            </a:r>
            <a:r>
              <a:rPr lang="ru-RU" sz="1550" dirty="0">
                <a:solidFill>
                  <a:srgbClr val="6F267F"/>
                </a:solidFill>
              </a:rPr>
              <a:t>развивающей среды, </a:t>
            </a:r>
            <a:r>
              <a:rPr lang="ru-RU" sz="1550" dirty="0" smtClean="0">
                <a:solidFill>
                  <a:srgbClr val="6F267F"/>
                </a:solidFill>
              </a:rPr>
              <a:t>консультации </a:t>
            </a:r>
            <a:r>
              <a:rPr lang="ru-RU" sz="1550" dirty="0">
                <a:solidFill>
                  <a:srgbClr val="6F267F"/>
                </a:solidFill>
              </a:rPr>
              <a:t>для </a:t>
            </a:r>
            <a:r>
              <a:rPr lang="ru-RU" sz="1550" dirty="0" smtClean="0">
                <a:solidFill>
                  <a:srgbClr val="6F267F"/>
                </a:solidFill>
              </a:rPr>
              <a:t>родителей; презентация проекта</a:t>
            </a:r>
            <a:endParaRPr lang="ru-RU" sz="1550" dirty="0">
              <a:solidFill>
                <a:srgbClr val="6F26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28650" y="1072896"/>
          <a:ext cx="8222742" cy="538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362" name="Заголовок 1"/>
          <p:cNvSpPr txBox="1"/>
          <p:nvPr/>
        </p:nvSpPr>
        <p:spPr bwMode="auto">
          <a:xfrm>
            <a:off x="965200" y="219075"/>
            <a:ext cx="7886700" cy="609600"/>
          </a:xfrm>
          <a:prstGeom prst="rect">
            <a:avLst/>
          </a:prstGeom>
          <a:gradFill rotWithShape="0">
            <a:gsLst>
              <a:gs pos="0">
                <a:srgbClr val="400D4B"/>
              </a:gs>
              <a:gs pos="50999">
                <a:srgbClr val="60186F"/>
              </a:gs>
              <a:gs pos="96001">
                <a:srgbClr val="D795E7"/>
              </a:gs>
              <a:gs pos="100000">
                <a:srgbClr val="D795E7"/>
              </a:gs>
            </a:gsLst>
            <a:lin ang="162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altLang="ru-RU" sz="3600" b="1">
                <a:solidFill>
                  <a:schemeClr val="bg1"/>
                </a:solidFill>
                <a:latin typeface="Gabriola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600">
              <a:solidFill>
                <a:schemeClr val="bg1"/>
              </a:solidFill>
              <a:latin typeface="Gabriol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65354" y="853441"/>
          <a:ext cx="8466582" cy="585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386" name="Заголовок 1"/>
          <p:cNvSpPr txBox="1"/>
          <p:nvPr/>
        </p:nvSpPr>
        <p:spPr bwMode="auto">
          <a:xfrm>
            <a:off x="628650" y="182563"/>
            <a:ext cx="8307388" cy="671512"/>
          </a:xfrm>
          <a:prstGeom prst="rect">
            <a:avLst/>
          </a:prstGeom>
          <a:gradFill rotWithShape="0">
            <a:gsLst>
              <a:gs pos="0">
                <a:srgbClr val="400D4B"/>
              </a:gs>
              <a:gs pos="50999">
                <a:srgbClr val="60186F"/>
              </a:gs>
              <a:gs pos="96001">
                <a:srgbClr val="D795E7"/>
              </a:gs>
              <a:gs pos="100000">
                <a:srgbClr val="D795E7"/>
              </a:gs>
            </a:gsLst>
            <a:lin ang="16200000" scaled="1"/>
          </a:gradFill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altLang="ru-RU" sz="1100" b="1">
              <a:solidFill>
                <a:schemeClr val="bg1"/>
              </a:solidFill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3200" b="1">
                <a:solidFill>
                  <a:schemeClr val="bg1"/>
                </a:solidFill>
                <a:latin typeface="Gabriola"/>
                <a:ea typeface="Calibri" panose="020F0502020204030204" pitchFamily="34" charset="0"/>
                <a:cs typeface="Times New Roman" panose="02020603050405020304" pitchFamily="18" charset="0"/>
              </a:rPr>
              <a:t>ФОРМЫ  ОБРАЗОВАТЕЛЬНОЙ  ДЕЯТЕЛЬНОСТИ</a:t>
            </a:r>
            <a:br>
              <a:rPr lang="ru-RU" altLang="ru-RU" sz="3200" b="1">
                <a:solidFill>
                  <a:schemeClr val="bg1"/>
                </a:solidFill>
                <a:latin typeface="Gabriola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>
              <a:solidFill>
                <a:schemeClr val="bg1"/>
              </a:solidFill>
              <a:latin typeface="Gabriol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66800" y="219075"/>
            <a:ext cx="7886700" cy="671513"/>
          </a:xfrm>
          <a:gradFill rotWithShape="0">
            <a:gsLst>
              <a:gs pos="0">
                <a:srgbClr val="400D4B"/>
              </a:gs>
              <a:gs pos="50999">
                <a:srgbClr val="60186F"/>
              </a:gs>
              <a:gs pos="96001">
                <a:srgbClr val="D795E7"/>
              </a:gs>
              <a:gs pos="100000">
                <a:srgbClr val="D795E7"/>
              </a:gs>
            </a:gsLst>
            <a:lin ang="16200000" scaled="1"/>
          </a:gradFill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chemeClr val="bg1"/>
                </a:solidFill>
                <a:latin typeface="Gabriola"/>
                <a:ea typeface="Calibri" panose="020F0502020204030204" pitchFamily="34" charset="0"/>
                <a:cs typeface="Times New Roman" panose="02020603050405020304" pitchFamily="18" charset="0"/>
              </a:rPr>
              <a:t>УГОЛОК ПО ЭКСПЕРИМЕНТИРОВАНИЮ</a:t>
            </a:r>
            <a:endParaRPr lang="ru-RU" sz="3600" smtClean="0">
              <a:solidFill>
                <a:schemeClr val="bg1"/>
              </a:solidFill>
              <a:latin typeface="Gabriol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66800" y="1212850"/>
            <a:ext cx="1987550" cy="2649538"/>
          </a:xfrm>
          <a:ln w="12700">
            <a:solidFill>
              <a:srgbClr val="6F267F"/>
            </a:solidFill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84650"/>
            <a:ext cx="3519488" cy="2143125"/>
          </a:xfrm>
          <a:prstGeom prst="rect">
            <a:avLst/>
          </a:prstGeom>
          <a:noFill/>
          <a:ln w="12700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28416" y="1583047"/>
            <a:ext cx="1999487" cy="2833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649" y="3995798"/>
            <a:ext cx="3393613" cy="2545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F267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5613" y="1119188"/>
            <a:ext cx="3417887" cy="2562225"/>
          </a:xfrm>
          <a:prstGeom prst="rect">
            <a:avLst/>
          </a:prstGeom>
          <a:noFill/>
          <a:ln w="9525">
            <a:solidFill>
              <a:srgbClr val="6F26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442913"/>
            <a:ext cx="4206875" cy="1152525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НЕВИДИМКА-ВОЗДУХ</a:t>
            </a:r>
            <a:br>
              <a:rPr lang="ru-RU" altLang="ru-RU" sz="40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</a:br>
            <a:br>
              <a:rPr lang="ru-RU" altLang="ru-RU" sz="2000" b="1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+mn-lt"/>
                <a:cs typeface="Arial" panose="020B0604020202020204"/>
              </a:rPr>
              <a:t>НОД </a:t>
            </a:r>
            <a:r>
              <a:rPr lang="ru-RU" altLang="ru-RU" sz="1600" b="1" dirty="0">
                <a:solidFill>
                  <a:schemeClr val="bg1"/>
                </a:solidFill>
                <a:latin typeface="+mn-lt"/>
                <a:cs typeface="Arial" panose="020B0604020202020204"/>
              </a:rPr>
              <a:t>С ИСПОЛЬЗОВАНИЕМ ОПЫТНО-ЭКСПЕРИМЕНТАЛЬНОЙ  ДЕЯТЕЛЬНОСТИ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901700" y="1595438"/>
            <a:ext cx="4206875" cy="4870450"/>
          </a:xfrm>
          <a:gradFill rotWithShape="1">
            <a:gsLst>
              <a:gs pos="0">
                <a:srgbClr val="FFE881"/>
              </a:gs>
              <a:gs pos="50000">
                <a:srgbClr val="FFEFB3"/>
              </a:gs>
              <a:gs pos="100000">
                <a:srgbClr val="FFF6DA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400" b="1" smtClean="0">
                <a:solidFill>
                  <a:srgbClr val="6F267F"/>
                </a:solidFill>
                <a:cs typeface="Arial" panose="020B0604020202020204" pitchFamily="34" charset="0"/>
              </a:rPr>
              <a:t>ЦЕЛЬ</a:t>
            </a:r>
            <a:r>
              <a:rPr lang="ru-RU" altLang="ru-RU" sz="1400" smtClean="0">
                <a:solidFill>
                  <a:srgbClr val="6F267F"/>
                </a:solidFill>
                <a:cs typeface="Arial" panose="020B0604020202020204" pitchFamily="34" charset="0"/>
              </a:rPr>
              <a:t> : совершенствовать представления детей о воздухе. </a:t>
            </a:r>
            <a:endParaRPr lang="ru-RU" altLang="ru-RU" sz="1400" smtClean="0">
              <a:solidFill>
                <a:srgbClr val="6F267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400" b="1" smtClean="0">
                <a:solidFill>
                  <a:srgbClr val="6F267F"/>
                </a:solidFill>
                <a:cs typeface="Arial" panose="020B0604020202020204" pitchFamily="34" charset="0"/>
              </a:rPr>
              <a:t>ПРОГРАММНОЕ СОДЕРЖАНИЕ</a:t>
            </a:r>
            <a:r>
              <a:rPr lang="ru-RU" altLang="ru-RU" sz="1400" smtClean="0">
                <a:solidFill>
                  <a:srgbClr val="6F267F"/>
                </a:solidFill>
                <a:cs typeface="Arial" panose="020B0604020202020204" pitchFamily="34" charset="0"/>
              </a:rPr>
              <a:t>: - формировать представление о воздухе, его свойствах ;о роли в жизни живых существ. Развивать интерес к познавательной деятельности и экспериментированию. Развивать мышление, учить  делать выводы в процессе эксперимента. </a:t>
            </a:r>
            <a:endParaRPr lang="ru-RU" altLang="ru-RU" sz="1400" smtClean="0">
              <a:solidFill>
                <a:srgbClr val="6F267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400" b="1" smtClean="0">
                <a:solidFill>
                  <a:srgbClr val="6F267F"/>
                </a:solidFill>
                <a:cs typeface="Arial" panose="020B0604020202020204" pitchFamily="34" charset="0"/>
              </a:rPr>
              <a:t>ОБОРУДОВАНИЕ</a:t>
            </a:r>
            <a:r>
              <a:rPr lang="ru-RU" altLang="ru-RU" sz="1400" smtClean="0">
                <a:solidFill>
                  <a:srgbClr val="6F267F"/>
                </a:solidFill>
                <a:cs typeface="Arial" panose="020B0604020202020204" pitchFamily="34" charset="0"/>
              </a:rPr>
              <a:t>  весы подвесные; 2 одинаковых воздушных шара; стакан с водой; трубочки для коктейлей; полиэтиленовые пакеты; зубочистки</a:t>
            </a:r>
            <a:endParaRPr lang="ru-RU" altLang="ru-RU" sz="1400" smtClean="0">
              <a:solidFill>
                <a:srgbClr val="6F267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400" b="1" smtClean="0">
                <a:solidFill>
                  <a:srgbClr val="6F267F"/>
                </a:solidFill>
                <a:cs typeface="Arial" panose="020B0604020202020204" pitchFamily="34" charset="0"/>
              </a:rPr>
              <a:t>ПРЕДВАРИТЕЛЬНАЯ РАБОТА</a:t>
            </a:r>
            <a:r>
              <a:rPr lang="ru-RU" altLang="ru-RU" sz="1400" smtClean="0">
                <a:solidFill>
                  <a:srgbClr val="6F267F"/>
                </a:solidFill>
                <a:cs typeface="Arial" panose="020B0604020202020204" pitchFamily="34" charset="0"/>
              </a:rPr>
              <a:t>: беседа «Живая и не живая природа»; рассматривание иллюстраций. </a:t>
            </a:r>
            <a:endParaRPr lang="ru-RU" altLang="ru-RU" sz="1400" smtClean="0">
              <a:solidFill>
                <a:srgbClr val="6F267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400" b="1" smtClean="0">
                <a:solidFill>
                  <a:srgbClr val="6F267F"/>
                </a:solidFill>
                <a:cs typeface="Arial" panose="020B0604020202020204" pitchFamily="34" charset="0"/>
              </a:rPr>
              <a:t>МЕТОДЫ И ПРИЁМЫ </a:t>
            </a:r>
            <a:r>
              <a:rPr lang="ru-RU" altLang="ru-RU" sz="1400" smtClean="0">
                <a:solidFill>
                  <a:srgbClr val="6F267F"/>
                </a:solidFill>
                <a:cs typeface="Arial" panose="020B0604020202020204" pitchFamily="34" charset="0"/>
              </a:rPr>
              <a:t>: -организационный приём; -художественное слово; -уточнение, опросы, игровые приёмы; -опыты и эксперименты, как метод повышения познавательной активности. </a:t>
            </a:r>
            <a:endParaRPr lang="ru-RU" altLang="ru-RU" sz="1400" smtClean="0">
              <a:solidFill>
                <a:srgbClr val="6F267F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altLang="ru-RU" sz="1400" b="1" smtClean="0">
                <a:solidFill>
                  <a:srgbClr val="6F267F"/>
                </a:solidFill>
                <a:cs typeface="Arial" panose="020B0604020202020204" pitchFamily="34" charset="0"/>
              </a:rPr>
              <a:t>ОРГАНИЗАЦИЯ ДЕТЕЙ </a:t>
            </a:r>
            <a:r>
              <a:rPr lang="ru-RU" altLang="ru-RU" sz="1400" smtClean="0">
                <a:solidFill>
                  <a:srgbClr val="6F267F"/>
                </a:solidFill>
                <a:cs typeface="Arial" panose="020B0604020202020204" pitchFamily="34" charset="0"/>
              </a:rPr>
              <a:t>: Дети свободно располагаются вокруг стола для опытов и исследования. </a:t>
            </a:r>
            <a:endParaRPr lang="ru-RU" altLang="ru-RU" sz="1400" smtClean="0">
              <a:solidFill>
                <a:srgbClr val="6F267F"/>
              </a:solidFill>
              <a:cs typeface="Arial" panose="020B0604020202020204" pitchFamily="34" charset="0"/>
            </a:endParaRPr>
          </a:p>
        </p:txBody>
      </p:sp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5448300" y="442913"/>
            <a:ext cx="3425825" cy="6022975"/>
          </a:xfrm>
          <a:ln w="57150">
            <a:solidFill>
              <a:srgbClr val="FECB00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mtClean="0">
                <a:solidFill>
                  <a:srgbClr val="660066"/>
                </a:solidFill>
              </a:rPr>
              <a:t>ВВОДНАЯ ЧАСТЬ</a:t>
            </a:r>
            <a:endParaRPr lang="ru-RU" sz="1400" smtClean="0">
              <a:solidFill>
                <a:srgbClr val="66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mtClean="0">
                <a:solidFill>
                  <a:srgbClr val="660066"/>
                </a:solidFill>
              </a:rPr>
              <a:t>ВОСПИТАТЕЛЬ:</a:t>
            </a:r>
            <a:endParaRPr lang="ru-RU" sz="1400" smtClean="0">
              <a:solidFill>
                <a:srgbClr val="66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mtClean="0">
                <a:solidFill>
                  <a:srgbClr val="660066"/>
                </a:solidFill>
              </a:rPr>
              <a:t>- ребята, сегодня у нас будет необычное занятие. Помните, мы с вами говорили о живой и не живой природе. Давайте вспомним, что относится к живой природе (люди, животные, растения)? </a:t>
            </a:r>
            <a:endParaRPr lang="ru-RU" sz="1400" smtClean="0">
              <a:solidFill>
                <a:srgbClr val="66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mtClean="0">
                <a:solidFill>
                  <a:srgbClr val="660066"/>
                </a:solidFill>
              </a:rPr>
              <a:t>- А что относится к не живой природе (камни, вода, воздух, почва, звёзды)? Молодцы! А сейчас внимательно послушайте загадку. Если разгадаете, то узнаете, о чём мы сегодня будем говорить на занятии.                         </a:t>
            </a:r>
            <a:endParaRPr lang="ru-RU" sz="1400" smtClean="0">
              <a:solidFill>
                <a:srgbClr val="66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i="1" smtClean="0">
                <a:solidFill>
                  <a:srgbClr val="660066"/>
                </a:solidFill>
              </a:rPr>
              <a:t>- Он нам нужен, чтоб дышать,                             </a:t>
            </a:r>
            <a:br>
              <a:rPr lang="ru-RU" sz="1400" i="1" smtClean="0">
                <a:solidFill>
                  <a:srgbClr val="660066"/>
                </a:solidFill>
              </a:rPr>
            </a:br>
            <a:r>
              <a:rPr lang="ru-RU" sz="1400" i="1" smtClean="0">
                <a:solidFill>
                  <a:srgbClr val="660066"/>
                </a:solidFill>
              </a:rPr>
              <a:t> Чтобы шарик надувать.                             </a:t>
            </a:r>
            <a:br>
              <a:rPr lang="ru-RU" sz="1400" i="1" smtClean="0">
                <a:solidFill>
                  <a:srgbClr val="660066"/>
                </a:solidFill>
              </a:rPr>
            </a:br>
            <a:r>
              <a:rPr lang="ru-RU" sz="1400" i="1" smtClean="0">
                <a:solidFill>
                  <a:srgbClr val="660066"/>
                </a:solidFill>
              </a:rPr>
              <a:t> С нами рядом каждый час,                               </a:t>
            </a:r>
            <a:br>
              <a:rPr lang="ru-RU" sz="1400" i="1" smtClean="0">
                <a:solidFill>
                  <a:srgbClr val="660066"/>
                </a:solidFill>
              </a:rPr>
            </a:br>
            <a:r>
              <a:rPr lang="ru-RU" sz="1400" i="1" smtClean="0">
                <a:solidFill>
                  <a:srgbClr val="660066"/>
                </a:solidFill>
              </a:rPr>
              <a:t>Но невидим он для нас.</a:t>
            </a:r>
            <a:r>
              <a:rPr lang="ru-RU" sz="1400" smtClean="0">
                <a:solidFill>
                  <a:srgbClr val="660066"/>
                </a:solidFill>
              </a:rPr>
              <a:t> ( воздух )                                         </a:t>
            </a:r>
            <a:endParaRPr lang="ru-RU" sz="1400" smtClean="0">
              <a:solidFill>
                <a:srgbClr val="66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smtClean="0">
                <a:solidFill>
                  <a:srgbClr val="660066"/>
                </a:solidFill>
              </a:rPr>
              <a:t>- Правильно, это воздух. Ребята, что вы знаете и можете сказать о воздухе? Вся наша планета окутана воздушным покрывалом. Воздух – везде : на улице, в комнате, в земле, воде и даже внутри нас. Чтобы доказать, что воздух есть, мы в нашей лаборатории проведём опыты. </a:t>
            </a:r>
            <a:endParaRPr lang="ru-RU" sz="140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88" y="328613"/>
            <a:ext cx="2801937" cy="1000125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ЧТО  В  ПАКЕТЕ ?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888" y="1328738"/>
            <a:ext cx="2801937" cy="5413375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обнаружить воздух.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полиэтиленовые пакеты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Воспитатель: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Возьмите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со стола полиэтиленовые пакеты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рассмотрите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пустой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пакет.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Что находится в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пакете?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ПРОБЛЕМНАЯ СИТУАЦИЯ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Наберите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пакет воздух и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закрутите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его, чтобы он стал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упругим. А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сейчас что в пакете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?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РЕЗУЛЬТАТ.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Дети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наполняют пакеты воздухом, и зажимают их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руками Открывают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пакет и показывают, что в нём ничего нет. Обращают внимание на то, что когда открыли пакет, тот перестал быть упругим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Почему казалось, что пакет пустой? 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ВЫВОД: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Воздух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прозрачный, невидимый, легкий.</a:t>
            </a: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724395" y="3340151"/>
            <a:ext cx="3017638" cy="3197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342900"/>
            <a:ext cx="2238375" cy="2695575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91803" y="2511552"/>
            <a:ext cx="1755187" cy="3726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2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2650" y="342900"/>
            <a:ext cx="1598613" cy="268128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49950" y="268288"/>
            <a:ext cx="2906713" cy="1871662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171450"/>
            <a:ext cx="3241675" cy="1152525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ВОЗДУХ </a:t>
            </a:r>
            <a:br>
              <a:rPr lang="ru-RU" altLang="ru-RU" sz="40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</a:br>
            <a:r>
              <a:rPr lang="ru-RU" altLang="ru-RU" sz="4000" b="1" dirty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ЛЕГЧЕ </a:t>
            </a:r>
            <a: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  ВОДЫ </a:t>
            </a:r>
            <a:endParaRPr lang="ru-RU" altLang="ru-RU" sz="4000" b="1" dirty="0">
              <a:solidFill>
                <a:schemeClr val="bg1"/>
              </a:solidFill>
              <a:latin typeface="Gabriola" panose="04040605051002020D02" pitchFamily="82" charset="0"/>
              <a:cs typeface="Arial" panose="020B060402020202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563" y="1323975"/>
            <a:ext cx="3228975" cy="5365750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формировать представление о том, что внутри человека есть воздух, и его можно обнаружить.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Стаканы с водой,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трубочки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i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Воспитатель:</a:t>
            </a:r>
            <a:endParaRPr lang="ru-RU" sz="1200" b="1" i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Перед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вами стаканы с водой и трубочки  для коктейля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П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одуйте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трубочку, подставив ладонь под струю воздуха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. Что почувствовали? Откуда берется ветерок?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ПРОБЛЕМНАЯ СИТУАЦИЯ. -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Вставьте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трубочки в воду и подуйте в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них. Что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видите? Что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выходит  из воды с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пузырьками? Откуда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он берётся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?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РЕЗУЛЬТАТ.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Дети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обнаруживают воздух внутри себя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Человек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дышит воздухом. Он попадает внутрь человека при вдохе. Его можно не только почувствовать, но и увидеть. Для этого нужно опустить трубочку в воду и подуть. Из трубочки выходит воздух, он легкий, поднимается через воду вверх пузырьками и лопается.</a:t>
            </a: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09795" y="4401098"/>
            <a:ext cx="2847269" cy="228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2403475"/>
            <a:ext cx="1408113" cy="1716088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20486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8313" y="268288"/>
            <a:ext cx="1444625" cy="1871662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682919" y="3291195"/>
            <a:ext cx="2088089" cy="2433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8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6225" y="2403475"/>
            <a:ext cx="1920875" cy="1716088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275" y="146050"/>
            <a:ext cx="3136900" cy="939800"/>
          </a:xfrm>
          <a:gradFill>
            <a:gsLst>
              <a:gs pos="0">
                <a:srgbClr val="6F267F">
                  <a:shade val="30000"/>
                  <a:satMod val="115000"/>
                </a:srgbClr>
              </a:gs>
              <a:gs pos="51000">
                <a:srgbClr val="6F267F">
                  <a:shade val="67500"/>
                  <a:satMod val="115000"/>
                </a:srgbClr>
              </a:gs>
              <a:gs pos="96000">
                <a:srgbClr val="D795E7"/>
              </a:gs>
            </a:gsLst>
            <a:lin ang="16200000" scaled="1"/>
          </a:gradFill>
        </p:spPr>
        <p:txBody>
          <a:bodyPr rtlCol="0"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КАК   ПОЙМАТЬ </a:t>
            </a:r>
            <a:b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</a:br>
            <a:r>
              <a:rPr lang="ru-RU" altLang="ru-RU" sz="4000" b="1" dirty="0" smtClean="0">
                <a:solidFill>
                  <a:schemeClr val="bg1"/>
                </a:solidFill>
                <a:latin typeface="Gabriola" panose="04040605051002020D02" pitchFamily="82" charset="0"/>
                <a:cs typeface="Arial" panose="020B0604020202020204"/>
              </a:rPr>
              <a:t>ВОЗДУХ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275" y="1085850"/>
            <a:ext cx="3171825" cy="5643563"/>
          </a:xfrm>
          <a:gradFill flip="none" rotWithShape="1">
            <a:gsLst>
              <a:gs pos="0">
                <a:srgbClr val="FECB00">
                  <a:tint val="66000"/>
                  <a:satMod val="160000"/>
                </a:srgbClr>
              </a:gs>
              <a:gs pos="50000">
                <a:srgbClr val="FECB00">
                  <a:tint val="44500"/>
                  <a:satMod val="160000"/>
                </a:srgbClr>
              </a:gs>
              <a:gs pos="100000">
                <a:srgbClr val="FECB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ЦЕЛЬ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выявить, что воздух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прозрачный, невидимый, бесцветный, не имеет формы.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ОБОРУДОВАНИЕ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полиэтиленовые пакеты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ХОД ОПЫТА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Воспитатель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- Возьмите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со стола полиэтиленовые пакеты и попробуйте поймать воздух.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ПРОБЛЕМНАЯ СИТУАЦИЯ. </a:t>
            </a:r>
            <a:endParaRPr lang="ru-RU" sz="1200" b="1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b="1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Закрутите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пакеты. Что произошло с пакетом?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Что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нем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находится?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Какой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он?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его видите? 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РЕЗУЛЬТАТ.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- А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теперь посмотрите на свою руку через пакет. Вы видите руку?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Попробуйте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сдавить пакет. Почему не получается?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Давайте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проверим. Возьмите острую палочку и осторожно проколите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пакет. Поднесите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его к лицу и нажмите на  него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руками. Что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 чувствуете? Так выходит воздух</a:t>
            </a:r>
            <a:endParaRPr lang="ru-RU" sz="1200" dirty="0" smtClean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ВЫВОД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: - Воздух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прозрачный, невидимый, бесцветный, не имеет формы. </a:t>
            </a:r>
            <a:r>
              <a:rPr lang="ru-RU" sz="1200" dirty="0" smtClean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Мы </a:t>
            </a:r>
            <a:r>
              <a:rPr lang="ru-RU" sz="1200" dirty="0">
                <a:solidFill>
                  <a:srgbClr val="6F267F"/>
                </a:solidFill>
                <a:latin typeface="Arial" panose="020B0604020202020204"/>
                <a:cs typeface="Arial" panose="020B0604020202020204"/>
              </a:rPr>
              <a:t>его не видим, но чувствуем. </a:t>
            </a:r>
            <a:endParaRPr lang="ru-RU" sz="1200" dirty="0">
              <a:solidFill>
                <a:srgbClr val="6F267F"/>
              </a:solidFill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ru-RU" altLang="ru-RU" sz="1400" dirty="0">
              <a:solidFill>
                <a:srgbClr val="000000"/>
              </a:solidFill>
              <a:cs typeface="Arial" panose="020B0604020202020204"/>
            </a:endParaRPr>
          </a:p>
        </p:txBody>
      </p:sp>
      <p:pic>
        <p:nvPicPr>
          <p:cNvPr id="21507" name="Рисунок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3975" y="328613"/>
            <a:ext cx="2484438" cy="2451100"/>
          </a:xfrm>
          <a:prstGeom prst="rect">
            <a:avLst/>
          </a:prstGeom>
          <a:noFill/>
          <a:ln w="12700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2150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28613"/>
            <a:ext cx="2266950" cy="1768475"/>
          </a:xfrm>
          <a:prstGeom prst="rect">
            <a:avLst/>
          </a:prstGeom>
          <a:noFill/>
          <a:ln w="12700">
            <a:solidFill>
              <a:srgbClr val="6F267F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65039" y="3889248"/>
            <a:ext cx="2922929" cy="2704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F267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85463" y="2432233"/>
            <a:ext cx="2279576" cy="2548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10397</Words>
  <Application>WPS Presentation</Application>
  <PresentationFormat>Экран (4:3)</PresentationFormat>
  <Paragraphs>208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SimSun</vt:lpstr>
      <vt:lpstr>Wingdings</vt:lpstr>
      <vt:lpstr>Calibri Light</vt:lpstr>
      <vt:lpstr>Gabriola</vt:lpstr>
      <vt:lpstr>Allegretto Script One</vt:lpstr>
      <vt:lpstr>Calibri</vt:lpstr>
      <vt:lpstr>Times New Roman</vt:lpstr>
      <vt:lpstr>Gabriola</vt:lpstr>
      <vt:lpstr>Gubbi</vt:lpstr>
      <vt:lpstr>Georgia</vt:lpstr>
      <vt:lpstr>Arial</vt:lpstr>
      <vt:lpstr>Microsoft YaHei</vt:lpstr>
      <vt:lpstr>Droid Sans Fallback</vt:lpstr>
      <vt:lpstr>Arial Unicode MS</vt:lpstr>
      <vt:lpstr>Office Theme</vt:lpstr>
      <vt:lpstr>ПРОЕКТ ПОЗНАВАТЕЛЬНО - ИССЛЕДОВАТЕЛЬСКОЙ  ДЕЯТЕЛЬНОСТИ</vt:lpstr>
      <vt:lpstr>PowerPoint 演示文稿</vt:lpstr>
      <vt:lpstr>PowerPoint 演示文稿</vt:lpstr>
      <vt:lpstr>PowerPoint 演示文稿</vt:lpstr>
      <vt:lpstr>УГОЛОК ПО ЭКСПЕРИМЕНТИРОВАНИЮ</vt:lpstr>
      <vt:lpstr>НЕВИДИМКА-ВОЗДУХ  НОД С ИСПОЛЬЗОВАНИЕМ ОПЫТНО-ЭКСПЕРИМЕНТАЛЬНОЙ  ДЕЯТЕЛЬНОСТИ</vt:lpstr>
      <vt:lpstr>ЧТО  В  ПАКЕТЕ ?</vt:lpstr>
      <vt:lpstr>ВОЗДУХ  ЛЕГЧЕ   ВОДЫ </vt:lpstr>
      <vt:lpstr>КАК   ПОЙМАТЬ  ВОЗДУХ</vt:lpstr>
      <vt:lpstr>Эксперименты вместе с родителями. СЛАЙМ</vt:lpstr>
      <vt:lpstr>Эксперименты вместе с родителями. МОРОЖЕНОЕ</vt:lpstr>
      <vt:lpstr>Эксперименты вместе с родителями. РАДУЖНАЯ ВОДА</vt:lpstr>
      <vt:lpstr>Эксперименты вместе с родителями. ВОЗДУШНЫЙ ВЕЕР</vt:lpstr>
      <vt:lpstr>Эксперименты вместе с родителями.  ЧТО  БЫСТРЕЕ  УПАДЕТ</vt:lpstr>
      <vt:lpstr>Эксперименты вместе с родителями. РЕАКТИВНЫЙ ВОЗДУХ</vt:lpstr>
      <vt:lpstr>Эксперименты вместе с родителями.  ВОЗДУХ ТОЛКАЕТ ПРЕДМЕТЫ</vt:lpstr>
      <vt:lpstr>Эксперименты вместе с родителями. ВОЗДУХ  И ВЕТЕР,  ОДНО И  ТО  ЖЕ?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Есть ли секреты у воздуха?</dc:title>
  <dc:creator/>
  <cp:lastModifiedBy>vadim</cp:lastModifiedBy>
  <cp:revision>132</cp:revision>
  <dcterms:created xsi:type="dcterms:W3CDTF">2021-09-12T13:24:39Z</dcterms:created>
  <dcterms:modified xsi:type="dcterms:W3CDTF">2021-09-12T13:24:39Z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