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20" r:id="rId4"/>
    <p:sldId id="258" r:id="rId5"/>
    <p:sldId id="321" r:id="rId6"/>
    <p:sldId id="287" r:id="rId7"/>
    <p:sldId id="322" r:id="rId8"/>
    <p:sldId id="259" r:id="rId9"/>
    <p:sldId id="280" r:id="rId10"/>
    <p:sldId id="281" r:id="rId11"/>
    <p:sldId id="323" r:id="rId12"/>
    <p:sldId id="324" r:id="rId13"/>
    <p:sldId id="282" r:id="rId14"/>
    <p:sldId id="325" r:id="rId15"/>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66FF"/>
    <a:srgbClr val="FF9900"/>
    <a:srgbClr val="00CCFF"/>
    <a:srgbClr val="FF5050"/>
    <a:srgbClr val="008000"/>
    <a:srgbClr val="33CC33"/>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59" autoAdjust="0"/>
    <p:restoredTop sz="94660"/>
  </p:normalViewPr>
  <p:slideViewPr>
    <p:cSldViewPr snapToGrid="0">
      <p:cViewPr varScale="1">
        <p:scale>
          <a:sx n="73" d="100"/>
          <a:sy n="73" d="100"/>
        </p:scale>
        <p:origin x="-1314" y="-102"/>
      </p:cViewPr>
      <p:guideLst>
        <p:guide orient="horz" pos="2160"/>
        <p:guide pos="2880"/>
      </p:guideLst>
    </p:cSldViewPr>
  </p:slideViewPr>
  <p:notesTextViewPr>
    <p:cViewPr>
      <p:scale>
        <a:sx n="1" d="1"/>
        <a:sy n="1" d="1"/>
      </p:scale>
      <p:origin x="0" y="0"/>
    </p:cViewPr>
  </p:notesTextViewPr>
  <p:sorterViewPr>
    <p:cViewPr>
      <p:scale>
        <a:sx n="100" d="100"/>
        <a:sy n="100" d="100"/>
      </p:scale>
      <p:origin x="0" y="985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6019D1B-43BE-47E1-B98A-738AC56F7F34}" type="datetimeFigureOut">
              <a:rPr lang="ru-RU" smtClean="0"/>
              <a:pPr>
                <a:defRPr/>
              </a:pPr>
              <a:t>23.10.2016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fld id="{2C640C7C-BC04-4BC3-A07A-8E9452E42199}" type="slidenum">
              <a:rPr lang="ru-RU" altLang="ru-RU" smtClean="0"/>
              <a:pPr/>
              <a:t>‹#›</a:t>
            </a:fld>
            <a:endParaRPr lang="ru-RU" altLang="ru-RU" dirty="0"/>
          </a:p>
        </p:txBody>
      </p:sp>
    </p:spTree>
    <p:extLst>
      <p:ext uri="{BB962C8B-B14F-4D97-AF65-F5344CB8AC3E}">
        <p14:creationId xmlns="" xmlns:p14="http://schemas.microsoft.com/office/powerpoint/2010/main" val="180657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EB7DC36-8F6C-4C70-9CF3-9A989D1636A5}" type="datetimeFigureOut">
              <a:rPr lang="ru-RU" smtClean="0"/>
              <a:pPr>
                <a:defRPr/>
              </a:pPr>
              <a:t>23.10.2016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fld id="{C3D9A07D-4C50-4547-950A-E5E087B80605}" type="slidenum">
              <a:rPr lang="ru-RU" altLang="ru-RU" smtClean="0"/>
              <a:pPr/>
              <a:t>‹#›</a:t>
            </a:fld>
            <a:endParaRPr lang="ru-RU" altLang="ru-RU" dirty="0"/>
          </a:p>
        </p:txBody>
      </p:sp>
    </p:spTree>
    <p:extLst>
      <p:ext uri="{BB962C8B-B14F-4D97-AF65-F5344CB8AC3E}">
        <p14:creationId xmlns="" xmlns:p14="http://schemas.microsoft.com/office/powerpoint/2010/main" val="60329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E148972-4A76-4449-924D-93F95CB99A60}" type="datetimeFigureOut">
              <a:rPr lang="ru-RU" smtClean="0"/>
              <a:pPr>
                <a:defRPr/>
              </a:pPr>
              <a:t>23.10.2016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fld id="{153051CD-4B86-4F2C-B358-6331B9631862}" type="slidenum">
              <a:rPr lang="ru-RU" altLang="ru-RU" smtClean="0"/>
              <a:pPr/>
              <a:t>‹#›</a:t>
            </a:fld>
            <a:endParaRPr lang="ru-RU" altLang="ru-RU" dirty="0"/>
          </a:p>
        </p:txBody>
      </p:sp>
    </p:spTree>
    <p:extLst>
      <p:ext uri="{BB962C8B-B14F-4D97-AF65-F5344CB8AC3E}">
        <p14:creationId xmlns="" xmlns:p14="http://schemas.microsoft.com/office/powerpoint/2010/main" val="39083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18C1668-D278-4218-96D1-64E0225B09B8}" type="datetimeFigureOut">
              <a:rPr lang="ru-RU" smtClean="0"/>
              <a:pPr>
                <a:defRPr/>
              </a:pPr>
              <a:t>23.10.2016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fld id="{28468894-2D88-47C7-90A7-B9CBE6179A0C}" type="slidenum">
              <a:rPr lang="ru-RU" altLang="ru-RU" smtClean="0"/>
              <a:pPr/>
              <a:t>‹#›</a:t>
            </a:fld>
            <a:endParaRPr lang="ru-RU" altLang="ru-RU" dirty="0"/>
          </a:p>
        </p:txBody>
      </p:sp>
    </p:spTree>
    <p:extLst>
      <p:ext uri="{BB962C8B-B14F-4D97-AF65-F5344CB8AC3E}">
        <p14:creationId xmlns="" xmlns:p14="http://schemas.microsoft.com/office/powerpoint/2010/main" val="253481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A444BAF-9292-418D-9174-321490833DC4}" type="datetimeFigureOut">
              <a:rPr lang="ru-RU" smtClean="0"/>
              <a:pPr>
                <a:defRPr/>
              </a:pPr>
              <a:t>23.10.2016</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fld id="{6C1B30E1-1797-4DE7-B0D5-F26DC3A34B43}" type="slidenum">
              <a:rPr lang="ru-RU" altLang="ru-RU" smtClean="0"/>
              <a:pPr/>
              <a:t>‹#›</a:t>
            </a:fld>
            <a:endParaRPr lang="ru-RU" altLang="ru-RU" dirty="0"/>
          </a:p>
        </p:txBody>
      </p:sp>
    </p:spTree>
    <p:extLst>
      <p:ext uri="{BB962C8B-B14F-4D97-AF65-F5344CB8AC3E}">
        <p14:creationId xmlns="" xmlns:p14="http://schemas.microsoft.com/office/powerpoint/2010/main" val="3798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pPr>
              <a:defRPr/>
            </a:pPr>
            <a:fld id="{DAAF0721-D354-40FB-A409-9A3B5DECCD18}" type="datetimeFigureOut">
              <a:rPr lang="ru-RU" smtClean="0"/>
              <a:pPr>
                <a:defRPr/>
              </a:pPr>
              <a:t>23.10.2016</a:t>
            </a:fld>
            <a:endParaRPr lang="ru-RU" dirty="0"/>
          </a:p>
        </p:txBody>
      </p:sp>
      <p:sp>
        <p:nvSpPr>
          <p:cNvPr id="6" name="Нижний колонтитул 5"/>
          <p:cNvSpPr>
            <a:spLocks noGrp="1"/>
          </p:cNvSpPr>
          <p:nvPr>
            <p:ph type="ftr" sz="quarter" idx="11"/>
          </p:nvPr>
        </p:nvSpPr>
        <p:spPr/>
        <p:txBody>
          <a:bodyPr/>
          <a:lstStyle>
            <a:lvl1pPr>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fld id="{B53640F0-357A-4061-9C6C-02038861A13F}" type="slidenum">
              <a:rPr lang="ru-RU" altLang="ru-RU" smtClean="0"/>
              <a:pPr/>
              <a:t>‹#›</a:t>
            </a:fld>
            <a:endParaRPr lang="ru-RU" altLang="ru-RU" dirty="0"/>
          </a:p>
        </p:txBody>
      </p:sp>
    </p:spTree>
    <p:extLst>
      <p:ext uri="{BB962C8B-B14F-4D97-AF65-F5344CB8AC3E}">
        <p14:creationId xmlns="" xmlns:p14="http://schemas.microsoft.com/office/powerpoint/2010/main" val="1038774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3E709D9B-B306-4D8D-9D34-B3BE6535BC2B}" type="datetimeFigureOut">
              <a:rPr lang="ru-RU" smtClean="0"/>
              <a:pPr>
                <a:defRPr/>
              </a:pPr>
              <a:t>23.10.2016</a:t>
            </a:fld>
            <a:endParaRPr lang="ru-RU" dirty="0"/>
          </a:p>
        </p:txBody>
      </p:sp>
      <p:sp>
        <p:nvSpPr>
          <p:cNvPr id="8" name="Нижний колонтитул 7"/>
          <p:cNvSpPr>
            <a:spLocks noGrp="1"/>
          </p:cNvSpPr>
          <p:nvPr>
            <p:ph type="ftr" sz="quarter" idx="11"/>
          </p:nvPr>
        </p:nvSpPr>
        <p:spPr/>
        <p:txBody>
          <a:bodyPr/>
          <a:lstStyle>
            <a:lvl1pPr>
              <a:defRPr/>
            </a:lvl1pPr>
          </a:lstStyle>
          <a:p>
            <a:pPr>
              <a:defRPr/>
            </a:pPr>
            <a:endParaRPr lang="ru-RU" dirty="0"/>
          </a:p>
        </p:txBody>
      </p:sp>
      <p:sp>
        <p:nvSpPr>
          <p:cNvPr id="9" name="Номер слайда 8"/>
          <p:cNvSpPr>
            <a:spLocks noGrp="1"/>
          </p:cNvSpPr>
          <p:nvPr>
            <p:ph type="sldNum" sz="quarter" idx="12"/>
          </p:nvPr>
        </p:nvSpPr>
        <p:spPr/>
        <p:txBody>
          <a:bodyPr/>
          <a:lstStyle>
            <a:lvl1pPr>
              <a:defRPr/>
            </a:lvl1pPr>
          </a:lstStyle>
          <a:p>
            <a:fld id="{E4A58B47-C8B2-495F-91AF-B4F5B713E20B}" type="slidenum">
              <a:rPr lang="ru-RU" altLang="ru-RU" smtClean="0"/>
              <a:pPr/>
              <a:t>‹#›</a:t>
            </a:fld>
            <a:endParaRPr lang="ru-RU" altLang="ru-RU" dirty="0"/>
          </a:p>
        </p:txBody>
      </p:sp>
    </p:spTree>
    <p:extLst>
      <p:ext uri="{BB962C8B-B14F-4D97-AF65-F5344CB8AC3E}">
        <p14:creationId xmlns="" xmlns:p14="http://schemas.microsoft.com/office/powerpoint/2010/main" val="425429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pPr>
              <a:defRPr/>
            </a:pPr>
            <a:fld id="{434F8794-02D3-4B96-8DAB-D657E2BC8ECD}" type="datetimeFigureOut">
              <a:rPr lang="ru-RU" smtClean="0"/>
              <a:pPr>
                <a:defRPr/>
              </a:pPr>
              <a:t>23.10.2016</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dirty="0"/>
          </a:p>
        </p:txBody>
      </p:sp>
      <p:sp>
        <p:nvSpPr>
          <p:cNvPr id="5" name="Номер слайда 4"/>
          <p:cNvSpPr>
            <a:spLocks noGrp="1"/>
          </p:cNvSpPr>
          <p:nvPr>
            <p:ph type="sldNum" sz="quarter" idx="12"/>
          </p:nvPr>
        </p:nvSpPr>
        <p:spPr/>
        <p:txBody>
          <a:bodyPr/>
          <a:lstStyle>
            <a:lvl1pPr>
              <a:defRPr/>
            </a:lvl1pPr>
          </a:lstStyle>
          <a:p>
            <a:fld id="{1F9B9621-BD28-427F-8B71-57B041DB6651}" type="slidenum">
              <a:rPr lang="ru-RU" altLang="ru-RU" smtClean="0"/>
              <a:pPr/>
              <a:t>‹#›</a:t>
            </a:fld>
            <a:endParaRPr lang="ru-RU" altLang="ru-RU" dirty="0"/>
          </a:p>
        </p:txBody>
      </p:sp>
    </p:spTree>
    <p:extLst>
      <p:ext uri="{BB962C8B-B14F-4D97-AF65-F5344CB8AC3E}">
        <p14:creationId xmlns="" xmlns:p14="http://schemas.microsoft.com/office/powerpoint/2010/main" val="261641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008B8875-E85D-420E-96C9-16B1CE6DBD45}" type="datetimeFigureOut">
              <a:rPr lang="ru-RU" smtClean="0"/>
              <a:pPr>
                <a:defRPr/>
              </a:pPr>
              <a:t>23.10.2016</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dirty="0"/>
          </a:p>
        </p:txBody>
      </p:sp>
      <p:sp>
        <p:nvSpPr>
          <p:cNvPr id="4" name="Номер слайда 3"/>
          <p:cNvSpPr>
            <a:spLocks noGrp="1"/>
          </p:cNvSpPr>
          <p:nvPr>
            <p:ph type="sldNum" sz="quarter" idx="12"/>
          </p:nvPr>
        </p:nvSpPr>
        <p:spPr/>
        <p:txBody>
          <a:bodyPr/>
          <a:lstStyle>
            <a:lvl1pPr>
              <a:defRPr/>
            </a:lvl1pPr>
          </a:lstStyle>
          <a:p>
            <a:fld id="{CB7C7F6B-17B3-4BC0-9C39-29587549168C}" type="slidenum">
              <a:rPr lang="ru-RU" altLang="ru-RU" smtClean="0"/>
              <a:pPr/>
              <a:t>‹#›</a:t>
            </a:fld>
            <a:endParaRPr lang="ru-RU" altLang="ru-RU" dirty="0"/>
          </a:p>
        </p:txBody>
      </p:sp>
    </p:spTree>
    <p:extLst>
      <p:ext uri="{BB962C8B-B14F-4D97-AF65-F5344CB8AC3E}">
        <p14:creationId xmlns="" xmlns:p14="http://schemas.microsoft.com/office/powerpoint/2010/main" val="1791543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2AC8FD42-7181-436D-9DEA-3F9D16E02B78}" type="datetimeFigureOut">
              <a:rPr lang="ru-RU" smtClean="0"/>
              <a:pPr>
                <a:defRPr/>
              </a:pPr>
              <a:t>23.10.2016</a:t>
            </a:fld>
            <a:endParaRPr lang="ru-RU" dirty="0"/>
          </a:p>
        </p:txBody>
      </p:sp>
      <p:sp>
        <p:nvSpPr>
          <p:cNvPr id="6" name="Нижний колонтитул 5"/>
          <p:cNvSpPr>
            <a:spLocks noGrp="1"/>
          </p:cNvSpPr>
          <p:nvPr>
            <p:ph type="ftr" sz="quarter" idx="11"/>
          </p:nvPr>
        </p:nvSpPr>
        <p:spPr/>
        <p:txBody>
          <a:bodyPr/>
          <a:lstStyle>
            <a:lvl1pPr>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fld id="{C39045EC-18B1-480C-88CC-A4B129AB7CCB}" type="slidenum">
              <a:rPr lang="ru-RU" altLang="ru-RU" smtClean="0"/>
              <a:pPr/>
              <a:t>‹#›</a:t>
            </a:fld>
            <a:endParaRPr lang="ru-RU" altLang="ru-RU" dirty="0"/>
          </a:p>
        </p:txBody>
      </p:sp>
    </p:spTree>
    <p:extLst>
      <p:ext uri="{BB962C8B-B14F-4D97-AF65-F5344CB8AC3E}">
        <p14:creationId xmlns="" xmlns:p14="http://schemas.microsoft.com/office/powerpoint/2010/main" val="398889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CF920C09-6761-4361-93C3-99660764DC3D}" type="datetimeFigureOut">
              <a:rPr lang="ru-RU" smtClean="0"/>
              <a:pPr>
                <a:defRPr/>
              </a:pPr>
              <a:t>23.10.2016</a:t>
            </a:fld>
            <a:endParaRPr lang="ru-RU" dirty="0"/>
          </a:p>
        </p:txBody>
      </p:sp>
      <p:sp>
        <p:nvSpPr>
          <p:cNvPr id="6" name="Нижний колонтитул 5"/>
          <p:cNvSpPr>
            <a:spLocks noGrp="1"/>
          </p:cNvSpPr>
          <p:nvPr>
            <p:ph type="ftr" sz="quarter" idx="11"/>
          </p:nvPr>
        </p:nvSpPr>
        <p:spPr/>
        <p:txBody>
          <a:bodyPr/>
          <a:lstStyle>
            <a:lvl1pPr>
              <a:defRPr/>
            </a:lvl1pPr>
          </a:lstStyle>
          <a:p>
            <a:pPr>
              <a:defRPr/>
            </a:pPr>
            <a:endParaRPr lang="ru-RU" dirty="0"/>
          </a:p>
        </p:txBody>
      </p:sp>
      <p:sp>
        <p:nvSpPr>
          <p:cNvPr id="7" name="Номер слайда 6"/>
          <p:cNvSpPr>
            <a:spLocks noGrp="1"/>
          </p:cNvSpPr>
          <p:nvPr>
            <p:ph type="sldNum" sz="quarter" idx="12"/>
          </p:nvPr>
        </p:nvSpPr>
        <p:spPr/>
        <p:txBody>
          <a:bodyPr/>
          <a:lstStyle>
            <a:lvl1pPr>
              <a:defRPr/>
            </a:lvl1pPr>
          </a:lstStyle>
          <a:p>
            <a:fld id="{E17E8F42-972F-44FC-8086-1C29DFCB1E76}" type="slidenum">
              <a:rPr lang="ru-RU" altLang="ru-RU" smtClean="0"/>
              <a:pPr/>
              <a:t>‹#›</a:t>
            </a:fld>
            <a:endParaRPr lang="ru-RU" altLang="ru-RU" dirty="0"/>
          </a:p>
        </p:txBody>
      </p:sp>
    </p:spTree>
    <p:extLst>
      <p:ext uri="{BB962C8B-B14F-4D97-AF65-F5344CB8AC3E}">
        <p14:creationId xmlns="" xmlns:p14="http://schemas.microsoft.com/office/powerpoint/2010/main" val="48142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ru-RU"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ru-RU" smtClean="0"/>
              <a:t>Haga clic para modificar el estilo de texto del patrón</a:t>
            </a:r>
          </a:p>
          <a:p>
            <a:pPr lvl="1"/>
            <a:r>
              <a:rPr lang="es-ES" altLang="ru-RU" smtClean="0"/>
              <a:t>Segundo nivel</a:t>
            </a:r>
          </a:p>
          <a:p>
            <a:pPr lvl="2"/>
            <a:r>
              <a:rPr lang="es-ES" altLang="ru-RU" smtClean="0"/>
              <a:t>Tercer nivel</a:t>
            </a:r>
          </a:p>
          <a:p>
            <a:pPr lvl="3"/>
            <a:r>
              <a:rPr lang="es-ES" altLang="ru-RU" smtClean="0"/>
              <a:t>Cuarto nivel</a:t>
            </a:r>
          </a:p>
          <a:p>
            <a:pPr lvl="4"/>
            <a:r>
              <a:rPr lang="es-ES" altLang="ru-RU"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D3A4ABA5-C6AB-41DD-89AC-DB789D23E93B}" type="datetimeFigureOut">
              <a:rPr lang="ru-RU" smtClean="0"/>
              <a:pPr>
                <a:defRPr/>
              </a:pPr>
              <a:t>23.10.2016</a:t>
            </a:fld>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5196056-DFCF-440C-B60F-C6D30932B396}" type="slidenum">
              <a:rPr lang="ru-RU" altLang="ru-RU" smtClean="0"/>
              <a:pPr/>
              <a:t>‹#›</a:t>
            </a:fld>
            <a:endParaRPr lang="ru-RU" alt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25308" y="6338378"/>
            <a:ext cx="806631" cy="461665"/>
          </a:xfrm>
          <a:prstGeom prst="rect">
            <a:avLst/>
          </a:prstGeom>
          <a:noFill/>
        </p:spPr>
        <p:txBody>
          <a:bodyPr wrap="none" rtlCol="0">
            <a:spAutoFit/>
          </a:bodyPr>
          <a:lstStyle/>
          <a:p>
            <a:r>
              <a:rPr lang="ru-RU" sz="2400" b="1" i="1" dirty="0" smtClean="0">
                <a:solidFill>
                  <a:schemeClr val="accent2">
                    <a:lumMod val="75000"/>
                  </a:schemeClr>
                </a:solidFill>
                <a:effectLst>
                  <a:outerShdw blurRad="38100" dist="38100" dir="2700000" algn="tl">
                    <a:srgbClr val="000000">
                      <a:alpha val="43137"/>
                    </a:srgbClr>
                  </a:outerShdw>
                </a:effectLst>
              </a:rPr>
              <a:t>2016</a:t>
            </a:r>
            <a:endParaRPr lang="ru-RU" sz="2400" b="1" i="1" dirty="0">
              <a:solidFill>
                <a:schemeClr val="accent2">
                  <a:lumMod val="75000"/>
                </a:schemeClr>
              </a:solidFill>
              <a:effectLst>
                <a:outerShdw blurRad="38100" dist="38100" dir="2700000" algn="tl">
                  <a:srgbClr val="000000">
                    <a:alpha val="43137"/>
                  </a:srgbClr>
                </a:outerShdw>
              </a:effectLst>
            </a:endParaRPr>
          </a:p>
        </p:txBody>
      </p:sp>
      <p:sp>
        <p:nvSpPr>
          <p:cNvPr id="6" name="Заголовок 5"/>
          <p:cNvSpPr>
            <a:spLocks noGrp="1"/>
          </p:cNvSpPr>
          <p:nvPr>
            <p:ph type="ctrTitle"/>
          </p:nvPr>
        </p:nvSpPr>
        <p:spPr/>
        <p:txBody>
          <a:bodyPr/>
          <a:lstStyle/>
          <a:p>
            <a:r>
              <a:rPr lang="ru-RU" dirty="0" smtClean="0"/>
              <a:t>ПРОЕКТ ДЛЯ ВТОРОЙ</a:t>
            </a:r>
            <a:br>
              <a:rPr lang="ru-RU" dirty="0" smtClean="0"/>
            </a:br>
            <a:r>
              <a:rPr lang="ru-RU" dirty="0" smtClean="0"/>
              <a:t>МЛАДШЕЙ ГРУППЫ</a:t>
            </a:r>
            <a:endParaRPr lang="ru-RU" dirty="0"/>
          </a:p>
        </p:txBody>
      </p:sp>
      <p:sp>
        <p:nvSpPr>
          <p:cNvPr id="7" name="Подзаголовок 6"/>
          <p:cNvSpPr>
            <a:spLocks noGrp="1"/>
          </p:cNvSpPr>
          <p:nvPr>
            <p:ph type="subTitle" idx="1"/>
          </p:nvPr>
        </p:nvSpPr>
        <p:spPr/>
        <p:txBody>
          <a:bodyPr/>
          <a:lstStyle/>
          <a:p>
            <a:r>
              <a:rPr lang="ru-RU" dirty="0" smtClean="0"/>
              <a:t>«Моя любимая игрушка»</a:t>
            </a:r>
            <a:endParaRPr lang="ru-RU" dirty="0"/>
          </a:p>
        </p:txBody>
      </p:sp>
    </p:spTree>
  </p:cSld>
  <p:clrMapOvr>
    <a:masterClrMapping/>
  </p:clrMapOvr>
  <mc:AlternateContent xmlns:mc="http://schemas.openxmlformats.org/markup-compatibility/2006">
    <mc:Choice xmlns="" xmlns:p14="http://schemas.microsoft.com/office/powerpoint/2010/main" Requires="p14">
      <p:transition p14:dur="100" advTm="7715">
        <p:cut/>
      </p:transition>
    </mc:Choice>
    <mc:Fallback>
      <p:transition advTm="7715">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20161011-WA0009.jpg"/>
          <p:cNvPicPr>
            <a:picLocks noChangeAspect="1"/>
          </p:cNvPicPr>
          <p:nvPr/>
        </p:nvPicPr>
        <p:blipFill>
          <a:blip r:embed="rId2" cstate="print"/>
          <a:stretch>
            <a:fillRect/>
          </a:stretch>
        </p:blipFill>
        <p:spPr>
          <a:xfrm>
            <a:off x="184514" y="156756"/>
            <a:ext cx="2101488" cy="2801984"/>
          </a:xfrm>
          <a:prstGeom prst="rect">
            <a:avLst/>
          </a:prstGeom>
          <a:ln>
            <a:noFill/>
          </a:ln>
          <a:effectLst>
            <a:softEdge rad="112500"/>
          </a:effectLst>
        </p:spPr>
      </p:pic>
      <p:pic>
        <p:nvPicPr>
          <p:cNvPr id="3" name="Рисунок 2" descr="IMG-20161011-WA0014.jpg"/>
          <p:cNvPicPr>
            <a:picLocks noChangeAspect="1"/>
          </p:cNvPicPr>
          <p:nvPr/>
        </p:nvPicPr>
        <p:blipFill>
          <a:blip r:embed="rId3" cstate="print"/>
          <a:stretch>
            <a:fillRect/>
          </a:stretch>
        </p:blipFill>
        <p:spPr>
          <a:xfrm>
            <a:off x="2457450" y="404948"/>
            <a:ext cx="2036173" cy="2714897"/>
          </a:xfrm>
          <a:prstGeom prst="rect">
            <a:avLst/>
          </a:prstGeom>
          <a:ln>
            <a:noFill/>
          </a:ln>
          <a:effectLst>
            <a:softEdge rad="112500"/>
          </a:effectLst>
        </p:spPr>
      </p:pic>
      <p:pic>
        <p:nvPicPr>
          <p:cNvPr id="4" name="Рисунок 3" descr="IMG-20161011-WA0022.jpg"/>
          <p:cNvPicPr>
            <a:picLocks noChangeAspect="1"/>
          </p:cNvPicPr>
          <p:nvPr/>
        </p:nvPicPr>
        <p:blipFill>
          <a:blip r:embed="rId4" cstate="print"/>
          <a:stretch>
            <a:fillRect/>
          </a:stretch>
        </p:blipFill>
        <p:spPr>
          <a:xfrm>
            <a:off x="4781006" y="209007"/>
            <a:ext cx="1972490" cy="2586446"/>
          </a:xfrm>
          <a:prstGeom prst="rect">
            <a:avLst/>
          </a:prstGeom>
          <a:ln>
            <a:noFill/>
          </a:ln>
          <a:effectLst>
            <a:softEdge rad="112500"/>
          </a:effectLst>
        </p:spPr>
      </p:pic>
      <p:pic>
        <p:nvPicPr>
          <p:cNvPr id="5" name="Рисунок 4" descr="IMG-20161011-WA0021.jpg"/>
          <p:cNvPicPr>
            <a:picLocks noChangeAspect="1"/>
          </p:cNvPicPr>
          <p:nvPr/>
        </p:nvPicPr>
        <p:blipFill>
          <a:blip r:embed="rId5" cstate="print"/>
          <a:stretch>
            <a:fillRect/>
          </a:stretch>
        </p:blipFill>
        <p:spPr>
          <a:xfrm>
            <a:off x="7067006" y="169819"/>
            <a:ext cx="1828799" cy="2547256"/>
          </a:xfrm>
          <a:prstGeom prst="rect">
            <a:avLst/>
          </a:prstGeom>
          <a:ln>
            <a:noFill/>
          </a:ln>
          <a:effectLst>
            <a:softEdge rad="112500"/>
          </a:effectLst>
        </p:spPr>
      </p:pic>
      <p:pic>
        <p:nvPicPr>
          <p:cNvPr id="6" name="Рисунок 5" descr="IMG-20161011-WA0030.jpg"/>
          <p:cNvPicPr>
            <a:picLocks noChangeAspect="1"/>
          </p:cNvPicPr>
          <p:nvPr/>
        </p:nvPicPr>
        <p:blipFill>
          <a:blip r:embed="rId6" cstate="print"/>
          <a:stretch>
            <a:fillRect/>
          </a:stretch>
        </p:blipFill>
        <p:spPr>
          <a:xfrm>
            <a:off x="418012" y="3004459"/>
            <a:ext cx="1724298" cy="2299064"/>
          </a:xfrm>
          <a:prstGeom prst="rect">
            <a:avLst/>
          </a:prstGeom>
          <a:ln>
            <a:noFill/>
          </a:ln>
          <a:effectLst>
            <a:softEdge rad="112500"/>
          </a:effectLst>
        </p:spPr>
      </p:pic>
      <p:pic>
        <p:nvPicPr>
          <p:cNvPr id="7" name="Рисунок 6" descr="IMG-20161011-WA0028.jpg"/>
          <p:cNvPicPr>
            <a:picLocks noChangeAspect="1"/>
          </p:cNvPicPr>
          <p:nvPr/>
        </p:nvPicPr>
        <p:blipFill>
          <a:blip r:embed="rId7" cstate="print"/>
          <a:stretch>
            <a:fillRect/>
          </a:stretch>
        </p:blipFill>
        <p:spPr>
          <a:xfrm>
            <a:off x="2470514" y="3161213"/>
            <a:ext cx="1696537" cy="2262049"/>
          </a:xfrm>
          <a:prstGeom prst="rect">
            <a:avLst/>
          </a:prstGeom>
          <a:ln>
            <a:noFill/>
          </a:ln>
          <a:effectLst>
            <a:softEdge rad="112500"/>
          </a:effectLst>
        </p:spPr>
      </p:pic>
      <p:pic>
        <p:nvPicPr>
          <p:cNvPr id="8" name="Рисунок 7" descr="IMG-20161011-WA0032.jpg"/>
          <p:cNvPicPr>
            <a:picLocks noChangeAspect="1"/>
          </p:cNvPicPr>
          <p:nvPr/>
        </p:nvPicPr>
        <p:blipFill>
          <a:blip r:embed="rId8" cstate="print"/>
          <a:stretch>
            <a:fillRect/>
          </a:stretch>
        </p:blipFill>
        <p:spPr>
          <a:xfrm>
            <a:off x="4689564" y="2808515"/>
            <a:ext cx="2036173" cy="2714897"/>
          </a:xfrm>
          <a:prstGeom prst="rect">
            <a:avLst/>
          </a:prstGeom>
          <a:ln>
            <a:noFill/>
          </a:ln>
          <a:effectLst>
            <a:softEdge rad="112500"/>
          </a:effectLst>
        </p:spPr>
      </p:pic>
      <p:pic>
        <p:nvPicPr>
          <p:cNvPr id="9" name="Рисунок 8" descr="IMG-20161011-WA0041.jpg"/>
          <p:cNvPicPr>
            <a:picLocks noChangeAspect="1"/>
          </p:cNvPicPr>
          <p:nvPr/>
        </p:nvPicPr>
        <p:blipFill>
          <a:blip r:embed="rId9" cstate="print"/>
          <a:stretch>
            <a:fillRect/>
          </a:stretch>
        </p:blipFill>
        <p:spPr>
          <a:xfrm>
            <a:off x="7009856" y="2808514"/>
            <a:ext cx="1859824" cy="2479766"/>
          </a:xfrm>
          <a:prstGeom prst="rect">
            <a:avLst/>
          </a:prstGeom>
          <a:ln>
            <a:noFill/>
          </a:ln>
          <a:effectLst>
            <a:softEdge rad="112500"/>
          </a:effectLst>
        </p:spPr>
      </p:pic>
    </p:spTree>
    <p:extLst>
      <p:ext uri="{BB962C8B-B14F-4D97-AF65-F5344CB8AC3E}">
        <p14:creationId xmlns="" xmlns:p14="http://schemas.microsoft.com/office/powerpoint/2010/main" val="2108451864"/>
      </p:ext>
    </p:extLst>
  </p:cSld>
  <p:clrMapOvr>
    <a:masterClrMapping/>
  </p:clrMapOvr>
  <mc:AlternateContent xmlns:mc="http://schemas.openxmlformats.org/markup-compatibility/2006">
    <mc:Choice xmlns="" xmlns:p14="http://schemas.microsoft.com/office/powerpoint/2010/main" Requires="p14">
      <p:transition spd="slow" p14:dur="800" advTm="7992">
        <p14:flythrough/>
      </p:transition>
    </mc:Choice>
    <mc:Fallback>
      <p:transition spd="slow" advTm="7992">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20161011-WA0043.jpg"/>
          <p:cNvPicPr>
            <a:picLocks noChangeAspect="1"/>
          </p:cNvPicPr>
          <p:nvPr/>
        </p:nvPicPr>
        <p:blipFill>
          <a:blip r:embed="rId2" cstate="print"/>
          <a:stretch>
            <a:fillRect/>
          </a:stretch>
        </p:blipFill>
        <p:spPr>
          <a:xfrm>
            <a:off x="275953" y="195943"/>
            <a:ext cx="2204357" cy="2939143"/>
          </a:xfrm>
          <a:prstGeom prst="rect">
            <a:avLst/>
          </a:prstGeom>
          <a:ln>
            <a:noFill/>
          </a:ln>
          <a:effectLst>
            <a:softEdge rad="112500"/>
          </a:effectLst>
        </p:spPr>
      </p:pic>
      <p:pic>
        <p:nvPicPr>
          <p:cNvPr id="3" name="Рисунок 2" descr="IMG-20161011-WA0049.jpg"/>
          <p:cNvPicPr>
            <a:picLocks noChangeAspect="1"/>
          </p:cNvPicPr>
          <p:nvPr/>
        </p:nvPicPr>
        <p:blipFill>
          <a:blip r:embed="rId3" cstate="print"/>
          <a:stretch>
            <a:fillRect/>
          </a:stretch>
        </p:blipFill>
        <p:spPr>
          <a:xfrm>
            <a:off x="2521132" y="156756"/>
            <a:ext cx="1841862" cy="2455816"/>
          </a:xfrm>
          <a:prstGeom prst="rect">
            <a:avLst/>
          </a:prstGeom>
          <a:ln>
            <a:noFill/>
          </a:ln>
          <a:effectLst>
            <a:softEdge rad="112500"/>
          </a:effectLst>
        </p:spPr>
      </p:pic>
      <p:pic>
        <p:nvPicPr>
          <p:cNvPr id="4" name="Рисунок 3" descr="IMG-20161011-WA0059.jpg"/>
          <p:cNvPicPr>
            <a:picLocks noChangeAspect="1"/>
          </p:cNvPicPr>
          <p:nvPr/>
        </p:nvPicPr>
        <p:blipFill>
          <a:blip r:embed="rId4" cstate="print"/>
          <a:stretch>
            <a:fillRect/>
          </a:stretch>
        </p:blipFill>
        <p:spPr>
          <a:xfrm>
            <a:off x="4599758" y="0"/>
            <a:ext cx="2086792" cy="2782389"/>
          </a:xfrm>
          <a:prstGeom prst="rect">
            <a:avLst/>
          </a:prstGeom>
          <a:ln>
            <a:noFill/>
          </a:ln>
          <a:effectLst>
            <a:softEdge rad="112500"/>
          </a:effectLst>
        </p:spPr>
      </p:pic>
      <p:pic>
        <p:nvPicPr>
          <p:cNvPr id="5" name="Рисунок 4" descr="IMG-20161011-WA0036.jpg"/>
          <p:cNvPicPr>
            <a:picLocks noChangeAspect="1"/>
          </p:cNvPicPr>
          <p:nvPr/>
        </p:nvPicPr>
        <p:blipFill>
          <a:blip r:embed="rId5" cstate="print"/>
          <a:stretch>
            <a:fillRect/>
          </a:stretch>
        </p:blipFill>
        <p:spPr>
          <a:xfrm>
            <a:off x="770710" y="3200402"/>
            <a:ext cx="2926080" cy="2194560"/>
          </a:xfrm>
          <a:prstGeom prst="rect">
            <a:avLst/>
          </a:prstGeom>
          <a:ln>
            <a:noFill/>
          </a:ln>
          <a:effectLst>
            <a:softEdge rad="112500"/>
          </a:effectLst>
        </p:spPr>
      </p:pic>
      <p:pic>
        <p:nvPicPr>
          <p:cNvPr id="6" name="Рисунок 5" descr="IMG-20161011-WA0033.jpg"/>
          <p:cNvPicPr>
            <a:picLocks noChangeAspect="1"/>
          </p:cNvPicPr>
          <p:nvPr/>
        </p:nvPicPr>
        <p:blipFill>
          <a:blip r:embed="rId6" cstate="print"/>
          <a:stretch>
            <a:fillRect/>
          </a:stretch>
        </p:blipFill>
        <p:spPr>
          <a:xfrm>
            <a:off x="6768192" y="1332411"/>
            <a:ext cx="2204357" cy="2939143"/>
          </a:xfrm>
          <a:prstGeom prst="rect">
            <a:avLst/>
          </a:prstGeom>
          <a:ln>
            <a:noFill/>
          </a:ln>
          <a:effectLst>
            <a:softEdge rad="112500"/>
          </a:effectLst>
        </p:spPr>
      </p:pic>
      <p:pic>
        <p:nvPicPr>
          <p:cNvPr id="7" name="Рисунок 6" descr="IMG-20161011-WA0042.jpg"/>
          <p:cNvPicPr>
            <a:picLocks noChangeAspect="1"/>
          </p:cNvPicPr>
          <p:nvPr/>
        </p:nvPicPr>
        <p:blipFill>
          <a:blip r:embed="rId7" cstate="print"/>
          <a:stretch>
            <a:fillRect/>
          </a:stretch>
        </p:blipFill>
        <p:spPr>
          <a:xfrm>
            <a:off x="4258490" y="2886891"/>
            <a:ext cx="1983921" cy="2645228"/>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20161021-WA0007.jpg"/>
          <p:cNvPicPr>
            <a:picLocks noChangeAspect="1"/>
          </p:cNvPicPr>
          <p:nvPr/>
        </p:nvPicPr>
        <p:blipFill>
          <a:blip r:embed="rId2" cstate="print"/>
          <a:stretch>
            <a:fillRect/>
          </a:stretch>
        </p:blipFill>
        <p:spPr>
          <a:xfrm>
            <a:off x="313509" y="222069"/>
            <a:ext cx="3095898" cy="2321924"/>
          </a:xfrm>
          <a:prstGeom prst="rect">
            <a:avLst/>
          </a:prstGeom>
          <a:ln>
            <a:noFill/>
          </a:ln>
          <a:effectLst>
            <a:softEdge rad="112500"/>
          </a:effectLst>
        </p:spPr>
      </p:pic>
      <p:pic>
        <p:nvPicPr>
          <p:cNvPr id="3" name="Рисунок 2" descr="IMG-20161021-WA0009.jpg"/>
          <p:cNvPicPr>
            <a:picLocks noChangeAspect="1"/>
          </p:cNvPicPr>
          <p:nvPr/>
        </p:nvPicPr>
        <p:blipFill>
          <a:blip r:embed="rId3" cstate="print"/>
          <a:stretch>
            <a:fillRect/>
          </a:stretch>
        </p:blipFill>
        <p:spPr>
          <a:xfrm>
            <a:off x="3548195" y="209006"/>
            <a:ext cx="1871255" cy="2495006"/>
          </a:xfrm>
          <a:prstGeom prst="rect">
            <a:avLst/>
          </a:prstGeom>
          <a:ln>
            <a:noFill/>
          </a:ln>
          <a:effectLst>
            <a:softEdge rad="112500"/>
          </a:effectLst>
        </p:spPr>
      </p:pic>
      <p:pic>
        <p:nvPicPr>
          <p:cNvPr id="4" name="Рисунок 3" descr="IMG-20161021-WA0001.jpg"/>
          <p:cNvPicPr>
            <a:picLocks noChangeAspect="1"/>
          </p:cNvPicPr>
          <p:nvPr/>
        </p:nvPicPr>
        <p:blipFill>
          <a:blip r:embed="rId4" cstate="print"/>
          <a:stretch>
            <a:fillRect/>
          </a:stretch>
        </p:blipFill>
        <p:spPr>
          <a:xfrm>
            <a:off x="5760720" y="195943"/>
            <a:ext cx="2978332" cy="2233749"/>
          </a:xfrm>
          <a:prstGeom prst="rect">
            <a:avLst/>
          </a:prstGeom>
          <a:ln>
            <a:noFill/>
          </a:ln>
          <a:effectLst>
            <a:softEdge rad="112500"/>
          </a:effectLst>
        </p:spPr>
      </p:pic>
      <p:pic>
        <p:nvPicPr>
          <p:cNvPr id="5" name="Рисунок 4" descr="IMG-20161021-WA0012.jpg"/>
          <p:cNvPicPr>
            <a:picLocks noChangeAspect="1"/>
          </p:cNvPicPr>
          <p:nvPr/>
        </p:nvPicPr>
        <p:blipFill>
          <a:blip r:embed="rId5" cstate="print"/>
          <a:stretch>
            <a:fillRect/>
          </a:stretch>
        </p:blipFill>
        <p:spPr>
          <a:xfrm>
            <a:off x="6467747" y="2586446"/>
            <a:ext cx="2114551" cy="2819401"/>
          </a:xfrm>
          <a:prstGeom prst="rect">
            <a:avLst/>
          </a:prstGeom>
          <a:ln>
            <a:noFill/>
          </a:ln>
          <a:effectLst>
            <a:softEdge rad="112500"/>
          </a:effectLst>
        </p:spPr>
      </p:pic>
      <p:pic>
        <p:nvPicPr>
          <p:cNvPr id="6" name="Рисунок 5" descr="IMG-20161021-WA0003.jpg"/>
          <p:cNvPicPr>
            <a:picLocks noChangeAspect="1"/>
          </p:cNvPicPr>
          <p:nvPr/>
        </p:nvPicPr>
        <p:blipFill>
          <a:blip r:embed="rId6" cstate="print"/>
          <a:stretch>
            <a:fillRect/>
          </a:stretch>
        </p:blipFill>
        <p:spPr>
          <a:xfrm>
            <a:off x="3291839" y="3056709"/>
            <a:ext cx="2782389" cy="2086792"/>
          </a:xfrm>
          <a:prstGeom prst="rect">
            <a:avLst/>
          </a:prstGeom>
          <a:ln>
            <a:noFill/>
          </a:ln>
          <a:effectLst>
            <a:softEdge rad="112500"/>
          </a:effectLst>
        </p:spPr>
      </p:pic>
      <p:pic>
        <p:nvPicPr>
          <p:cNvPr id="7" name="Рисунок 6" descr="IMG-20161021-WA0013.jpg"/>
          <p:cNvPicPr>
            <a:picLocks noChangeAspect="1"/>
          </p:cNvPicPr>
          <p:nvPr/>
        </p:nvPicPr>
        <p:blipFill>
          <a:blip r:embed="rId7" cstate="print"/>
          <a:stretch>
            <a:fillRect/>
          </a:stretch>
        </p:blipFill>
        <p:spPr>
          <a:xfrm>
            <a:off x="836023" y="2664823"/>
            <a:ext cx="1998618" cy="266482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161014_072520.jpg"/>
          <p:cNvPicPr>
            <a:picLocks noChangeAspect="1"/>
          </p:cNvPicPr>
          <p:nvPr/>
        </p:nvPicPr>
        <p:blipFill>
          <a:blip r:embed="rId2" cstate="print"/>
          <a:stretch>
            <a:fillRect/>
          </a:stretch>
        </p:blipFill>
        <p:spPr>
          <a:xfrm>
            <a:off x="195943" y="164919"/>
            <a:ext cx="3317966" cy="1866356"/>
          </a:xfrm>
          <a:prstGeom prst="rect">
            <a:avLst/>
          </a:prstGeom>
          <a:ln>
            <a:noFill/>
          </a:ln>
          <a:effectLst>
            <a:softEdge rad="112500"/>
          </a:effectLst>
        </p:spPr>
      </p:pic>
      <p:pic>
        <p:nvPicPr>
          <p:cNvPr id="3" name="Рисунок 2" descr="IMG_20161014_072542.jpg"/>
          <p:cNvPicPr>
            <a:picLocks noChangeAspect="1"/>
          </p:cNvPicPr>
          <p:nvPr/>
        </p:nvPicPr>
        <p:blipFill>
          <a:blip r:embed="rId3" cstate="print"/>
          <a:stretch>
            <a:fillRect/>
          </a:stretch>
        </p:blipFill>
        <p:spPr>
          <a:xfrm>
            <a:off x="3618413" y="0"/>
            <a:ext cx="3304902" cy="1859007"/>
          </a:xfrm>
          <a:prstGeom prst="rect">
            <a:avLst/>
          </a:prstGeom>
          <a:ln>
            <a:noFill/>
          </a:ln>
          <a:effectLst>
            <a:softEdge rad="112500"/>
          </a:effectLst>
        </p:spPr>
      </p:pic>
      <p:pic>
        <p:nvPicPr>
          <p:cNvPr id="4" name="Рисунок 3" descr="IMG_20161014_072645.jpg"/>
          <p:cNvPicPr>
            <a:picLocks noChangeAspect="1"/>
          </p:cNvPicPr>
          <p:nvPr/>
        </p:nvPicPr>
        <p:blipFill>
          <a:blip r:embed="rId4" cstate="print"/>
          <a:stretch>
            <a:fillRect/>
          </a:stretch>
        </p:blipFill>
        <p:spPr>
          <a:xfrm>
            <a:off x="209007" y="2059034"/>
            <a:ext cx="3283132" cy="1846762"/>
          </a:xfrm>
          <a:prstGeom prst="rect">
            <a:avLst/>
          </a:prstGeom>
          <a:ln>
            <a:noFill/>
          </a:ln>
          <a:effectLst>
            <a:softEdge rad="112500"/>
          </a:effectLst>
        </p:spPr>
      </p:pic>
      <p:pic>
        <p:nvPicPr>
          <p:cNvPr id="5" name="Рисунок 4" descr="IMG_20161014_072813.jpg"/>
          <p:cNvPicPr>
            <a:picLocks noChangeAspect="1"/>
          </p:cNvPicPr>
          <p:nvPr/>
        </p:nvPicPr>
        <p:blipFill>
          <a:blip r:embed="rId5" cstate="print"/>
          <a:stretch>
            <a:fillRect/>
          </a:stretch>
        </p:blipFill>
        <p:spPr>
          <a:xfrm>
            <a:off x="3566161" y="1902279"/>
            <a:ext cx="3317966" cy="1866356"/>
          </a:xfrm>
          <a:prstGeom prst="rect">
            <a:avLst/>
          </a:prstGeom>
          <a:ln>
            <a:noFill/>
          </a:ln>
          <a:effectLst>
            <a:softEdge rad="112500"/>
          </a:effectLst>
        </p:spPr>
      </p:pic>
      <p:pic>
        <p:nvPicPr>
          <p:cNvPr id="6" name="Рисунок 5" descr="IMG_20161014_125123.jpg"/>
          <p:cNvPicPr>
            <a:picLocks noChangeAspect="1"/>
          </p:cNvPicPr>
          <p:nvPr/>
        </p:nvPicPr>
        <p:blipFill>
          <a:blip r:embed="rId6" cstate="print"/>
          <a:stretch>
            <a:fillRect/>
          </a:stretch>
        </p:blipFill>
        <p:spPr>
          <a:xfrm>
            <a:off x="444136" y="3861708"/>
            <a:ext cx="2978331" cy="1675311"/>
          </a:xfrm>
          <a:prstGeom prst="rect">
            <a:avLst/>
          </a:prstGeom>
          <a:ln>
            <a:noFill/>
          </a:ln>
          <a:effectLst>
            <a:softEdge rad="112500"/>
          </a:effectLst>
        </p:spPr>
      </p:pic>
      <p:pic>
        <p:nvPicPr>
          <p:cNvPr id="7" name="Рисунок 6" descr="IMG-20160919-WA0000.jpg"/>
          <p:cNvPicPr>
            <a:picLocks noChangeAspect="1"/>
          </p:cNvPicPr>
          <p:nvPr/>
        </p:nvPicPr>
        <p:blipFill>
          <a:blip r:embed="rId7"/>
          <a:stretch>
            <a:fillRect/>
          </a:stretch>
        </p:blipFill>
        <p:spPr>
          <a:xfrm>
            <a:off x="3592286" y="3703320"/>
            <a:ext cx="2795451" cy="1677271"/>
          </a:xfrm>
          <a:prstGeom prst="rect">
            <a:avLst/>
          </a:prstGeom>
          <a:ln>
            <a:noFill/>
          </a:ln>
          <a:effectLst>
            <a:softEdge rad="112500"/>
          </a:effectLst>
        </p:spPr>
      </p:pic>
      <p:pic>
        <p:nvPicPr>
          <p:cNvPr id="8" name="Рисунок 7" descr="IMG_20161014_072836.jpg"/>
          <p:cNvPicPr>
            <a:picLocks noChangeAspect="1"/>
          </p:cNvPicPr>
          <p:nvPr/>
        </p:nvPicPr>
        <p:blipFill>
          <a:blip r:embed="rId8" cstate="print"/>
          <a:stretch>
            <a:fillRect/>
          </a:stretch>
        </p:blipFill>
        <p:spPr>
          <a:xfrm>
            <a:off x="6856366" y="1136470"/>
            <a:ext cx="2130879" cy="3788229"/>
          </a:xfrm>
          <a:prstGeom prst="rect">
            <a:avLst/>
          </a:prstGeom>
          <a:ln>
            <a:noFill/>
          </a:ln>
          <a:effectLst>
            <a:softEdge rad="112500"/>
          </a:effectLst>
        </p:spPr>
      </p:pic>
    </p:spTree>
    <p:extLst>
      <p:ext uri="{BB962C8B-B14F-4D97-AF65-F5344CB8AC3E}">
        <p14:creationId xmlns="" xmlns:p14="http://schemas.microsoft.com/office/powerpoint/2010/main" val="2562252016"/>
      </p:ext>
    </p:extLst>
  </p:cSld>
  <p:clrMapOvr>
    <a:masterClrMapping/>
  </p:clrMapOvr>
  <mc:AlternateContent xmlns:mc="http://schemas.openxmlformats.org/markup-compatibility/2006">
    <mc:Choice xmlns="" xmlns:p14="http://schemas.microsoft.com/office/powerpoint/2010/main" Requires="p14">
      <p:transition spd="slow" p14:dur="1600" advTm="7946">
        <p14:prism isContent="1" isInverted="1"/>
      </p:transition>
    </mc:Choice>
    <mc:Fallback>
      <p:transition spd="slow" advTm="7946">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4767625"/>
          </a:xfrm>
        </p:spPr>
        <p:txBody>
          <a:bodyPr/>
          <a:lstStyle/>
          <a:p>
            <a:r>
              <a:rPr lang="ru-RU" b="1" dirty="0" smtClean="0">
                <a:solidFill>
                  <a:srgbClr val="FF0000"/>
                </a:solidFill>
              </a:rPr>
              <a:t/>
            </a:r>
            <a:br>
              <a:rPr lang="ru-RU" b="1" dirty="0" smtClean="0">
                <a:solidFill>
                  <a:srgbClr val="FF0000"/>
                </a:solidFill>
              </a:rPr>
            </a:br>
            <a:r>
              <a:rPr lang="ru-RU" b="1" dirty="0" smtClean="0">
                <a:solidFill>
                  <a:srgbClr val="FF0000"/>
                </a:solidFill>
              </a:rPr>
              <a:t>СПАСИБО ЗА ВНИМАНИЕ!</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                     </a:t>
            </a:r>
            <a:br>
              <a:rPr lang="ru-RU" b="1" dirty="0" smtClean="0">
                <a:solidFill>
                  <a:srgbClr val="FF0000"/>
                </a:solidFill>
              </a:rPr>
            </a:br>
            <a:r>
              <a:rPr lang="ru-RU" b="1" dirty="0" smtClean="0">
                <a:solidFill>
                  <a:srgbClr val="FF0000"/>
                </a:solidFill>
              </a:rPr>
              <a:t>                                    8 группа </a:t>
            </a:r>
            <a:br>
              <a:rPr lang="ru-RU" b="1" dirty="0" smtClean="0">
                <a:solidFill>
                  <a:srgbClr val="FF0000"/>
                </a:solidFill>
              </a:rPr>
            </a:br>
            <a:r>
              <a:rPr lang="ru-RU" b="1" dirty="0" smtClean="0">
                <a:solidFill>
                  <a:srgbClr val="FF0000"/>
                </a:solidFill>
              </a:rPr>
              <a:t> </a:t>
            </a:r>
            <a:r>
              <a:rPr lang="ru-RU" b="1" dirty="0" smtClean="0">
                <a:solidFill>
                  <a:srgbClr val="FF0000"/>
                </a:solidFill>
              </a:rPr>
              <a:t>                                2016 г.</a:t>
            </a:r>
            <a:endParaRPr lang="ru-RU"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1703" y="209006"/>
            <a:ext cx="8112034" cy="5909310"/>
          </a:xfrm>
          <a:prstGeom prst="rect">
            <a:avLst/>
          </a:prstGeom>
        </p:spPr>
        <p:txBody>
          <a:bodyPr wrap="square">
            <a:spAutoFit/>
          </a:bodyPr>
          <a:lstStyle/>
          <a:p>
            <a:r>
              <a:rPr lang="ru-RU" sz="3600" b="1" dirty="0" smtClean="0">
                <a:solidFill>
                  <a:srgbClr val="FF0000"/>
                </a:solidFill>
                <a:latin typeface="Times New Roman" pitchFamily="18" charset="0"/>
                <a:cs typeface="Times New Roman" pitchFamily="18" charset="0"/>
              </a:rPr>
              <a:t>Вид проекта</a:t>
            </a:r>
            <a:r>
              <a:rPr lang="ru-RU" sz="3600" dirty="0" smtClean="0">
                <a:latin typeface="Times New Roman" pitchFamily="18" charset="0"/>
                <a:cs typeface="Times New Roman" pitchFamily="18" charset="0"/>
              </a:rPr>
              <a:t>: краткосрочный, познавательный, </a:t>
            </a:r>
            <a:r>
              <a:rPr lang="ru-RU" sz="3600" dirty="0" err="1" smtClean="0">
                <a:latin typeface="Times New Roman" pitchFamily="18" charset="0"/>
                <a:cs typeface="Times New Roman" pitchFamily="18" charset="0"/>
              </a:rPr>
              <a:t>творческо</a:t>
            </a:r>
            <a:r>
              <a:rPr lang="ru-RU" sz="3600" dirty="0" smtClean="0">
                <a:latin typeface="Times New Roman" pitchFamily="18" charset="0"/>
                <a:cs typeface="Times New Roman" pitchFamily="18" charset="0"/>
              </a:rPr>
              <a:t> – игровой.</a:t>
            </a:r>
          </a:p>
          <a:p>
            <a:r>
              <a:rPr lang="ru-RU" sz="3600" b="1" dirty="0" smtClean="0">
                <a:solidFill>
                  <a:srgbClr val="FF0000"/>
                </a:solidFill>
                <a:latin typeface="Times New Roman" pitchFamily="18" charset="0"/>
                <a:cs typeface="Times New Roman" pitchFamily="18" charset="0"/>
              </a:rPr>
              <a:t>Время реализации проекта</a:t>
            </a:r>
            <a:r>
              <a:rPr lang="ru-RU" sz="3600" dirty="0" smtClean="0">
                <a:latin typeface="Times New Roman" pitchFamily="18" charset="0"/>
                <a:cs typeface="Times New Roman" pitchFamily="18" charset="0"/>
              </a:rPr>
              <a:t>: 1 неделя.</a:t>
            </a:r>
          </a:p>
          <a:p>
            <a:r>
              <a:rPr lang="ru-RU" sz="3600" b="1" dirty="0" smtClean="0">
                <a:solidFill>
                  <a:srgbClr val="FF0000"/>
                </a:solidFill>
                <a:latin typeface="Times New Roman" pitchFamily="18" charset="0"/>
                <a:cs typeface="Times New Roman" pitchFamily="18" charset="0"/>
              </a:rPr>
              <a:t>Участники проекта</a:t>
            </a:r>
            <a:r>
              <a:rPr lang="ru-RU" sz="3600" dirty="0" smtClean="0">
                <a:latin typeface="Times New Roman" pitchFamily="18" charset="0"/>
                <a:cs typeface="Times New Roman" pitchFamily="18" charset="0"/>
              </a:rPr>
              <a:t>: педагоги, дети 3-4 лет, родители.</a:t>
            </a:r>
          </a:p>
          <a:p>
            <a:r>
              <a:rPr lang="ru-RU" sz="3600" b="1" dirty="0" smtClean="0">
                <a:solidFill>
                  <a:srgbClr val="FF0000"/>
                </a:solidFill>
                <a:latin typeface="Times New Roman" pitchFamily="18" charset="0"/>
                <a:cs typeface="Times New Roman" pitchFamily="18" charset="0"/>
              </a:rPr>
              <a:t>Проблема</a:t>
            </a:r>
            <a:r>
              <a:rPr lang="ru-RU" sz="3600" dirty="0" smtClean="0">
                <a:latin typeface="Times New Roman" pitchFamily="18" charset="0"/>
                <a:cs typeface="Times New Roman" pitchFamily="18" charset="0"/>
              </a:rPr>
              <a:t>: </a:t>
            </a:r>
          </a:p>
          <a:p>
            <a:r>
              <a:rPr lang="ru-RU" sz="3600" dirty="0" smtClean="0">
                <a:latin typeface="Times New Roman" pitchFamily="18" charset="0"/>
                <a:cs typeface="Times New Roman" pitchFamily="18" charset="0"/>
              </a:rPr>
              <a:t>В данном возрасте дети многие игрушки используют не по назначению, не умеют играть с ними.</a:t>
            </a:r>
          </a:p>
          <a:p>
            <a:endParaRPr lang="ru-RU" dirty="0" smtClean="0"/>
          </a:p>
          <a:p>
            <a:r>
              <a:rPr lang="ru-RU" dirty="0" smtClean="0"/>
              <a:t/>
            </a:r>
            <a:br>
              <a:rPr lang="ru-RU" dirty="0" smtClean="0"/>
            </a:b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advTm="7396">
        <p:fade/>
      </p:transition>
    </mc:Choice>
    <mc:Fallback>
      <p:transition spd="med" advTm="7396">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274637"/>
            <a:ext cx="8516983" cy="3709533"/>
          </a:xfrm>
        </p:spPr>
        <p:txBody>
          <a:bodyPr/>
          <a:lstStyle/>
          <a:p>
            <a:r>
              <a:rPr lang="ru-RU" sz="2800" b="1" dirty="0" smtClean="0"/>
              <a:t/>
            </a:r>
            <a:br>
              <a:rPr lang="ru-RU" sz="2800" b="1" dirty="0" smtClean="0"/>
            </a:br>
            <a:r>
              <a:rPr lang="ru-RU" sz="2800" b="1" dirty="0" smtClean="0"/>
              <a:t/>
            </a:r>
            <a:br>
              <a:rPr lang="ru-RU" sz="2800" b="1" dirty="0" smtClean="0"/>
            </a:br>
            <a:r>
              <a:rPr lang="ru-RU" sz="2800" b="1" dirty="0" smtClean="0"/>
              <a:t/>
            </a:r>
            <a:br>
              <a:rPr lang="ru-RU" sz="2800" b="1" dirty="0" smtClean="0"/>
            </a:br>
            <a:r>
              <a:rPr lang="ru-RU" sz="2800" b="1" dirty="0" smtClean="0"/>
              <a:t/>
            </a:r>
            <a:br>
              <a:rPr lang="ru-RU" sz="2800" b="1" dirty="0" smtClean="0"/>
            </a:br>
            <a:r>
              <a:rPr lang="ru-RU" sz="2800" b="1" dirty="0" smtClean="0">
                <a:solidFill>
                  <a:srgbClr val="FF0000"/>
                </a:solidFill>
                <a:cs typeface="Times New Roman" pitchFamily="18" charset="0"/>
              </a:rPr>
              <a:t>Актуальность проблемы:</a:t>
            </a:r>
            <a:r>
              <a:rPr lang="ru-RU" sz="2800" b="1" dirty="0" smtClean="0">
                <a:cs typeface="Times New Roman" pitchFamily="18" charset="0"/>
              </a:rPr>
              <a:t/>
            </a:r>
            <a:br>
              <a:rPr lang="ru-RU" sz="2800" b="1" dirty="0" smtClean="0">
                <a:cs typeface="Times New Roman" pitchFamily="18" charset="0"/>
              </a:rPr>
            </a:br>
            <a:r>
              <a:rPr lang="ru-RU" sz="2000" dirty="0" smtClean="0">
                <a:cs typeface="Times New Roman" pitchFamily="18" charset="0"/>
              </a:rPr>
              <a:t>важнейшей составной частью образовательной среды являются игра и игрушки. Игрушки для ребенка – та «среда», которая позволяет исследовать окружающий мир, формировать и реализовывать творческие способности, выражать чувства, учат общаться и познавать себя. Подбор игрушек – дело серьезное и ответственное. От успешного решения этой проблемы зависят настроение ребенка и прогресс в его развитии. Иногда взрослые расстраиваются, даже сердятся на ребенка за то, что игрушки  не используются, не подозревая, что он просто не умеет во все это играть. Сами по себе игрушки ничего для ребенка не будут значить, если он не знает, как и во что с ними играть. Поэтому, считаем данный проект своевременным на данном этапе.</a:t>
            </a:r>
            <a:r>
              <a:rPr lang="ru-RU" sz="2000" dirty="0" smtClean="0"/>
              <a:t/>
            </a:r>
            <a:br>
              <a:rPr lang="ru-RU" sz="2000" dirty="0" smtClean="0"/>
            </a:br>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1886" y="757646"/>
            <a:ext cx="8438605" cy="4898571"/>
          </a:xfrm>
        </p:spPr>
        <p:txBody>
          <a:bodyPr/>
          <a:lstStyle/>
          <a:p>
            <a:pPr algn="l"/>
            <a:r>
              <a:rPr lang="ru-RU" sz="3200" b="1" dirty="0" smtClean="0">
                <a:solidFill>
                  <a:srgbClr val="FF0000"/>
                </a:solidFill>
                <a:cs typeface="Times New Roman" pitchFamily="18" charset="0"/>
              </a:rPr>
              <a:t>Цель проекта:</a:t>
            </a:r>
            <a:r>
              <a:rPr lang="ru-RU" dirty="0" smtClean="0">
                <a:cs typeface="Times New Roman" pitchFamily="18" charset="0"/>
              </a:rPr>
              <a:t/>
            </a:r>
            <a:br>
              <a:rPr lang="ru-RU" dirty="0" smtClean="0">
                <a:cs typeface="Times New Roman" pitchFamily="18" charset="0"/>
              </a:rPr>
            </a:br>
            <a:r>
              <a:rPr lang="ru-RU" sz="2400" dirty="0" smtClean="0">
                <a:cs typeface="Times New Roman" pitchFamily="18" charset="0"/>
              </a:rPr>
              <a:t>формирование у детей социально – нравственных качеств через организацию разных видов деятельности: игровой, познавательной, продуктивной. Овладение детьми игровыми действиями, отражающие известные им жизненные ситуации</a:t>
            </a:r>
            <a:r>
              <a:rPr lang="ru-RU" sz="2400" dirty="0" smtClean="0">
                <a:cs typeface="Times New Roman" pitchFamily="18" charset="0"/>
              </a:rPr>
              <a:t>.</a:t>
            </a:r>
            <a:br>
              <a:rPr lang="ru-RU" sz="2400" dirty="0" smtClean="0">
                <a:cs typeface="Times New Roman" pitchFamily="18" charset="0"/>
              </a:rPr>
            </a:br>
            <a:r>
              <a:rPr lang="ru-RU" sz="2800" b="1" dirty="0" smtClean="0">
                <a:solidFill>
                  <a:srgbClr val="FF0000"/>
                </a:solidFill>
                <a:cs typeface="Times New Roman" pitchFamily="18" charset="0"/>
              </a:rPr>
              <a:t>Задачи</a:t>
            </a:r>
            <a:r>
              <a:rPr lang="ru-RU" sz="2800" b="1" dirty="0" smtClean="0">
                <a:solidFill>
                  <a:srgbClr val="FF0000"/>
                </a:solidFill>
                <a:cs typeface="Times New Roman" pitchFamily="18" charset="0"/>
              </a:rPr>
              <a:t>:</a:t>
            </a:r>
            <a:r>
              <a:rPr lang="ru-RU" sz="2400" dirty="0" smtClean="0">
                <a:cs typeface="Times New Roman" pitchFamily="18" charset="0"/>
              </a:rPr>
              <a:t/>
            </a:r>
            <a:br>
              <a:rPr lang="ru-RU" sz="2400" dirty="0" smtClean="0">
                <a:cs typeface="Times New Roman" pitchFamily="18" charset="0"/>
              </a:rPr>
            </a:br>
            <a:r>
              <a:rPr lang="ru-RU" sz="2400" dirty="0" smtClean="0">
                <a:cs typeface="Times New Roman" pitchFamily="18" charset="0"/>
              </a:rPr>
              <a:t>- развивать игровые, познавательные, речевые способности, учитывая возрастные, индивидуальные особенности детей;</a:t>
            </a:r>
            <a:br>
              <a:rPr lang="ru-RU" sz="2400" dirty="0" smtClean="0">
                <a:cs typeface="Times New Roman" pitchFamily="18" charset="0"/>
              </a:rPr>
            </a:br>
            <a:r>
              <a:rPr lang="ru-RU" sz="2400" dirty="0" smtClean="0">
                <a:cs typeface="Times New Roman" pitchFamily="18" charset="0"/>
              </a:rPr>
              <a:t>- прививать умения играть дружно, вместе, слаженно;</a:t>
            </a:r>
            <a:br>
              <a:rPr lang="ru-RU" sz="2400" dirty="0" smtClean="0">
                <a:cs typeface="Times New Roman" pitchFamily="18" charset="0"/>
              </a:rPr>
            </a:br>
            <a:r>
              <a:rPr lang="ru-RU" sz="2400" dirty="0" smtClean="0">
                <a:cs typeface="Times New Roman" pitchFamily="18" charset="0"/>
              </a:rPr>
              <a:t>- формировать эмоционально – эстетическое и бережное отношение к игрушкам;</a:t>
            </a:r>
            <a:br>
              <a:rPr lang="ru-RU" sz="2400" dirty="0" smtClean="0">
                <a:cs typeface="Times New Roman" pitchFamily="18" charset="0"/>
              </a:rPr>
            </a:br>
            <a:r>
              <a:rPr lang="ru-RU" dirty="0" smtClean="0"/>
              <a:t/>
            </a:r>
            <a:br>
              <a:rPr lang="ru-RU" dirty="0" smtClean="0"/>
            </a:br>
            <a:endParaRPr lang="ru-RU" dirty="0"/>
          </a:p>
        </p:txBody>
      </p:sp>
    </p:spTree>
    <p:extLst>
      <p:ext uri="{BB962C8B-B14F-4D97-AF65-F5344CB8AC3E}">
        <p14:creationId xmlns="" xmlns:p14="http://schemas.microsoft.com/office/powerpoint/2010/main" val="1403269066"/>
      </p:ext>
    </p:extLst>
  </p:cSld>
  <p:clrMapOvr>
    <a:masterClrMapping/>
  </p:clrMapOvr>
  <p:transition spd="slow" advTm="7662">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44137" y="431391"/>
            <a:ext cx="8229600" cy="5407706"/>
          </a:xfrm>
        </p:spPr>
        <p:txBody>
          <a:bodyPr/>
          <a:lstStyle/>
          <a:p>
            <a:pPr algn="l"/>
            <a:r>
              <a:rPr lang="ru-RU" sz="2800" b="1" dirty="0" smtClean="0">
                <a:solidFill>
                  <a:srgbClr val="FF0000"/>
                </a:solidFill>
                <a:cs typeface="Times New Roman" pitchFamily="18" charset="0"/>
              </a:rPr>
              <a:t>Предполагаемый результат:</a:t>
            </a:r>
            <a:br>
              <a:rPr lang="ru-RU" sz="2800" b="1" dirty="0" smtClean="0">
                <a:solidFill>
                  <a:srgbClr val="FF0000"/>
                </a:solidFill>
                <a:cs typeface="Times New Roman" pitchFamily="18" charset="0"/>
              </a:rPr>
            </a:br>
            <a:r>
              <a:rPr lang="ru-RU" sz="2800" b="1" dirty="0" smtClean="0">
                <a:solidFill>
                  <a:srgbClr val="FF0000"/>
                </a:solidFill>
                <a:cs typeface="Times New Roman" pitchFamily="18" charset="0"/>
              </a:rPr>
              <a:t/>
            </a:r>
            <a:br>
              <a:rPr lang="ru-RU" sz="2800" b="1" dirty="0" smtClean="0">
                <a:solidFill>
                  <a:srgbClr val="FF0000"/>
                </a:solidFill>
                <a:cs typeface="Times New Roman" pitchFamily="18" charset="0"/>
              </a:rPr>
            </a:br>
            <a:r>
              <a:rPr lang="ru-RU" sz="2400" dirty="0" smtClean="0">
                <a:solidFill>
                  <a:schemeClr val="tx1"/>
                </a:solidFill>
                <a:cs typeface="Times New Roman" pitchFamily="18" charset="0"/>
              </a:rPr>
              <a:t>- усвоение  понятия «игрушка», понимание игровых зон в группе;</a:t>
            </a:r>
            <a:br>
              <a:rPr lang="ru-RU" sz="2400" dirty="0" smtClean="0">
                <a:solidFill>
                  <a:schemeClr val="tx1"/>
                </a:solidFill>
                <a:cs typeface="Times New Roman" pitchFamily="18" charset="0"/>
              </a:rPr>
            </a:br>
            <a:r>
              <a:rPr lang="ru-RU" sz="2400" dirty="0" smtClean="0">
                <a:solidFill>
                  <a:schemeClr val="tx1"/>
                </a:solidFill>
                <a:cs typeface="Times New Roman" pitchFamily="18" charset="0"/>
              </a:rPr>
              <a:t>- проявление интереса к различным видам игрушек;</a:t>
            </a:r>
            <a:br>
              <a:rPr lang="ru-RU" sz="2400" dirty="0" smtClean="0">
                <a:solidFill>
                  <a:schemeClr val="tx1"/>
                </a:solidFill>
                <a:cs typeface="Times New Roman" pitchFamily="18" charset="0"/>
              </a:rPr>
            </a:br>
            <a:r>
              <a:rPr lang="ru-RU" sz="2400" dirty="0" smtClean="0">
                <a:solidFill>
                  <a:schemeClr val="tx1"/>
                </a:solidFill>
                <a:cs typeface="Times New Roman" pitchFamily="18" charset="0"/>
              </a:rPr>
              <a:t>- овладение знаниями о свойствах, качествах, назначении игрушек;</a:t>
            </a:r>
            <a:br>
              <a:rPr lang="ru-RU" sz="2400" dirty="0" smtClean="0">
                <a:solidFill>
                  <a:schemeClr val="tx1"/>
                </a:solidFill>
                <a:cs typeface="Times New Roman" pitchFamily="18" charset="0"/>
              </a:rPr>
            </a:br>
            <a:r>
              <a:rPr lang="ru-RU" sz="2400" dirty="0" smtClean="0">
                <a:solidFill>
                  <a:schemeClr val="tx1"/>
                </a:solidFill>
                <a:cs typeface="Times New Roman" pitchFamily="18" charset="0"/>
              </a:rPr>
              <a:t>- бережное отношение к игрушкам;</a:t>
            </a:r>
            <a:br>
              <a:rPr lang="ru-RU" sz="2400" dirty="0" smtClean="0">
                <a:solidFill>
                  <a:schemeClr val="tx1"/>
                </a:solidFill>
                <a:cs typeface="Times New Roman" pitchFamily="18" charset="0"/>
              </a:rPr>
            </a:br>
            <a:r>
              <a:rPr lang="ru-RU" sz="2400" dirty="0" smtClean="0">
                <a:solidFill>
                  <a:schemeClr val="tx1"/>
                </a:solidFill>
                <a:cs typeface="Times New Roman" pitchFamily="18" charset="0"/>
              </a:rPr>
              <a:t>- вовлечение родителей в педагогический процесс ДОУ; - помощь в формировании правильного отношения родителей к развитию своего ребенка.</a:t>
            </a:r>
            <a:br>
              <a:rPr lang="ru-RU" sz="2400" dirty="0" smtClean="0">
                <a:solidFill>
                  <a:schemeClr val="tx1"/>
                </a:solidFill>
                <a:cs typeface="Times New Roman" pitchFamily="18" charset="0"/>
              </a:rPr>
            </a:br>
            <a:r>
              <a:rPr lang="ru-RU" sz="2800" b="1" dirty="0" smtClean="0">
                <a:solidFill>
                  <a:srgbClr val="FF0000"/>
                </a:solidFill>
              </a:rPr>
              <a:t/>
            </a:r>
            <a:br>
              <a:rPr lang="ru-RU" sz="2800" b="1" dirty="0" smtClean="0">
                <a:solidFill>
                  <a:srgbClr val="FF0000"/>
                </a:solidFill>
              </a:rPr>
            </a:br>
            <a:endParaRPr lang="ru-RU" sz="28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solidFill>
                  <a:srgbClr val="FF0000"/>
                </a:solidFill>
              </a:rPr>
              <a:t>Реализация проекта</a:t>
            </a:r>
            <a:r>
              <a:rPr lang="ru-RU" dirty="0" smtClean="0"/>
              <a:t/>
            </a:r>
            <a:br>
              <a:rPr lang="ru-RU" dirty="0" smtClean="0"/>
            </a:br>
            <a:endParaRPr lang="ru-RU" dirty="0"/>
          </a:p>
        </p:txBody>
      </p:sp>
      <p:graphicFrame>
        <p:nvGraphicFramePr>
          <p:cNvPr id="6" name="Таблица 5"/>
          <p:cNvGraphicFramePr>
            <a:graphicFrameLocks noGrp="1"/>
          </p:cNvGraphicFramePr>
          <p:nvPr/>
        </p:nvGraphicFramePr>
        <p:xfrm>
          <a:off x="509452" y="274320"/>
          <a:ext cx="8307977" cy="5172466"/>
        </p:xfrm>
        <a:graphic>
          <a:graphicData uri="http://schemas.openxmlformats.org/drawingml/2006/table">
            <a:tbl>
              <a:tblPr firstRow="1" bandRow="1">
                <a:tableStyleId>{5C22544A-7EE6-4342-B048-85BDC9FD1C3A}</a:tableStyleId>
              </a:tblPr>
              <a:tblGrid>
                <a:gridCol w="2864353"/>
                <a:gridCol w="5443624"/>
              </a:tblGrid>
              <a:tr h="357670">
                <a:tc>
                  <a:txBody>
                    <a:bodyPr/>
                    <a:lstStyle/>
                    <a:p>
                      <a:r>
                        <a:rPr lang="ru-RU" dirty="0" smtClean="0">
                          <a:solidFill>
                            <a:srgbClr val="FF0000"/>
                          </a:solidFill>
                          <a:latin typeface="+mj-lt"/>
                        </a:rPr>
                        <a:t>Виды деятельности</a:t>
                      </a:r>
                      <a:endParaRPr lang="ru-RU" dirty="0">
                        <a:solidFill>
                          <a:srgbClr val="FF0000"/>
                        </a:solidFill>
                        <a:latin typeface="+mj-lt"/>
                      </a:endParaRPr>
                    </a:p>
                  </a:txBody>
                  <a:tcPr/>
                </a:tc>
                <a:tc>
                  <a:txBody>
                    <a:bodyPr/>
                    <a:lstStyle/>
                    <a:p>
                      <a:r>
                        <a:rPr lang="ru-RU" dirty="0" smtClean="0">
                          <a:solidFill>
                            <a:srgbClr val="FF0000"/>
                          </a:solidFill>
                          <a:latin typeface="+mj-lt"/>
                        </a:rPr>
                        <a:t>Формы и методы работы</a:t>
                      </a:r>
                      <a:endParaRPr lang="ru-RU" dirty="0">
                        <a:solidFill>
                          <a:srgbClr val="FF0000"/>
                        </a:solidFill>
                        <a:latin typeface="+mj-lt"/>
                      </a:endParaRPr>
                    </a:p>
                  </a:txBody>
                  <a:tcPr/>
                </a:tc>
              </a:tr>
              <a:tr h="1967184">
                <a:tc>
                  <a:txBody>
                    <a:bodyPr/>
                    <a:lstStyle/>
                    <a:p>
                      <a:pPr marL="342900" indent="-342900">
                        <a:buNone/>
                      </a:pPr>
                      <a:r>
                        <a:rPr lang="ru-RU" dirty="0" smtClean="0">
                          <a:latin typeface="+mj-lt"/>
                          <a:cs typeface="Times New Roman" pitchFamily="18" charset="0"/>
                        </a:rPr>
                        <a:t>1. ИГРОВАЯ</a:t>
                      </a:r>
                      <a:endParaRPr lang="ru-RU" dirty="0">
                        <a:latin typeface="+mj-lt"/>
                        <a:cs typeface="Times New Roman" pitchFamily="18" charset="0"/>
                      </a:endParaRPr>
                    </a:p>
                  </a:txBody>
                  <a:tcPr/>
                </a:tc>
                <a:tc>
                  <a:txBody>
                    <a:bodyPr/>
                    <a:lstStyle/>
                    <a:p>
                      <a:r>
                        <a:rPr lang="ru-RU" dirty="0" smtClean="0">
                          <a:latin typeface="+mj-lt"/>
                          <a:cs typeface="Times New Roman" pitchFamily="18" charset="0"/>
                        </a:rPr>
                        <a:t>Д/и</a:t>
                      </a:r>
                      <a:r>
                        <a:rPr lang="ru-RU" dirty="0" smtClean="0">
                          <a:latin typeface="+mj-lt"/>
                          <a:cs typeface="Times New Roman" pitchFamily="18" charset="0"/>
                        </a:rPr>
                        <a:t>: «Узнай на ощупь», «Один</a:t>
                      </a:r>
                      <a:r>
                        <a:rPr lang="ru-RU" baseline="0" dirty="0" smtClean="0">
                          <a:latin typeface="+mj-lt"/>
                          <a:cs typeface="Times New Roman" pitchFamily="18" charset="0"/>
                        </a:rPr>
                        <a:t> – много», «Что изменилось», «Найди игрушку такого же цвета», «Магазин игрушек» и т.д.</a:t>
                      </a:r>
                    </a:p>
                    <a:p>
                      <a:r>
                        <a:rPr lang="ru-RU" baseline="0" dirty="0" smtClean="0">
                          <a:latin typeface="+mj-lt"/>
                          <a:cs typeface="Times New Roman" pitchFamily="18" charset="0"/>
                        </a:rPr>
                        <a:t>С/</a:t>
                      </a:r>
                      <a:r>
                        <a:rPr lang="ru-RU" baseline="0" dirty="0" err="1" smtClean="0">
                          <a:latin typeface="+mj-lt"/>
                          <a:cs typeface="Times New Roman" pitchFamily="18" charset="0"/>
                        </a:rPr>
                        <a:t>р</a:t>
                      </a:r>
                      <a:r>
                        <a:rPr lang="ru-RU" baseline="0" dirty="0" smtClean="0">
                          <a:latin typeface="+mj-lt"/>
                          <a:cs typeface="Times New Roman" pitchFamily="18" charset="0"/>
                        </a:rPr>
                        <a:t> игры: «Семья», «Собери куклу в детский», «Магазин», «На приеме у доктора», «Парикмахерская». </a:t>
                      </a:r>
                      <a:endParaRPr lang="ru-RU" dirty="0" smtClean="0">
                        <a:latin typeface="+mj-lt"/>
                        <a:cs typeface="Times New Roman" pitchFamily="18" charset="0"/>
                      </a:endParaRPr>
                    </a:p>
                    <a:p>
                      <a:endParaRPr lang="ru-RU" dirty="0">
                        <a:latin typeface="+mj-lt"/>
                        <a:cs typeface="Times New Roman" pitchFamily="18" charset="0"/>
                      </a:endParaRPr>
                    </a:p>
                  </a:txBody>
                  <a:tcPr/>
                </a:tc>
              </a:tr>
              <a:tr h="1698932">
                <a:tc>
                  <a:txBody>
                    <a:bodyPr/>
                    <a:lstStyle/>
                    <a:p>
                      <a:r>
                        <a:rPr lang="ru-RU" dirty="0" smtClean="0">
                          <a:latin typeface="+mj-lt"/>
                          <a:cs typeface="Times New Roman" pitchFamily="18" charset="0"/>
                        </a:rPr>
                        <a:t>2. ПОЗНАВАТЕЛЬНАЯ</a:t>
                      </a:r>
                      <a:endParaRPr lang="ru-RU" dirty="0">
                        <a:latin typeface="+mj-lt"/>
                        <a:cs typeface="Times New Roman" pitchFamily="18" charset="0"/>
                      </a:endParaRPr>
                    </a:p>
                  </a:txBody>
                  <a:tcPr/>
                </a:tc>
                <a:tc>
                  <a:txBody>
                    <a:bodyPr/>
                    <a:lstStyle/>
                    <a:p>
                      <a:r>
                        <a:rPr lang="ru-RU" dirty="0" smtClean="0">
                          <a:latin typeface="+mj-lt"/>
                          <a:cs typeface="Times New Roman" pitchFamily="18" charset="0"/>
                        </a:rPr>
                        <a:t>Беседы на тему «Зачем нужны игрушки?», «Моя любимая игрушка», «Из чего сделаны игрушки?». Просмотр иллюстраций с изображением игрушек. Экскурсия по группе с целью ознакомления игровых зон. Показ презентации «Красавица Матрешка»</a:t>
                      </a:r>
                      <a:endParaRPr lang="ru-RU" dirty="0">
                        <a:latin typeface="+mj-lt"/>
                        <a:cs typeface="Times New Roman" pitchFamily="18" charset="0"/>
                      </a:endParaRPr>
                    </a:p>
                  </a:txBody>
                  <a:tcPr/>
                </a:tc>
              </a:tr>
              <a:tr h="1057666">
                <a:tc>
                  <a:txBody>
                    <a:bodyPr/>
                    <a:lstStyle/>
                    <a:p>
                      <a:r>
                        <a:rPr lang="ru-RU" dirty="0" smtClean="0">
                          <a:latin typeface="+mj-lt"/>
                          <a:cs typeface="Times New Roman" pitchFamily="18" charset="0"/>
                        </a:rPr>
                        <a:t>3. КОММУНИКАЦИЯ</a:t>
                      </a:r>
                      <a:endParaRPr lang="ru-RU" dirty="0">
                        <a:latin typeface="+mj-lt"/>
                        <a:cs typeface="Times New Roman" pitchFamily="18" charset="0"/>
                      </a:endParaRPr>
                    </a:p>
                  </a:txBody>
                  <a:tcPr/>
                </a:tc>
                <a:tc>
                  <a:txBody>
                    <a:bodyPr/>
                    <a:lstStyle/>
                    <a:p>
                      <a:r>
                        <a:rPr lang="ru-RU" dirty="0" smtClean="0">
                          <a:latin typeface="+mj-lt"/>
                          <a:cs typeface="Times New Roman" pitchFamily="18" charset="0"/>
                        </a:rPr>
                        <a:t>Заучивание</a:t>
                      </a:r>
                      <a:r>
                        <a:rPr lang="ru-RU" baseline="0" dirty="0" smtClean="0">
                          <a:latin typeface="+mj-lt"/>
                          <a:cs typeface="Times New Roman" pitchFamily="18" charset="0"/>
                        </a:rPr>
                        <a:t> стихов А. </a:t>
                      </a:r>
                      <a:r>
                        <a:rPr lang="ru-RU" baseline="0" dirty="0" err="1" smtClean="0">
                          <a:latin typeface="+mj-lt"/>
                          <a:cs typeface="Times New Roman" pitchFamily="18" charset="0"/>
                        </a:rPr>
                        <a:t>Барто</a:t>
                      </a:r>
                      <a:r>
                        <a:rPr lang="ru-RU" baseline="0" dirty="0" smtClean="0">
                          <a:latin typeface="+mj-lt"/>
                          <a:cs typeface="Times New Roman" pitchFamily="18" charset="0"/>
                        </a:rPr>
                        <a:t> из цикла «Игрушки», загадки об игрушках, разучивание физ.минуток «Игрушки». Показ кукольного театра «Колобок»</a:t>
                      </a:r>
                      <a:endParaRPr lang="ru-RU" dirty="0">
                        <a:latin typeface="+mj-lt"/>
                        <a:cs typeface="Times New Roman" pitchFamily="18" charset="0"/>
                      </a:endParaRPr>
                    </a:p>
                  </a:txBody>
                  <a:tcPr/>
                </a:tc>
              </a:tr>
            </a:tbl>
          </a:graphicData>
        </a:graphic>
      </p:graphicFrame>
    </p:spTree>
    <p:extLst>
      <p:ext uri="{BB962C8B-B14F-4D97-AF65-F5344CB8AC3E}">
        <p14:creationId xmlns="" xmlns:p14="http://schemas.microsoft.com/office/powerpoint/2010/main" val="341981084"/>
      </p:ext>
    </p:extLst>
  </p:cSld>
  <p:clrMapOvr>
    <a:masterClrMapping/>
  </p:clrMapOvr>
  <mc:AlternateContent xmlns:mc="http://schemas.openxmlformats.org/markup-compatibility/2006">
    <mc:Choice xmlns="" xmlns:p14="http://schemas.microsoft.com/office/powerpoint/2010/main" Requires="p14">
      <p:transition spd="slow" p14:dur="1500" advTm="7953">
        <p:split orient="vert"/>
      </p:transition>
    </mc:Choice>
    <mc:Fallback>
      <p:transition spd="slow" advTm="7953">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640079" y="274320"/>
          <a:ext cx="7916091" cy="4924697"/>
        </p:xfrm>
        <a:graphic>
          <a:graphicData uri="http://schemas.openxmlformats.org/drawingml/2006/table">
            <a:tbl>
              <a:tblPr firstRow="1" bandRow="1">
                <a:tableStyleId>{5C22544A-7EE6-4342-B048-85BDC9FD1C3A}</a:tableStyleId>
              </a:tblPr>
              <a:tblGrid>
                <a:gridCol w="3228634"/>
                <a:gridCol w="4687457"/>
              </a:tblGrid>
              <a:tr h="803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rgbClr val="FF0000"/>
                          </a:solidFill>
                          <a:latin typeface="+mj-lt"/>
                        </a:rPr>
                        <a:t>Виды деятельности</a:t>
                      </a:r>
                    </a:p>
                    <a:p>
                      <a:endParaRPr lang="ru-RU"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rgbClr val="FF0000"/>
                          </a:solidFill>
                          <a:latin typeface="+mj-lt"/>
                        </a:rPr>
                        <a:t>Формы и методы работы</a:t>
                      </a:r>
                    </a:p>
                    <a:p>
                      <a:endParaRPr lang="ru-RU" dirty="0">
                        <a:latin typeface="+mj-lt"/>
                      </a:endParaRPr>
                    </a:p>
                  </a:txBody>
                  <a:tcPr/>
                </a:tc>
              </a:tr>
              <a:tr h="1561012">
                <a:tc>
                  <a:txBody>
                    <a:bodyPr/>
                    <a:lstStyle/>
                    <a:p>
                      <a:r>
                        <a:rPr lang="ru-RU" b="0" dirty="0" smtClean="0">
                          <a:latin typeface="+mj-lt"/>
                          <a:cs typeface="Times New Roman" pitchFamily="18" charset="0"/>
                        </a:rPr>
                        <a:t>4. ПРОДУКТИВНАЯ</a:t>
                      </a:r>
                      <a:endParaRPr lang="ru-RU" b="0" dirty="0">
                        <a:latin typeface="+mj-lt"/>
                        <a:cs typeface="Times New Roman" pitchFamily="18" charset="0"/>
                      </a:endParaRPr>
                    </a:p>
                  </a:txBody>
                  <a:tcPr/>
                </a:tc>
                <a:tc>
                  <a:txBody>
                    <a:bodyPr/>
                    <a:lstStyle/>
                    <a:p>
                      <a:r>
                        <a:rPr lang="ru-RU" b="0" dirty="0" smtClean="0">
                          <a:latin typeface="+mj-lt"/>
                          <a:cs typeface="Times New Roman" pitchFamily="18" charset="0"/>
                        </a:rPr>
                        <a:t>НОД</a:t>
                      </a:r>
                      <a:r>
                        <a:rPr lang="ru-RU" b="0" baseline="0" dirty="0" smtClean="0">
                          <a:latin typeface="+mj-lt"/>
                          <a:cs typeface="Times New Roman" pitchFamily="18" charset="0"/>
                        </a:rPr>
                        <a:t> по рисованию «Мой веселый, звонкий мяч», НОД по аппликации «Неваляшка», НОД  по лепке «Моя любимая игрушка. Ежик.»</a:t>
                      </a:r>
                      <a:endParaRPr lang="ru-RU" b="0" dirty="0">
                        <a:latin typeface="+mj-lt"/>
                        <a:cs typeface="Times New Roman" pitchFamily="18" charset="0"/>
                      </a:endParaRPr>
                    </a:p>
                  </a:txBody>
                  <a:tcPr/>
                </a:tc>
              </a:tr>
              <a:tr h="2180564">
                <a:tc>
                  <a:txBody>
                    <a:bodyPr/>
                    <a:lstStyle/>
                    <a:p>
                      <a:r>
                        <a:rPr lang="ru-RU" b="0" dirty="0" smtClean="0">
                          <a:latin typeface="+mj-lt"/>
                          <a:cs typeface="Times New Roman" pitchFamily="18" charset="0"/>
                        </a:rPr>
                        <a:t>5. РАБОТА С РОДИТЕЛЯМИ</a:t>
                      </a:r>
                      <a:endParaRPr lang="ru-RU" b="0" dirty="0">
                        <a:latin typeface="+mj-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accent2">
                              <a:lumMod val="75000"/>
                            </a:schemeClr>
                          </a:solidFill>
                          <a:latin typeface="+mj-lt"/>
                          <a:ea typeface="Times New Roman"/>
                          <a:cs typeface="Times New Roman" pitchFamily="18" charset="0"/>
                        </a:rPr>
                        <a:t> </a:t>
                      </a:r>
                      <a:r>
                        <a:rPr lang="ru-RU" sz="1800" b="0" dirty="0" smtClean="0">
                          <a:solidFill>
                            <a:schemeClr val="tx1"/>
                          </a:solidFill>
                          <a:latin typeface="+mj-lt"/>
                          <a:ea typeface="Times New Roman"/>
                          <a:cs typeface="Times New Roman" pitchFamily="18" charset="0"/>
                        </a:rPr>
                        <a:t>Привлечение родителей, сотрудников к сбору материалов, необходимых для реализации проекта, изготовление</a:t>
                      </a:r>
                      <a:r>
                        <a:rPr lang="ru-RU" sz="1800" b="0" baseline="0" dirty="0" smtClean="0">
                          <a:solidFill>
                            <a:schemeClr val="tx1"/>
                          </a:solidFill>
                          <a:latin typeface="+mj-lt"/>
                          <a:ea typeface="Times New Roman"/>
                          <a:cs typeface="Times New Roman" pitchFamily="18" charset="0"/>
                        </a:rPr>
                        <a:t> детских раскрасок на тему «Одежда для любимой куклы», изготовление игрушек своими руками разными техниками, консультация для родителей «Значимость игры в развитии ребенка»</a:t>
                      </a:r>
                      <a:endParaRPr lang="ru-RU" sz="1800" b="0" dirty="0" smtClean="0">
                        <a:solidFill>
                          <a:schemeClr val="tx1"/>
                        </a:solidFill>
                        <a:latin typeface="+mj-lt"/>
                        <a:ea typeface="Calibri"/>
                        <a:cs typeface="Times New Roman" pitchFamily="18" charset="0"/>
                      </a:endParaRPr>
                    </a:p>
                    <a:p>
                      <a:endParaRPr lang="ru-RU" b="0" dirty="0">
                        <a:latin typeface="+mj-lt"/>
                        <a:cs typeface="Times New Roman" pitchFamily="18" charset="0"/>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_20161014_075233.jpg"/>
          <p:cNvPicPr>
            <a:picLocks noChangeAspect="1"/>
          </p:cNvPicPr>
          <p:nvPr/>
        </p:nvPicPr>
        <p:blipFill>
          <a:blip r:embed="rId2" cstate="print"/>
          <a:stretch>
            <a:fillRect/>
          </a:stretch>
        </p:blipFill>
        <p:spPr>
          <a:xfrm>
            <a:off x="235132" y="164920"/>
            <a:ext cx="4630054" cy="2604406"/>
          </a:xfrm>
          <a:prstGeom prst="rect">
            <a:avLst/>
          </a:prstGeom>
          <a:ln>
            <a:noFill/>
          </a:ln>
          <a:effectLst>
            <a:softEdge rad="112500"/>
          </a:effectLst>
        </p:spPr>
      </p:pic>
      <p:pic>
        <p:nvPicPr>
          <p:cNvPr id="3" name="Рисунок 2" descr="IMG-20161011-WA0044.jpg"/>
          <p:cNvPicPr>
            <a:picLocks noChangeAspect="1"/>
          </p:cNvPicPr>
          <p:nvPr/>
        </p:nvPicPr>
        <p:blipFill>
          <a:blip r:embed="rId3"/>
          <a:stretch>
            <a:fillRect/>
          </a:stretch>
        </p:blipFill>
        <p:spPr>
          <a:xfrm>
            <a:off x="5368834" y="692331"/>
            <a:ext cx="3237954" cy="4317271"/>
          </a:xfrm>
          <a:prstGeom prst="rect">
            <a:avLst/>
          </a:prstGeom>
          <a:ln>
            <a:noFill/>
          </a:ln>
          <a:effectLst>
            <a:softEdge rad="112500"/>
          </a:effectLst>
        </p:spPr>
      </p:pic>
      <p:pic>
        <p:nvPicPr>
          <p:cNvPr id="4" name="Рисунок 3" descr="IMG_20161014_075315.jpg"/>
          <p:cNvPicPr>
            <a:picLocks noChangeAspect="1"/>
          </p:cNvPicPr>
          <p:nvPr/>
        </p:nvPicPr>
        <p:blipFill>
          <a:blip r:embed="rId4" cstate="print"/>
          <a:stretch>
            <a:fillRect/>
          </a:stretch>
        </p:blipFill>
        <p:spPr>
          <a:xfrm>
            <a:off x="261259" y="2908119"/>
            <a:ext cx="4519748" cy="2435038"/>
          </a:xfrm>
          <a:prstGeom prst="rect">
            <a:avLst/>
          </a:prstGeom>
          <a:ln>
            <a:noFill/>
          </a:ln>
          <a:effectLst>
            <a:softEdge rad="112500"/>
          </a:effectLst>
        </p:spPr>
      </p:pic>
    </p:spTree>
    <p:extLst>
      <p:ext uri="{BB962C8B-B14F-4D97-AF65-F5344CB8AC3E}">
        <p14:creationId xmlns="" xmlns:p14="http://schemas.microsoft.com/office/powerpoint/2010/main" val="4111047792"/>
      </p:ext>
    </p:extLst>
  </p:cSld>
  <p:clrMapOvr>
    <a:masterClrMapping/>
  </p:clrMapOvr>
  <p:transition spd="slow" advTm="7975">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_20161014_075113.jpg"/>
          <p:cNvPicPr>
            <a:picLocks noChangeAspect="1"/>
          </p:cNvPicPr>
          <p:nvPr/>
        </p:nvPicPr>
        <p:blipFill>
          <a:blip r:embed="rId2" cstate="print"/>
          <a:stretch>
            <a:fillRect/>
          </a:stretch>
        </p:blipFill>
        <p:spPr>
          <a:xfrm>
            <a:off x="209005" y="191861"/>
            <a:ext cx="4219303" cy="2373358"/>
          </a:xfrm>
          <a:prstGeom prst="rect">
            <a:avLst/>
          </a:prstGeom>
          <a:ln>
            <a:noFill/>
          </a:ln>
          <a:effectLst>
            <a:softEdge rad="112500"/>
          </a:effectLst>
        </p:spPr>
      </p:pic>
      <p:pic>
        <p:nvPicPr>
          <p:cNvPr id="4" name="Рисунок 3" descr="IMG_20161014_075132.jpg"/>
          <p:cNvPicPr>
            <a:picLocks noChangeAspect="1"/>
          </p:cNvPicPr>
          <p:nvPr/>
        </p:nvPicPr>
        <p:blipFill>
          <a:blip r:embed="rId3" cstate="print"/>
          <a:stretch>
            <a:fillRect/>
          </a:stretch>
        </p:blipFill>
        <p:spPr>
          <a:xfrm>
            <a:off x="4720045" y="191043"/>
            <a:ext cx="4026263" cy="2264773"/>
          </a:xfrm>
          <a:prstGeom prst="rect">
            <a:avLst/>
          </a:prstGeom>
          <a:ln>
            <a:noFill/>
          </a:ln>
          <a:effectLst>
            <a:softEdge rad="112500"/>
          </a:effectLst>
        </p:spPr>
      </p:pic>
      <p:pic>
        <p:nvPicPr>
          <p:cNvPr id="5" name="Рисунок 4" descr="IMG_20161014_075342.jpg"/>
          <p:cNvPicPr>
            <a:picLocks noChangeAspect="1"/>
          </p:cNvPicPr>
          <p:nvPr/>
        </p:nvPicPr>
        <p:blipFill>
          <a:blip r:embed="rId4" cstate="print"/>
          <a:stretch>
            <a:fillRect/>
          </a:stretch>
        </p:blipFill>
        <p:spPr>
          <a:xfrm>
            <a:off x="169815" y="2777490"/>
            <a:ext cx="4119153" cy="2317024"/>
          </a:xfrm>
          <a:prstGeom prst="rect">
            <a:avLst/>
          </a:prstGeom>
          <a:ln>
            <a:noFill/>
          </a:ln>
          <a:effectLst>
            <a:softEdge rad="112500"/>
          </a:effectLst>
        </p:spPr>
      </p:pic>
      <p:pic>
        <p:nvPicPr>
          <p:cNvPr id="7" name="Рисунок 6" descr="IMG-20161011-WA0046.jpg"/>
          <p:cNvPicPr>
            <a:picLocks noChangeAspect="1"/>
          </p:cNvPicPr>
          <p:nvPr/>
        </p:nvPicPr>
        <p:blipFill>
          <a:blip r:embed="rId5" cstate="print"/>
          <a:stretch>
            <a:fillRect/>
          </a:stretch>
        </p:blipFill>
        <p:spPr>
          <a:xfrm>
            <a:off x="4454434" y="2704015"/>
            <a:ext cx="1881049" cy="2508065"/>
          </a:xfrm>
          <a:prstGeom prst="rect">
            <a:avLst/>
          </a:prstGeom>
          <a:ln>
            <a:noFill/>
          </a:ln>
          <a:effectLst>
            <a:softEdge rad="112500"/>
          </a:effectLst>
        </p:spPr>
      </p:pic>
      <p:pic>
        <p:nvPicPr>
          <p:cNvPr id="8" name="Рисунок 7" descr="IMG-20161011-WA0031.jpg"/>
          <p:cNvPicPr>
            <a:picLocks noChangeAspect="1"/>
          </p:cNvPicPr>
          <p:nvPr/>
        </p:nvPicPr>
        <p:blipFill>
          <a:blip r:embed="rId6" cstate="print"/>
          <a:stretch>
            <a:fillRect/>
          </a:stretch>
        </p:blipFill>
        <p:spPr>
          <a:xfrm>
            <a:off x="6426926" y="2926080"/>
            <a:ext cx="2560320" cy="2063932"/>
          </a:xfrm>
          <a:prstGeom prst="rect">
            <a:avLst/>
          </a:prstGeom>
          <a:ln>
            <a:noFill/>
          </a:ln>
          <a:effectLst>
            <a:softEdge rad="112500"/>
          </a:effectLst>
        </p:spPr>
      </p:pic>
    </p:spTree>
    <p:extLst>
      <p:ext uri="{BB962C8B-B14F-4D97-AF65-F5344CB8AC3E}">
        <p14:creationId xmlns="" xmlns:p14="http://schemas.microsoft.com/office/powerpoint/2010/main" val="3097761357"/>
      </p:ext>
    </p:extLst>
  </p:cSld>
  <p:clrMapOvr>
    <a:masterClrMapping/>
  </p:clrMapOvr>
  <mc:AlternateContent xmlns:mc="http://schemas.openxmlformats.org/markup-compatibility/2006">
    <mc:Choice xmlns="" xmlns:p14="http://schemas.microsoft.com/office/powerpoint/2010/main" Requires="p14">
      <p:transition spd="slow" p14:dur="1100" advTm="8026">
        <p14:switch dir="r"/>
      </p:transition>
    </mc:Choice>
    <mc:Fallback>
      <p:transition spd="slow" advTm="8026">
        <p:fad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Detskiy-utrennik</Template>
  <TotalTime>612</TotalTime>
  <Words>281</Words>
  <Application>Microsoft Office PowerPoint</Application>
  <PresentationFormat>Экран (4:3)</PresentationFormat>
  <Paragraphs>30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Diseño predeterminado</vt:lpstr>
      <vt:lpstr>ПРОЕКТ ДЛЯ ВТОРОЙ МЛАДШЕЙ ГРУППЫ</vt:lpstr>
      <vt:lpstr>Слайд 2</vt:lpstr>
      <vt:lpstr>    Актуальность проблемы: важнейшей составной частью образовательной среды являются игра и игрушки. Игрушки для ребенка – та «среда», которая позволяет исследовать окружающий мир, формировать и реализовывать творческие способности, выражать чувства, учат общаться и познавать себя. Подбор игрушек – дело серьезное и ответственное. От успешного решения этой проблемы зависят настроение ребенка и прогресс в его развитии. Иногда взрослые расстраиваются, даже сердятся на ребенка за то, что игрушки  не используются, не подозревая, что он просто не умеет во все это играть. Сами по себе игрушки ничего для ребенка не будут значить, если он не знает, как и во что с ними играть. Поэтому, считаем данный проект своевременным на данном этапе. </vt:lpstr>
      <vt:lpstr>Цель проекта: формирование у детей социально – нравственных качеств через организацию разных видов деятельности: игровой, познавательной, продуктивной. Овладение детьми игровыми действиями, отражающие известные им жизненные ситуации. Задачи: - развивать игровые, познавательные, речевые способности, учитывая возрастные, индивидуальные особенности детей; - прививать умения играть дружно, вместе, слаженно; - формировать эмоционально – эстетическое и бережное отношение к игрушкам;  </vt:lpstr>
      <vt:lpstr>Предполагаемый результат:  - усвоение  понятия «игрушка», понимание игровых зон в группе; - проявление интереса к различным видам игрушек; - овладение знаниями о свойствах, качествах, назначении игрушек; - бережное отношение к игрушкам; - вовлечение родителей в педагогический процесс ДОУ; - помощь в формировании правильного отношения родителей к развитию своего ребенка.  </vt:lpstr>
      <vt:lpstr>Реализация проекта </vt:lpstr>
      <vt:lpstr>Слайд 7</vt:lpstr>
      <vt:lpstr>Слайд 8</vt:lpstr>
      <vt:lpstr>Слайд 9</vt:lpstr>
      <vt:lpstr>Слайд 10</vt:lpstr>
      <vt:lpstr>Слайд 11</vt:lpstr>
      <vt:lpstr>Слайд 12</vt:lpstr>
      <vt:lpstr>Слайд 13</vt:lpstr>
      <vt:lpstr> СПАСИБО ЗА ВНИМАНИЕ!                                                             8 группа                                   2016 г.</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dc:creator>
  <cp:lastModifiedBy>Пользователь</cp:lastModifiedBy>
  <cp:revision>48</cp:revision>
  <dcterms:created xsi:type="dcterms:W3CDTF">2016-05-13T06:21:26Z</dcterms:created>
  <dcterms:modified xsi:type="dcterms:W3CDTF">2016-10-23T06:29:45Z</dcterms:modified>
</cp:coreProperties>
</file>