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72" r:id="rId4"/>
    <p:sldId id="273" r:id="rId5"/>
    <p:sldId id="271" r:id="rId6"/>
    <p:sldId id="275" r:id="rId7"/>
    <p:sldId id="257" r:id="rId8"/>
    <p:sldId id="260" r:id="rId9"/>
    <p:sldId id="263" r:id="rId10"/>
    <p:sldId id="264" r:id="rId11"/>
    <p:sldId id="262" r:id="rId12"/>
    <p:sldId id="258" r:id="rId13"/>
    <p:sldId id="261" r:id="rId15"/>
    <p:sldId id="265" r:id="rId16"/>
    <p:sldId id="266" r:id="rId17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CCECFF"/>
    <a:srgbClr val="20F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5C8AF-52F2-4F0A-A35F-D37808B55BF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4E2A9-F831-48F4-B363-BFA3DACF4FF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4E2A9-F831-48F4-B363-BFA3DACF4FF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9FE4-7A82-492F-A1AA-E0C7A2254FB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7EA1-8529-4778-9FC1-FCCEF95AF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9FE4-7A82-492F-A1AA-E0C7A2254FB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7EA1-8529-4778-9FC1-FCCEF95AF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9FE4-7A82-492F-A1AA-E0C7A2254FB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7EA1-8529-4778-9FC1-FCCEF95AF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9FE4-7A82-492F-A1AA-E0C7A2254FB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7EA1-8529-4778-9FC1-FCCEF95AF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9FE4-7A82-492F-A1AA-E0C7A2254FB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7EA1-8529-4778-9FC1-FCCEF95AF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9FE4-7A82-492F-A1AA-E0C7A2254FB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7EA1-8529-4778-9FC1-FCCEF95AF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9FE4-7A82-492F-A1AA-E0C7A2254FB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7EA1-8529-4778-9FC1-FCCEF95AF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9FE4-7A82-492F-A1AA-E0C7A2254FB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7EA1-8529-4778-9FC1-FCCEF95AF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9FE4-7A82-492F-A1AA-E0C7A2254FB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7EA1-8529-4778-9FC1-FCCEF95AF791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9FE4-7A82-492F-A1AA-E0C7A2254FB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7EA1-8529-4778-9FC1-FCCEF95AF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9FE4-7A82-492F-A1AA-E0C7A2254FB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7EA1-8529-4778-9FC1-FCCEF95AF7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79FE4-7A82-492F-A1AA-E0C7A2254FB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37EA1-8529-4778-9FC1-FCCEF95AF79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jpe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jpe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58985"/>
            <a:ext cx="7772400" cy="1470025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ЧУДЕСА НА ГРЯДКАХ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проект по опытно-экспериментальной деятельности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221088"/>
            <a:ext cx="6400800" cy="792088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Группа №8 «Веснушки»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Воспитатель Маврина И.Н.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pPr algn="l"/>
            <a:endParaRPr lang="ru-RU" dirty="0"/>
          </a:p>
        </p:txBody>
      </p:sp>
      <p:sp>
        <p:nvSpPr>
          <p:cNvPr id="4" name="Подзаголовок 2"/>
          <p:cNvSpPr txBox="1"/>
          <p:nvPr/>
        </p:nvSpPr>
        <p:spPr>
          <a:xfrm>
            <a:off x="2915816" y="5369475"/>
            <a:ext cx="3480048" cy="549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2019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&quot;Ð¦ÐµÐ½ÑÑ ÑÐ°Ð·Ð²Ð¸ÑÐ¸Ñ ÑÐµÐ±ÐµÐ½ÐºÐ° â Ð´ÐµÑÑÐºÐ¸Ð¹ ÑÐ°Ð´ â 28 &quot;ÐÐ³Ð¾Ð½ÑÐ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08158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121" y="3618706"/>
            <a:ext cx="7772400" cy="1362075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Огород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УЧАСТКЕ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2"/>
          <p:cNvSpPr txBox="1"/>
          <p:nvPr/>
        </p:nvSpPr>
        <p:spPr>
          <a:xfrm>
            <a:off x="1187624" y="-750094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апрель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052736"/>
            <a:ext cx="5376597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7"/>
          <p:cNvSpPr txBox="1"/>
          <p:nvPr/>
        </p:nvSpPr>
        <p:spPr>
          <a:xfrm>
            <a:off x="1187624" y="5301208"/>
            <a:ext cx="7742212" cy="1440160"/>
          </a:xfrm>
          <a:prstGeom prst="rect">
            <a:avLst/>
          </a:prstGeom>
          <a:solidFill>
            <a:srgbClr val="FFFFCC">
              <a:alpha val="54902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З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анятие 9.04.19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Выбор места для огорода, определение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расположения грядок и клумб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Подготовка территории для посадки растений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Беседа «Правила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работы с инструментами»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332656"/>
            <a:ext cx="3312368" cy="4746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32656"/>
            <a:ext cx="3312368" cy="441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7"/>
          <p:cNvSpPr txBox="1"/>
          <p:nvPr/>
        </p:nvSpPr>
        <p:spPr>
          <a:xfrm>
            <a:off x="683568" y="5157192"/>
            <a:ext cx="7742212" cy="1440160"/>
          </a:xfrm>
          <a:prstGeom prst="rect">
            <a:avLst/>
          </a:prstGeom>
          <a:solidFill>
            <a:srgbClr val="FFFFCC">
              <a:alpha val="61176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З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анятие 16.04.19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Коллективные  и индивидуальные трудовые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поручения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Очистка грядок от прошлогодней листвы, подготовка земли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Разучивание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потешек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пословиц, поговорок, стихов, связанных с огородом, овощами 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фруктами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 txBox="1"/>
          <p:nvPr/>
        </p:nvSpPr>
        <p:spPr>
          <a:xfrm>
            <a:off x="683568" y="5301208"/>
            <a:ext cx="7742212" cy="1440160"/>
          </a:xfrm>
          <a:prstGeom prst="rect">
            <a:avLst/>
          </a:prstGeom>
          <a:solidFill>
            <a:srgbClr val="FFFFCC">
              <a:alpha val="58824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З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анятие 23.04.19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Выполнение основных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работ: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выкопать землю (родители),разрыхлить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Ознакомление детей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 алгоритмом по уходу за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растениям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Изготовление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таблиц-указателей с названиями и датой посадки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195" y="1645854"/>
            <a:ext cx="3620278" cy="2715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09" y="188640"/>
            <a:ext cx="4776531" cy="358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image-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3774" y="3003458"/>
            <a:ext cx="2952750" cy="222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3618402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513" y="368660"/>
            <a:ext cx="307234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 7"/>
          <p:cNvSpPr txBox="1"/>
          <p:nvPr/>
        </p:nvSpPr>
        <p:spPr>
          <a:xfrm>
            <a:off x="1187624" y="5301208"/>
            <a:ext cx="7742212" cy="1440160"/>
          </a:xfrm>
          <a:prstGeom prst="rect">
            <a:avLst/>
          </a:prstGeom>
          <a:solidFill>
            <a:srgbClr val="FFFFCC">
              <a:alpha val="50196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З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анятие 30.04.19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Рассматривание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семян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растений, посадка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семян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цветов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В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ысаживание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рассады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овощей на грядки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Составление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графика полива огорода, организация дежурства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" name="Picture 13" descr="image-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764017" y="1947154"/>
            <a:ext cx="2666092" cy="360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7"/>
          <p:cNvSpPr txBox="1"/>
          <p:nvPr/>
        </p:nvSpPr>
        <p:spPr>
          <a:xfrm>
            <a:off x="195466" y="2111444"/>
            <a:ext cx="8661648" cy="4484985"/>
          </a:xfrm>
          <a:prstGeom prst="rect">
            <a:avLst/>
          </a:prstGeom>
          <a:solidFill>
            <a:srgbClr val="FFFFCC">
              <a:alpha val="63922"/>
            </a:srgb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50" dirty="0" smtClean="0">
                <a:solidFill>
                  <a:schemeClr val="tx2">
                    <a:lumMod val="75000"/>
                  </a:schemeClr>
                </a:solidFill>
              </a:rPr>
              <a:t>Природа и окружающий нас мир своим разнообразием и динамичностью привлекает детей и дает им много радостных переживаний. Восприятие природы у ребенка острее, чем у взрослого, потому что он соприкасается с природой впервые. Поддерживая и развивая познавательный интерес, мы, взрослые, можем воспитывать многие положительные качества личности ребенка</a:t>
            </a:r>
            <a:endParaRPr lang="ru-RU" sz="175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750" dirty="0" smtClean="0">
                <a:solidFill>
                  <a:schemeClr val="tx2">
                    <a:lumMod val="75000"/>
                  </a:schemeClr>
                </a:solidFill>
              </a:rPr>
              <a:t>Существенную роль в развитии у детей дошкольного возраста познавательного интереса к окружающему миру и природе, играет познавательно-исследовательская деятельность, протекающая в форме экспериментирования. </a:t>
            </a:r>
            <a:endParaRPr lang="ru-RU" sz="175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750" dirty="0" smtClean="0">
                <a:solidFill>
                  <a:schemeClr val="tx2">
                    <a:lumMod val="75000"/>
                  </a:schemeClr>
                </a:solidFill>
              </a:rPr>
              <a:t> Огород на подоконнике в детском саду - очень приятное занятие, особенно зимой и весной, когда хочется не только отведать свежие дары природы, но и посмотреть на цвета зелени. Удивительно, когда первая весенняя зелень поспевает прямо на подоконнике, - лук, петрушка, укроп, листья салата.</a:t>
            </a:r>
            <a:endParaRPr lang="ru-RU" sz="175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750" dirty="0" smtClean="0">
                <a:solidFill>
                  <a:schemeClr val="tx2">
                    <a:lumMod val="75000"/>
                  </a:schemeClr>
                </a:solidFill>
              </a:rPr>
              <a:t> Продолжают ознакомление с растительным миром дети, овощи, и ухаживая за ними, на своем участке. Осенью, собрав урожай, получив полное представление о цикличности выращивания овощей, дети вступают в ряды любителей и защитников природы</a:t>
            </a:r>
            <a:endParaRPr lang="ru-RU" sz="175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Заголовок 4"/>
          <p:cNvSpPr txBox="1"/>
          <p:nvPr/>
        </p:nvSpPr>
        <p:spPr>
          <a:xfrm>
            <a:off x="755576" y="55773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Актуальность</a:t>
            </a:r>
            <a:r>
              <a:rPr lang="en-US" sz="3600" dirty="0" smtClean="0"/>
              <a:t>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99217" y="734426"/>
            <a:ext cx="2710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«Самое лучшее открытие – то, которое ребенок делает сам</a:t>
            </a:r>
            <a:r>
              <a:rPr lang="ru-RU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»</a:t>
            </a:r>
            <a:endParaRPr lang="ru-RU" b="1" dirty="0" smtClean="0">
              <a:ln w="0"/>
              <a:solidFill>
                <a:schemeClr val="tx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r"/>
            <a:r>
              <a:rPr lang="ru-RU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Ральф У. </a:t>
            </a:r>
            <a:r>
              <a:rPr lang="ru-RU" b="1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Эмерсон</a:t>
            </a:r>
            <a:endParaRPr lang="ru-RU" b="1" dirty="0">
              <a:ln w="0"/>
              <a:solidFill>
                <a:schemeClr val="tx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03" y="307624"/>
            <a:ext cx="1229918" cy="1595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4"/>
          <p:cNvSpPr txBox="1"/>
          <p:nvPr/>
        </p:nvSpPr>
        <p:spPr>
          <a:xfrm>
            <a:off x="251520" y="188640"/>
            <a:ext cx="8363272" cy="6525344"/>
          </a:xfrm>
          <a:prstGeom prst="rect">
            <a:avLst/>
          </a:prstGeom>
          <a:solidFill>
            <a:srgbClr val="FFFFCC">
              <a:alpha val="65882"/>
            </a:srgb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smtClean="0">
                <a:solidFill>
                  <a:schemeClr val="tx2">
                    <a:lumMod val="75000"/>
                  </a:schemeClr>
                </a:solidFill>
              </a:rPr>
              <a:t>Вид проекта</a:t>
            </a:r>
            <a:r>
              <a:rPr lang="ru-RU" sz="1600" smtClean="0">
                <a:solidFill>
                  <a:schemeClr val="tx2">
                    <a:lumMod val="75000"/>
                  </a:schemeClr>
                </a:solidFill>
              </a:rPr>
              <a:t>: познавательный, исследовательский</a:t>
            </a:r>
            <a:endParaRPr lang="ru-RU" sz="160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b="1" smtClean="0">
                <a:solidFill>
                  <a:schemeClr val="tx2">
                    <a:lumMod val="75000"/>
                  </a:schemeClr>
                </a:solidFill>
              </a:rPr>
              <a:t>Тип проекта</a:t>
            </a:r>
            <a:r>
              <a:rPr lang="ru-RU" sz="1600" smtClean="0">
                <a:solidFill>
                  <a:schemeClr val="tx2">
                    <a:lumMod val="75000"/>
                  </a:schemeClr>
                </a:solidFill>
              </a:rPr>
              <a:t>: долгосрочный</a:t>
            </a:r>
            <a:endParaRPr lang="ru-RU" sz="160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b="1" smtClean="0">
                <a:solidFill>
                  <a:schemeClr val="tx2">
                    <a:lumMod val="75000"/>
                  </a:schemeClr>
                </a:solidFill>
              </a:rPr>
              <a:t>Продолжительность реализации проекта</a:t>
            </a:r>
            <a:r>
              <a:rPr lang="ru-RU" sz="1600" smtClean="0">
                <a:solidFill>
                  <a:schemeClr val="tx2">
                    <a:lumMod val="75000"/>
                  </a:schemeClr>
                </a:solidFill>
              </a:rPr>
              <a:t>: январь –сентябрь 2019</a:t>
            </a:r>
            <a:endParaRPr lang="ru-RU" sz="160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b="1" smtClean="0">
                <a:solidFill>
                  <a:schemeClr val="tx2">
                    <a:lumMod val="75000"/>
                  </a:schemeClr>
                </a:solidFill>
              </a:rPr>
              <a:t>Участники проекта</a:t>
            </a:r>
            <a:r>
              <a:rPr lang="ru-RU" sz="1600" smtClean="0">
                <a:solidFill>
                  <a:schemeClr val="tx2">
                    <a:lumMod val="75000"/>
                  </a:schemeClr>
                </a:solidFill>
              </a:rPr>
              <a:t>: дети </a:t>
            </a:r>
            <a:r>
              <a:rPr lang="ru-RU" sz="1600" b="1" smtClean="0">
                <a:solidFill>
                  <a:schemeClr val="tx2">
                    <a:lumMod val="75000"/>
                  </a:schemeClr>
                </a:solidFill>
              </a:rPr>
              <a:t>группы №8 «Веснушки»</a:t>
            </a:r>
            <a:r>
              <a:rPr lang="ru-RU" sz="1600" smtClean="0">
                <a:solidFill>
                  <a:schemeClr val="tx2">
                    <a:lumMod val="75000"/>
                  </a:schemeClr>
                </a:solidFill>
              </a:rPr>
              <a:t>, воспитатели, родители.</a:t>
            </a:r>
            <a:endParaRPr lang="ru-RU" sz="160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b="1" smtClean="0">
                <a:solidFill>
                  <a:schemeClr val="tx2">
                    <a:lumMod val="75000"/>
                  </a:schemeClr>
                </a:solidFill>
              </a:rPr>
              <a:t>Цель:</a:t>
            </a:r>
            <a:endParaRPr lang="ru-RU" sz="1600" b="1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smtClean="0">
                <a:solidFill>
                  <a:schemeClr val="tx2">
                    <a:lumMod val="75000"/>
                  </a:schemeClr>
                </a:solidFill>
              </a:rPr>
              <a:t>- Расширять представления детей об окружающем мире, и прививать трудовые навыки, посредством совместного создания огорода на подоконнике группы, и участке детского сада</a:t>
            </a:r>
            <a:endParaRPr lang="ru-RU" sz="160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b="1" smtClean="0">
                <a:solidFill>
                  <a:schemeClr val="tx2">
                    <a:lumMod val="75000"/>
                  </a:schemeClr>
                </a:solidFill>
              </a:rPr>
              <a:t>Задачи:</a:t>
            </a:r>
            <a:endParaRPr lang="ru-RU" sz="1600" b="1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smtClean="0">
                <a:solidFill>
                  <a:schemeClr val="tx2">
                    <a:lumMod val="75000"/>
                  </a:schemeClr>
                </a:solidFill>
              </a:rPr>
              <a:t>- Формировать представления о работах, проводимых в весенний, летний, осенний период в огороде</a:t>
            </a:r>
            <a:endParaRPr lang="ru-RU" sz="160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smtClean="0">
                <a:solidFill>
                  <a:schemeClr val="tx2">
                    <a:lumMod val="75000"/>
                  </a:schemeClr>
                </a:solidFill>
              </a:rPr>
              <a:t>- 3накомить с особенностями выращивания культурных растений </a:t>
            </a:r>
            <a:r>
              <a:rPr lang="ru-RU" sz="1600" i="1" smtClean="0">
                <a:solidFill>
                  <a:schemeClr val="tx2">
                    <a:lumMod val="75000"/>
                  </a:schemeClr>
                </a:solidFill>
              </a:rPr>
              <a:t>(огурец, фасоль, лук, картошка, редис, капуста)</a:t>
            </a:r>
            <a:endParaRPr lang="ru-RU" sz="160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smtClean="0">
                <a:solidFill>
                  <a:schemeClr val="tx2">
                    <a:lumMod val="75000"/>
                  </a:schemeClr>
                </a:solidFill>
              </a:rPr>
              <a:t>- Продолжать развивать наблюдательность - умение замечать изменения в росте растений, связывать их с условиями, в которых они находятся; учить детей делать выводы на основе наблюдений</a:t>
            </a:r>
            <a:endParaRPr lang="ru-RU" sz="160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smtClean="0">
                <a:solidFill>
                  <a:schemeClr val="tx2">
                    <a:lumMod val="75000"/>
                  </a:schemeClr>
                </a:solidFill>
              </a:rPr>
              <a:t>- Обобщать представление детей о необходимости света, тепла, влаги почвы для роста растений с помощью экспериментирования</a:t>
            </a:r>
            <a:endParaRPr lang="ru-RU" sz="140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smtClean="0">
                <a:solidFill>
                  <a:schemeClr val="tx2">
                    <a:lumMod val="75000"/>
                  </a:schemeClr>
                </a:solidFill>
              </a:rPr>
              <a:t>- Развивать чувство ответственности за благополучное состояние растений </a:t>
            </a:r>
            <a:r>
              <a:rPr lang="ru-RU" sz="1600" i="1" smtClean="0">
                <a:solidFill>
                  <a:schemeClr val="tx2">
                    <a:lumMod val="75000"/>
                  </a:schemeClr>
                </a:solidFill>
              </a:rPr>
              <a:t>(полив, рыхление,)</a:t>
            </a:r>
            <a:endParaRPr lang="ru-RU" sz="160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smtClean="0">
                <a:solidFill>
                  <a:schemeClr val="tx2">
                    <a:lumMod val="75000"/>
                  </a:schemeClr>
                </a:solidFill>
              </a:rPr>
              <a:t>- Способствовать развитию восприятия красоты природы и передаче ее через рисунок, лепку, аппликацию</a:t>
            </a:r>
            <a:endParaRPr lang="ru-RU" sz="160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smtClean="0">
                <a:solidFill>
                  <a:schemeClr val="tx2">
                    <a:lumMod val="75000"/>
                  </a:schemeClr>
                </a:solidFill>
              </a:rPr>
              <a:t>- Способствовать взаимодействию семьи и детского сада</a:t>
            </a:r>
            <a:endParaRPr lang="ru-RU" sz="160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b="1" smtClean="0">
                <a:solidFill>
                  <a:schemeClr val="tx2">
                    <a:lumMod val="75000"/>
                  </a:schemeClr>
                </a:solidFill>
              </a:rPr>
              <a:t>Интеграция образовательных областей:</a:t>
            </a:r>
            <a:r>
              <a:rPr lang="ru-RU" sz="1600" smtClean="0">
                <a:solidFill>
                  <a:schemeClr val="tx2">
                    <a:lumMod val="75000"/>
                  </a:schemeClr>
                </a:solidFill>
              </a:rPr>
              <a:t> познание, коммуникация, социализация, художественное творчество, труд, чтение художественной литературы, музыка.</a:t>
            </a:r>
            <a:endParaRPr lang="ru-RU" sz="160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88640"/>
          <a:ext cx="8568952" cy="655539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64096"/>
                <a:gridCol w="7704856"/>
              </a:tblGrid>
              <a:tr h="89036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Подготовительный этап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vert="vert27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- создание условий для реализации проекта, постановка проблемы, выдвижение гипотезы, цели, задачи,</a:t>
                      </a:r>
                      <a:endParaRPr lang="ru-RU" sz="12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r>
                        <a:rPr lang="ru-RU" sz="1400" b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 подбор необходимого материала для создания огорода</a:t>
                      </a:r>
                      <a:endParaRPr lang="ru-RU" sz="1200" b="0" i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FFFFCC">
                        <a:alpha val="50196"/>
                      </a:srgbClr>
                    </a:solidFill>
                  </a:tcPr>
                </a:tc>
              </a:tr>
              <a:tr h="14554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Практический этап: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реализация основных видов деятельности по направлениям проекта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vert="vert27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Познание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 рассматривание семян; наблюдение за рассадой, за ростом и развитием растений.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К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онструирование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 оформление огорода.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Социализация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 Д/И «Собери растение», «Что за чем», «Инструменты садовника». Сюжетно-ролевые игры -  «На даче», «В магазине», «Поливаю огород», «Засолка на зиму»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Коммуникативная деятельность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 составление рассказа «Как я помогаю на  огороде», разучивание пословиц и поговорок о труде, их драматизация.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Чтение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 стихотворения - О. Емельянова «Что растет на огороде», произведения - Дж.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Родари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«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Чипполино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»; загадки, пословицы, поговорки об овощах, фруктах.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Труд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 посадка семян цветов и овощей;  высаживание рассады на участок; составление графика полива огорода, коллективные  и индивидуальные трудовые поручения.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Продуктивная деятельность: аппликация «Букет»; «Корзина с овощами»; «Консервируем овощи».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Лепка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 «Декоративное панно» (коллективная работа); «Тюльпан» (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налеп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)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Рисование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 «Я на огороде»; «Мое любимое растение», «Цветочная фантазия»(нетрадиционная техника); «Овощи»(рисование с натуры).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Безопасность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 беседы «Правила работы с инструментами»; «Про панаму не забудь».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Здоровье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:  беседа «О пользе овощей»; мультфильм «немытые овощи есть нельзя»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FCC">
                        <a:alpha val="50196"/>
                      </a:srgbClr>
                    </a:solidFill>
                  </a:tcPr>
                </a:tc>
              </a:tr>
              <a:tr h="10797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Этап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подведения итогов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vert="vert27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- сбор и обработка методических, практических материалов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- выводы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FCC">
                        <a:alpha val="50196"/>
                      </a:srgb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Заключитель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r>
                        <a:rPr lang="ru-RU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ный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этап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vert="vert27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-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изготовление фотоальбома «НАШ ЛЮБИМЫЙ ОГОРОД»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- презентация проекта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FCC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-109314"/>
            <a:ext cx="3008313" cy="116205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Ожидаемые результаты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457228" y="820047"/>
            <a:ext cx="5472608" cy="3888431"/>
          </a:xfrm>
          <a:solidFill>
            <a:srgbClr val="FFFFCC">
              <a:alpha val="50196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. Кадровое обеспечение. Участники проекта: 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- старший воспитатель (методическая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поддержка, консультирование)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- дети  группы №8 «Веснушки»;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- родители воспитанников (совместная деятельность);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- воспитатели группы.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2. Информационное обеспечение.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- видео, презентации;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- мультфильмы, фильмы;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- наглядно-дидактические пособия, книги.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3. Материально-техническое обеспечение.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- оборудование для ухода за растениями;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- семена, рассада;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- фотоаппарат;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- компьютер;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- магнитофон.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1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42757" y="820047"/>
            <a:ext cx="3008313" cy="3888430"/>
          </a:xfrm>
          <a:solidFill>
            <a:srgbClr val="FFFFCC"/>
          </a:solidFill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Получение знаний детьми о жизни растений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Создание необходимых условий  на участке для наблюдений за жизнью растений и возможностью ухаживать за ними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Развитие познавательного интереса у детей, любознательности, коммуникативных навыков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Развитие умений правильно пользоваться простейшими орудиями труда по обработке почвы и ухода за растениями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Вовлечение родителей в жизнь детского сада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45024" y="380970"/>
            <a:ext cx="5484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Ресурсное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обеспечение проекта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Текст 7"/>
          <p:cNvSpPr txBox="1"/>
          <p:nvPr/>
        </p:nvSpPr>
        <p:spPr>
          <a:xfrm>
            <a:off x="288875" y="5157192"/>
            <a:ext cx="8640961" cy="1440158"/>
          </a:xfrm>
          <a:prstGeom prst="rect">
            <a:avLst/>
          </a:prstGeom>
          <a:solidFill>
            <a:srgbClr val="FFFFCC">
              <a:alpha val="50196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Иванова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А. И. «Экологические наблюдения и эксперименты в детском саду. Мир растений» М. 2005г.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Тимофеева Л. Л. «Ребенок и окружающий мир. Комплексные занятия в старшей группе».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Тугушева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Г. П., Чистякова А. Е. «Экспериментальная деятельность детей среднего и старшего возраста». Санкт – Петербург. Детство – Пресс 2008г.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Комарова Н. Г., Грибова Л. Ф. «Мир, в котором я живу», М. 2006г.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/>
          <p:nvPr/>
        </p:nvSpPr>
        <p:spPr>
          <a:xfrm>
            <a:off x="288875" y="4293096"/>
            <a:ext cx="8640961" cy="1162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Источники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01008"/>
            <a:ext cx="7772400" cy="1362075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Огород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ПОДОКОННИКЕ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-750094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январь, февраль, март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612" y="260648"/>
            <a:ext cx="6588224" cy="494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7"/>
          <p:cNvSpPr txBox="1"/>
          <p:nvPr/>
        </p:nvSpPr>
        <p:spPr>
          <a:xfrm>
            <a:off x="1187624" y="5301208"/>
            <a:ext cx="7742212" cy="1440160"/>
          </a:xfrm>
          <a:prstGeom prst="rect">
            <a:avLst/>
          </a:prstGeom>
          <a:solidFill>
            <a:srgbClr val="FFFFCC">
              <a:alpha val="50196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Первое занятие 15.01.19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Беседа с детьми о том, что такое огород и что на нём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растёт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Ознакомление с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фольклорными произведениями, связанными с огородом, овощами 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фруктами. Рассматривание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иллюстраций, картинок.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Сбор семян, подготовка земли, творческое оформление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огорода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478" y="116632"/>
            <a:ext cx="2592288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965508" y="1340768"/>
            <a:ext cx="3618510" cy="378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258" y="116632"/>
            <a:ext cx="2247606" cy="2996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7"/>
          <p:cNvSpPr txBox="1"/>
          <p:nvPr/>
        </p:nvSpPr>
        <p:spPr>
          <a:xfrm>
            <a:off x="1187624" y="5301208"/>
            <a:ext cx="7742212" cy="1440160"/>
          </a:xfrm>
          <a:prstGeom prst="rect">
            <a:avLst/>
          </a:prstGeom>
          <a:solidFill>
            <a:srgbClr val="FFFFCC">
              <a:alpha val="50196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З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анятие 11.02.19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Беседа «Как мы сажаем и ухаживаем за растениями»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Совместное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создание в группе огорода. Посадка семян овощей,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луковиц.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Сюжетно-ролевая игра «В магазине»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Чтение произведения 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Дж.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Родари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«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Чипполино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»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565998" y="260648"/>
            <a:ext cx="3363838" cy="34770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412776"/>
            <a:ext cx="5040560" cy="3780420"/>
          </a:xfrm>
          <a:prstGeom prst="rect">
            <a:avLst/>
          </a:prstGeom>
        </p:spPr>
      </p:pic>
      <p:sp>
        <p:nvSpPr>
          <p:cNvPr id="4" name="Текст 7"/>
          <p:cNvSpPr txBox="1"/>
          <p:nvPr/>
        </p:nvSpPr>
        <p:spPr>
          <a:xfrm>
            <a:off x="1187624" y="5301208"/>
            <a:ext cx="7742212" cy="1440160"/>
          </a:xfrm>
          <a:prstGeom prst="rect">
            <a:avLst/>
          </a:prstGeom>
          <a:solidFill>
            <a:srgbClr val="FFFFCC">
              <a:alpha val="50196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З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анятие 18.03.19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Отгадывание загадок про овощи 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фрукты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Рассматривание муляжей овощей и фруктов, уточнение формы,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цвета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Совместный с детьми уход за рассадой: полив, рыхление, прореживание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Создание фотоальбома «Огород на подоконнике»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RESOURCE_PATHS_HASH_2" val="fd6f6b97748f5ee3e3fa2f1f18132d3329f701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6907</Words>
  <Application>WPS Presentation</Application>
  <PresentationFormat>Экран (4:3)</PresentationFormat>
  <Paragraphs>155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Calibri</vt:lpstr>
      <vt:lpstr>Microsoft YaHei</vt:lpstr>
      <vt:lpstr/>
      <vt:lpstr>Arial Unicode MS</vt:lpstr>
      <vt:lpstr>Тема Office</vt:lpstr>
      <vt:lpstr>ЧУДЕСА НА ГРЯДКАХ проект по опытно-экспериментальной деятельности</vt:lpstr>
      <vt:lpstr>PowerPoint 演示文稿</vt:lpstr>
      <vt:lpstr>PowerPoint 演示文稿</vt:lpstr>
      <vt:lpstr>PowerPoint 演示文稿</vt:lpstr>
      <vt:lpstr>Ожидаемые результаты </vt:lpstr>
      <vt:lpstr>Огород на ПОДОКОННИКЕ</vt:lpstr>
      <vt:lpstr>PowerPoint 演示文稿</vt:lpstr>
      <vt:lpstr>PowerPoint 演示文稿</vt:lpstr>
      <vt:lpstr>PowerPoint 演示文稿</vt:lpstr>
      <vt:lpstr>Огород на УЧАСТКЕ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ЧУДЕСА НА ГРЯДКАХ</dc:title>
  <dc:creator>маврина</dc:creator>
  <cp:lastModifiedBy>User</cp:lastModifiedBy>
  <cp:revision>39</cp:revision>
  <dcterms:created xsi:type="dcterms:W3CDTF">2014-05-17T15:23:00Z</dcterms:created>
  <dcterms:modified xsi:type="dcterms:W3CDTF">2019-08-25T15:20:30Z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1049-11.2.0.8934</vt:lpwstr>
  </property>
</Properties>
</file>