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67" r:id="rId4"/>
    <p:sldId id="281" r:id="rId5"/>
    <p:sldId id="271" r:id="rId6"/>
    <p:sldId id="272" r:id="rId7"/>
    <p:sldId id="273" r:id="rId8"/>
    <p:sldId id="274" r:id="rId9"/>
    <p:sldId id="276" r:id="rId10"/>
    <p:sldId id="278" r:id="rId11"/>
    <p:sldId id="279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8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728" autoAdjust="0"/>
  </p:normalViewPr>
  <p:slideViewPr>
    <p:cSldViewPr>
      <p:cViewPr>
        <p:scale>
          <a:sx n="93" d="100"/>
          <a:sy n="93" d="100"/>
        </p:scale>
        <p:origin x="-378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49B30-D00E-4CE9-B1CD-ED8CC742E18A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51D00-915C-4A7B-80D9-E05030ED3F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60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1D00-915C-4A7B-80D9-E05030ED3F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0CC262-9EFF-495D-A5EB-D8EE0DCE8D13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F1555B-2D1D-45B5-96C9-36BDBACC7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42138" cy="4057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Чему должны научиться старшие дошкольники </a:t>
            </a:r>
            <a:br>
              <a:rPr lang="ru-RU" sz="4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5-6 лет </a:t>
            </a:r>
            <a:br>
              <a:rPr lang="ru-RU" sz="4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ru-RU" sz="4400" dirty="0" smtClean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к концу учебного года</a:t>
            </a:r>
            <a:r>
              <a:rPr lang="ru-RU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ru-RU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ru-RU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ru-RU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endParaRPr lang="ru-RU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221088"/>
            <a:ext cx="7245120" cy="19030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Презентация для родительского собрания 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в группе № 8 «Веснушки»</a:t>
            </a:r>
            <a:endParaRPr lang="ru-RU" b="1" i="1" dirty="0">
              <a:solidFill>
                <a:schemeClr val="bg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6286047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01156" cy="759377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Образовательная область «Здоровье».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b="1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ребёнка к концу года</a:t>
            </a:r>
            <a:r>
              <a:rPr lang="ru-RU" i="1" u="sng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ru-RU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2844" y="1285860"/>
            <a:ext cx="6229356" cy="61436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Ребёнок стремится беречь своё здоровье и здоровье окружающих, знает, как можно поддержать, укрепить и сохранить здоровье;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Умеет обслужить себя и владеет элементарными навыками личной гигиены;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Умеет определить состояние своего здоровья, назвать и показать, что именно у него болит;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Владеет культурой приёма пищи, различает полезные и вредные для здоровья продукты питания, разумно употребляет их;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Умеет выполнять дыхательную гимнастику, гимнастику для глаз, утреннюю гимнастику, некоторые закаливающие процедуры;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Различает некоторые съедобные и ядовитые грибы, ягоды, травы, правильно ведёт себя в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лесу;Готов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оказать элементарную первую помощь себе и другому (промыть и обработать ранку, обратиться за помощью к взрослому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)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endParaRPr lang="ru-RU" sz="1800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sz="18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4" name="Picture 2" descr="http://www.vevivi.ru/best/images/all2/8716_0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20000">
            <a:off x="6572508" y="2409523"/>
            <a:ext cx="3024336" cy="216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8871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000133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Образовательная область «Безопасность»</a:t>
            </a:r>
            <a:b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800" i="1" u="sng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400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ребёнка к концу года.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143240" y="1071546"/>
            <a:ext cx="5786478" cy="578645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Ребёнок проявляет интерес к правилам безопасного поведения, может привести примеры правильного поведения в отдельных опасных ситуациях;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Bookman Old Style" pitchFamily="18" charset="0"/>
              </a:rPr>
              <a:t>Под присмотром взрослого умеет пользоваться опасными бытовыми предметами (ножницы, иголки) и электроприборами (магнитофон, телевизор, пылесос);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Осторожен при общении с незнакомыми животными;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Bookman Old Style" pitchFamily="18" charset="0"/>
              </a:rPr>
              <a:t>Соблюдает правила дорожного движения, правильно ведёт себя в транспорте;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Правильно ведёт себя на воде, на солнце;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7030A0"/>
                </a:solidFill>
                <a:latin typeface="Bookman Old Style" pitchFamily="18" charset="0"/>
              </a:rPr>
              <a:t>Не вступает в контакт с незнакомыми людьми на улице;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В случае возникновения неожиданных, опасных для жизни и здоровья ситуаций, умеет привлечь внимание взрослого. </a:t>
            </a:r>
          </a:p>
          <a:p>
            <a:endParaRPr lang="ru-RU" sz="18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http://center-univita.ru/wp-content/uploads/2013/08/47064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68760"/>
            <a:ext cx="2893998" cy="204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oombob.ru/img/picture/May/16/962ce734d0fd80659c7f8bb687113481/mini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40000">
            <a:off x="0" y="4077072"/>
            <a:ext cx="2924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00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249685">
            <a:off x="1031411" y="4516001"/>
            <a:ext cx="8028528" cy="181588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7030A0"/>
                </a:solidFill>
                <a:latin typeface="Bookman Old Style" pitchFamily="18" charset="0"/>
              </a:rPr>
              <a:t>Дорогие родители!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Теперь Вы знаете, какая большая работа предстоит нам в этом году. И для того, чтобы она была интересной для всех и плодотворной, нам просто необходима Ваша помощь! Поэтому мы очень просим Вас быть внимательными к нашим повседневным заботам, интересоваться нашими делами, не отказывать в посильной помощи. И тогда мы станем самыми-самыми лучшими!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http://photoshops.biz/uploads/posts/2016-03/thumbs/1458898635_detskiy-s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6984776" cy="391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571744"/>
            <a:ext cx="2857520" cy="121444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" pitchFamily="18" charset="0"/>
              </a:rPr>
              <a:t>Основные направления развития детей и образовательные области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238282" y="1857364"/>
            <a:ext cx="2047850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Физическое развитие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4643438" y="1588285"/>
            <a:ext cx="2682874" cy="85381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Художественно-эстетическое развитие</a:t>
            </a:r>
            <a:endParaRPr lang="ru-RU" sz="1600" b="1" dirty="0"/>
          </a:p>
        </p:txBody>
      </p:sp>
      <p:sp>
        <p:nvSpPr>
          <p:cNvPr id="5" name="Овал 4"/>
          <p:cNvSpPr/>
          <p:nvPr/>
        </p:nvSpPr>
        <p:spPr>
          <a:xfrm>
            <a:off x="202463" y="2839636"/>
            <a:ext cx="2619306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Познавательное развитие</a:t>
            </a:r>
            <a:endParaRPr lang="ru-RU" sz="1600" b="1" dirty="0"/>
          </a:p>
        </p:txBody>
      </p:sp>
      <p:sp>
        <p:nvSpPr>
          <p:cNvPr id="6" name="Овал 5"/>
          <p:cNvSpPr/>
          <p:nvPr/>
        </p:nvSpPr>
        <p:spPr>
          <a:xfrm>
            <a:off x="6215074" y="2787885"/>
            <a:ext cx="2928926" cy="9134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Социально-коммуникативное  развитие</a:t>
            </a:r>
            <a:endParaRPr lang="ru-RU" sz="16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072198" y="3500438"/>
            <a:ext cx="2857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1"/>
            <a:endCxn id="5" idx="6"/>
          </p:cNvCxnSpPr>
          <p:nvPr/>
        </p:nvCxnSpPr>
        <p:spPr>
          <a:xfrm flipH="1">
            <a:off x="2821769" y="3178967"/>
            <a:ext cx="392909" cy="89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3" idx="5"/>
          </p:cNvCxnSpPr>
          <p:nvPr/>
        </p:nvCxnSpPr>
        <p:spPr>
          <a:xfrm flipH="1" flipV="1">
            <a:off x="2986231" y="2528102"/>
            <a:ext cx="228448" cy="259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072198" y="250030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Выноска-облако 26"/>
          <p:cNvSpPr/>
          <p:nvPr/>
        </p:nvSpPr>
        <p:spPr>
          <a:xfrm>
            <a:off x="3162955" y="1275467"/>
            <a:ext cx="1515018" cy="785818"/>
          </a:xfrm>
          <a:prstGeom prst="cloudCallout">
            <a:avLst>
              <a:gd name="adj1" fmla="val -42844"/>
              <a:gd name="adj2" fmla="val 6625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latin typeface="Cambria" pitchFamily="18" charset="0"/>
              </a:rPr>
              <a:t>Здоровье</a:t>
            </a:r>
            <a:endParaRPr lang="ru-RU" sz="1400" b="1" i="1" dirty="0">
              <a:latin typeface="Cambria" pitchFamily="18" charset="0"/>
            </a:endParaRPr>
          </a:p>
        </p:txBody>
      </p:sp>
      <p:sp>
        <p:nvSpPr>
          <p:cNvPr id="28" name="Выноска-облако 27"/>
          <p:cNvSpPr/>
          <p:nvPr/>
        </p:nvSpPr>
        <p:spPr>
          <a:xfrm>
            <a:off x="238182" y="821513"/>
            <a:ext cx="2000200" cy="892975"/>
          </a:xfrm>
          <a:prstGeom prst="cloudCallout">
            <a:avLst>
              <a:gd name="adj1" fmla="val 10767"/>
              <a:gd name="adj2" fmla="val 8484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latin typeface="Cambria" pitchFamily="18" charset="0"/>
              </a:rPr>
              <a:t>Физическое</a:t>
            </a:r>
            <a:r>
              <a:rPr lang="ru-RU" sz="1400" b="1" i="1" dirty="0" smtClean="0"/>
              <a:t> культура</a:t>
            </a:r>
            <a:endParaRPr lang="ru-RU" sz="1400" b="1" i="1" dirty="0"/>
          </a:p>
        </p:txBody>
      </p:sp>
      <p:sp>
        <p:nvSpPr>
          <p:cNvPr id="29" name="Выноска-облако 28"/>
          <p:cNvSpPr/>
          <p:nvPr/>
        </p:nvSpPr>
        <p:spPr>
          <a:xfrm>
            <a:off x="4286248" y="250033"/>
            <a:ext cx="2157960" cy="785818"/>
          </a:xfrm>
          <a:prstGeom prst="cloudCallout">
            <a:avLst>
              <a:gd name="adj1" fmla="val 4125"/>
              <a:gd name="adj2" fmla="val 12212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Художественная литература</a:t>
            </a:r>
            <a:endParaRPr lang="ru-RU" sz="1400" b="1" i="1" dirty="0"/>
          </a:p>
        </p:txBody>
      </p:sp>
      <p:sp>
        <p:nvSpPr>
          <p:cNvPr id="30" name="Выноска-облако 29"/>
          <p:cNvSpPr/>
          <p:nvPr/>
        </p:nvSpPr>
        <p:spPr>
          <a:xfrm>
            <a:off x="6500826" y="248404"/>
            <a:ext cx="2463662" cy="787447"/>
          </a:xfrm>
          <a:prstGeom prst="cloudCallout">
            <a:avLst>
              <a:gd name="adj1" fmla="val -47766"/>
              <a:gd name="adj2" fmla="val 11723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Изобразительное искусство</a:t>
            </a:r>
            <a:endParaRPr lang="ru-RU" sz="1400" b="1" i="1" dirty="0"/>
          </a:p>
        </p:txBody>
      </p:sp>
      <p:sp>
        <p:nvSpPr>
          <p:cNvPr id="31" name="Выноска-облако 30"/>
          <p:cNvSpPr/>
          <p:nvPr/>
        </p:nvSpPr>
        <p:spPr>
          <a:xfrm>
            <a:off x="5969611" y="4585836"/>
            <a:ext cx="2368584" cy="709906"/>
          </a:xfrm>
          <a:prstGeom prst="cloudCallout">
            <a:avLst>
              <a:gd name="adj1" fmla="val 11215"/>
              <a:gd name="adj2" fmla="val -1709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Социализация</a:t>
            </a:r>
            <a:endParaRPr lang="ru-RU" sz="1400" b="1" i="1" dirty="0"/>
          </a:p>
        </p:txBody>
      </p:sp>
      <p:sp>
        <p:nvSpPr>
          <p:cNvPr id="32" name="Выноска-облако 31"/>
          <p:cNvSpPr/>
          <p:nvPr/>
        </p:nvSpPr>
        <p:spPr>
          <a:xfrm>
            <a:off x="7956376" y="4041863"/>
            <a:ext cx="1143008" cy="530145"/>
          </a:xfrm>
          <a:prstGeom prst="cloudCallout">
            <a:avLst>
              <a:gd name="adj1" fmla="val -10135"/>
              <a:gd name="adj2" fmla="val -9439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Труд</a:t>
            </a:r>
            <a:endParaRPr lang="ru-RU" sz="1400" b="1" i="1" dirty="0"/>
          </a:p>
        </p:txBody>
      </p:sp>
      <p:sp>
        <p:nvSpPr>
          <p:cNvPr id="34" name="Выноска-облако 33"/>
          <p:cNvSpPr/>
          <p:nvPr/>
        </p:nvSpPr>
        <p:spPr>
          <a:xfrm>
            <a:off x="1985412" y="3913106"/>
            <a:ext cx="1722492" cy="658902"/>
          </a:xfrm>
          <a:prstGeom prst="cloudCallout">
            <a:avLst>
              <a:gd name="adj1" fmla="val -25006"/>
              <a:gd name="adj2" fmla="val -8615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Мир человека</a:t>
            </a:r>
            <a:endParaRPr lang="ru-RU" sz="1400" b="1" i="1" dirty="0"/>
          </a:p>
        </p:txBody>
      </p:sp>
      <p:sp>
        <p:nvSpPr>
          <p:cNvPr id="35" name="Выноска-облако 34"/>
          <p:cNvSpPr/>
          <p:nvPr/>
        </p:nvSpPr>
        <p:spPr>
          <a:xfrm>
            <a:off x="107504" y="3913106"/>
            <a:ext cx="1656184" cy="500767"/>
          </a:xfrm>
          <a:prstGeom prst="cloudCallout">
            <a:avLst>
              <a:gd name="adj1" fmla="val 11378"/>
              <a:gd name="adj2" fmla="val -8592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Мир природы</a:t>
            </a:r>
            <a:endParaRPr lang="ru-RU" sz="1400" b="1" i="1" dirty="0"/>
          </a:p>
        </p:txBody>
      </p:sp>
      <p:sp>
        <p:nvSpPr>
          <p:cNvPr id="36" name="Выноска-облако 35"/>
          <p:cNvSpPr/>
          <p:nvPr/>
        </p:nvSpPr>
        <p:spPr>
          <a:xfrm>
            <a:off x="189380" y="4730611"/>
            <a:ext cx="2782823" cy="660468"/>
          </a:xfrm>
          <a:prstGeom prst="cloudCallout">
            <a:avLst>
              <a:gd name="adj1" fmla="val 6359"/>
              <a:gd name="adj2" fmla="val -17837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Математические представления</a:t>
            </a:r>
            <a:endParaRPr lang="ru-RU" sz="1400" b="1" i="1" dirty="0"/>
          </a:p>
        </p:txBody>
      </p:sp>
      <p:sp>
        <p:nvSpPr>
          <p:cNvPr id="21" name="Выноска-облако 20"/>
          <p:cNvSpPr/>
          <p:nvPr/>
        </p:nvSpPr>
        <p:spPr>
          <a:xfrm>
            <a:off x="4799734" y="3974664"/>
            <a:ext cx="2339752" cy="535785"/>
          </a:xfrm>
          <a:prstGeom prst="cloudCallout">
            <a:avLst>
              <a:gd name="adj1" fmla="val 37157"/>
              <a:gd name="adj2" fmla="val -9338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Моральное воспитание</a:t>
            </a:r>
            <a:endParaRPr lang="ru-RU" sz="1400" b="1" i="1" dirty="0"/>
          </a:p>
        </p:txBody>
      </p:sp>
      <p:sp>
        <p:nvSpPr>
          <p:cNvPr id="23" name="Выноска-облако 22"/>
          <p:cNvSpPr/>
          <p:nvPr/>
        </p:nvSpPr>
        <p:spPr>
          <a:xfrm>
            <a:off x="2098000" y="584712"/>
            <a:ext cx="2376263" cy="785818"/>
          </a:xfrm>
          <a:prstGeom prst="cloudCallout">
            <a:avLst>
              <a:gd name="adj1" fmla="val -30855"/>
              <a:gd name="adj2" fmla="val 10538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latin typeface="Cambria" pitchFamily="18" charset="0"/>
              </a:rPr>
              <a:t>Безопасность</a:t>
            </a:r>
            <a:endParaRPr lang="ru-RU" sz="1400" b="1" i="1" dirty="0">
              <a:latin typeface="Cambria" pitchFamily="18" charset="0"/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7444955" y="1268000"/>
            <a:ext cx="1375517" cy="589364"/>
          </a:xfrm>
          <a:prstGeom prst="cloudCallout">
            <a:avLst>
              <a:gd name="adj1" fmla="val -59280"/>
              <a:gd name="adj2" fmla="val 605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Музыка</a:t>
            </a:r>
            <a:endParaRPr lang="ru-RU" sz="1400" b="1" i="1" dirty="0"/>
          </a:p>
        </p:txBody>
      </p:sp>
      <p:cxnSp>
        <p:nvCxnSpPr>
          <p:cNvPr id="37" name="Прямая со стрелкой 36"/>
          <p:cNvCxnSpPr>
            <a:endCxn id="38" idx="0"/>
          </p:cNvCxnSpPr>
          <p:nvPr/>
        </p:nvCxnSpPr>
        <p:spPr>
          <a:xfrm>
            <a:off x="4285219" y="3804010"/>
            <a:ext cx="133482" cy="78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3253131" y="4585836"/>
            <a:ext cx="2331139" cy="70990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Речевое  развитие</a:t>
            </a:r>
            <a:endParaRPr lang="ru-RU" sz="1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21" grpId="0" animBg="1"/>
      <p:bldP spid="23" grpId="0" animBg="1"/>
      <p:bldP spid="24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305800" cy="407538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800" b="1" i="1" u="sng" dirty="0">
                <a:solidFill>
                  <a:srgbClr val="7030A0"/>
                </a:solidFill>
                <a:latin typeface="Bookman Old Style" pitchFamily="18" charset="0"/>
              </a:rPr>
            </a:br>
            <a:endParaRPr lang="ru-RU" sz="2700" b="1" i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7166"/>
            <a:ext cx="900115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u="sng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Образовательная </a:t>
            </a:r>
            <a:r>
              <a:rPr lang="ru-RU" sz="2000" b="1" i="1" u="sng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область</a:t>
            </a:r>
          </a:p>
          <a:p>
            <a:pPr algn="just"/>
            <a:r>
              <a:rPr lang="ru-RU" sz="2000" b="1" i="1" u="sng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i="1" u="sng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«Социально-коммуникативное развитие» «Социализация»</a:t>
            </a:r>
            <a:endParaRPr lang="ru-RU" sz="2000" b="1" i="1" u="sng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just"/>
            <a:endParaRPr lang="ru-RU" sz="2000" b="1" i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pPr algn="just"/>
            <a:r>
              <a:rPr lang="ru-RU" sz="20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Ребенка к концу года.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игре: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Ребёнок заинтересован совместной игрой, эмоциональный фон общения – положительный, согласовывает свои интересы и интересы партнёров; Проявляет  интерес к игровому экспериментированию, к развивающим и познавательным играм; В играх с правилами действует в соответствии с игровой задачей и правилами; Знает много игр, считалок.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сфере развития социальных представлений, познания себя и других: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Ребёнок положительно настроен по отношению к окружающим, охотно общается с близкими взрослыми и сверстниками,  сдержан по отношению к незнакомым людям;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Соблюдает общепринятые нормы и правила культуры поведения;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Чуток по отношению к другим, распознаёт различные эмоциональные состояния, охотно откликается на просьбу помочь, научить чему-либо;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Интересуется предметным и социальным миром, имеет представления о том, что хорошо и что плохо;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Проявляет интерес к городу, стране, в которой живёт, знает её название, государственные символы некоторые достопримечательности и события городской жизни, гордится своей страной;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Испытывает чувство гордости и удовлетворения от хорошо выполненной работы и одобрения старших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 algn="just"/>
            <a:endParaRPr lang="ru-RU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1000"/>
                            </p:stCondLst>
                            <p:childTnLst>
                              <p:par>
                                <p:cTn id="5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50112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Образовательная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область «Труд»</a:t>
            </a:r>
          </a:p>
          <a:p>
            <a:r>
              <a:rPr lang="ru-RU" sz="28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ребёнка к концу года.</a:t>
            </a:r>
          </a:p>
          <a:p>
            <a:pPr algn="just"/>
            <a:endParaRPr lang="ru-RU" sz="1000" b="1" i="1" u="sng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Ребёнок стремится познать разные виды трудовой деятельности взрослых и отразить свои представления в изобразительной и игровой деятельности, сюжетно-ролевых играх;</a:t>
            </a:r>
          </a:p>
          <a:p>
            <a:pPr algn="just">
              <a:buFont typeface="Wingdings" pitchFamily="2" charset="2"/>
              <a:buChar char="q"/>
            </a:pPr>
            <a:endParaRPr lang="ru-RU" sz="10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Понимает значимость разных профессий, труда родителей, важность использования техники, различных машин и механизмов в труде;</a:t>
            </a:r>
          </a:p>
          <a:p>
            <a:pPr algn="just">
              <a:buFont typeface="Wingdings" pitchFamily="2" charset="2"/>
              <a:buChar char="q"/>
            </a:pPr>
            <a:endParaRPr lang="ru-RU" sz="1000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Бережёт труд взрослых, старается оказывать посильную помощь в их трудовой деятельности;</a:t>
            </a:r>
          </a:p>
          <a:p>
            <a:pPr algn="just">
              <a:buFont typeface="Wingdings" pitchFamily="2" charset="2"/>
              <a:buChar char="q"/>
            </a:pPr>
            <a:endParaRPr lang="ru-RU" sz="10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Самостоятелен в самообслуживании;</a:t>
            </a:r>
          </a:p>
          <a:p>
            <a:pPr algn="just">
              <a:buFont typeface="Wingdings" pitchFamily="2" charset="2"/>
              <a:buChar char="q"/>
            </a:pPr>
            <a:endParaRPr lang="ru-RU" sz="1000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Добивается результата труда, с небольшой помощью взрослого успешно решает интеллектуально-творческие задачи при создании поделок, экспериментировании с материалами, конструировании;</a:t>
            </a:r>
            <a:endParaRPr lang="ru-RU" sz="1000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У ребёнка сформированы основы культуры труда (бережное отношение к инструментам, рациональное использование материалов, уборка рабочего места).</a:t>
            </a: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05464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58246" cy="93610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Образовательная область «Познавательное развитие» «Мир природы»</a:t>
            </a:r>
            <a:b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ребенка к концу года.</a:t>
            </a:r>
            <a:br>
              <a:rPr lang="ru-RU" i="1" u="sng" dirty="0" smtClean="0">
                <a:solidFill>
                  <a:srgbClr val="7030A0"/>
                </a:solidFill>
                <a:latin typeface="Bookman Old Style" pitchFamily="18" charset="0"/>
              </a:rPr>
            </a:b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312387"/>
            <a:ext cx="8246150" cy="453650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Сформированность представлений о живой и неживой природе, сезонных изменениях в ней и деятельности человека;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Растениях, грибах, животных как представителях живого в мире природы; их основных жизненных функциях и потребностях, среде обитания;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О природных сообществах животных и растений, их взаимосвязи и особенностях приспособления к среде обитания и сезонным изменениям в ней;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Человеке как живом существе, его сходстве с другими живыми существами и отличиях; природоохранной деятельности человека;</a:t>
            </a:r>
          </a:p>
          <a:p>
            <a:pPr algn="just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 ценности природы как среде жизни человека..</a:t>
            </a:r>
          </a:p>
          <a:p>
            <a:pPr algn="just"/>
            <a:endParaRPr lang="ru-RU" sz="1800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18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643998" cy="107157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Высокий уровень развития математических представлений предполагает</a:t>
            </a:r>
            <a:r>
              <a:rPr lang="ru-RU" sz="2400" i="1" dirty="0" smtClean="0">
                <a:latin typeface="Bookman Old Style" pitchFamily="18" charset="0"/>
              </a:rPr>
              <a:t>:</a:t>
            </a:r>
            <a:br>
              <a:rPr lang="ru-RU" sz="2400" i="1" dirty="0" smtClean="0">
                <a:latin typeface="Bookman Old Style" pitchFamily="18" charset="0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928646"/>
            <a:ext cx="6286512" cy="592935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Умение самостоятельно обследовать, сравнивать, сопоставлять, геометрические тела и фигуры, по длине, ширине, высоте, объёму, массе;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Определять своё местонахождение  среди окружающих предметов и направление движения (прямо, влево, ближе, внутрь круга и т. д.);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Освоение временных отношений (дни недели, части суток, название месяцев);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Освоение количественного и порядкового счёта в пределах 10 и цифр от 0 до 9; сравнение чисел, уравнивание неравенств; определение состава чисел из единиц и двух меньших в пределах 5;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Умение измерять временные отрезки (5 – 10 минут) с помощью песочных часов, а расстояние – условной меркой;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Представление о неизменности количества и величины (массы, объёма) независимо от условий;</a:t>
            </a:r>
          </a:p>
        </p:txBody>
      </p:sp>
      <p:pic>
        <p:nvPicPr>
          <p:cNvPr id="1026" name="Picture 2" descr="http://tom-luchschool.edu.tomsk.ru/wp-content/uploads/2015/04/58089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21885"/>
            <a:ext cx="2448272" cy="296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07" y="-1324622"/>
            <a:ext cx="8791593" cy="2071702"/>
          </a:xfrm>
        </p:spPr>
        <p:txBody>
          <a:bodyPr>
            <a:noAutofit/>
          </a:bodyPr>
          <a:lstStyle/>
          <a:p>
            <a:pPr algn="just"/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</a:t>
            </a:r>
            <a:br>
              <a:rPr lang="ru-RU" sz="2600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Образовательная область «Речевое развитие»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3143248"/>
            <a:ext cx="8715436" cy="392909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Сочинение сюжетных рассказов по картине и из личного опыта в соответствии с логикой повествования; </a:t>
            </a:r>
          </a:p>
          <a:p>
            <a:pPr algn="just"/>
            <a:r>
              <a:rPr lang="ru-RU" sz="1800" b="1" dirty="0" smtClean="0">
                <a:solidFill>
                  <a:srgbClr val="7030A0"/>
                </a:solidFill>
                <a:latin typeface="Bookman Old Style" pitchFamily="18" charset="0"/>
              </a:rPr>
              <a:t>Внимательное выслушивание рассказов сверстников, вычленение речевых ошибок и доброжелательно их исправление;</a:t>
            </a:r>
          </a:p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ОВЛАДЕНИИ СЛОВАРЁМ</a:t>
            </a:r>
          </a:p>
          <a:p>
            <a:pPr algn="just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Освоение и использование в речи новых слов (названий профессий, учреждений , техники, инструментов труда; слов, обозначающих оттенки цвета; личностные характеристики человека (честность, справедливость, доброта), его состояния и настроения; объединение предметов в группы на основе существенных признаков и называние их (мебель, овощи, транспорт);</a:t>
            </a:r>
          </a:p>
          <a:p>
            <a:endParaRPr lang="ru-RU" sz="29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785795"/>
            <a:ext cx="56436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Достижения ребенка к концу года.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СВЯЗНОЙ РЕЧИ</a:t>
            </a:r>
          </a:p>
          <a:p>
            <a:pPr algn="just"/>
            <a:r>
              <a:rPr lang="ru-RU" sz="17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Самостоятельное построение игровых и деловых диалогов, пересказ литературных произведений;</a:t>
            </a:r>
          </a:p>
          <a:p>
            <a:pPr algn="just"/>
            <a:r>
              <a:rPr lang="ru-RU" sz="1700" b="1" dirty="0" smtClean="0">
                <a:solidFill>
                  <a:srgbClr val="7030A0"/>
                </a:solidFill>
                <a:latin typeface="Bookman Old Style" pitchFamily="18" charset="0"/>
              </a:rPr>
              <a:t>В описательных рассказах – точный и правильный подбор слов, с использованием прилагательных и наречий;</a:t>
            </a:r>
          </a:p>
          <a:p>
            <a:endParaRPr lang="ru-RU" sz="2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7" y="773308"/>
            <a:ext cx="2933709" cy="207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78684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ОВЛАДЕНИИ ГРАММАТИЧЕСКИ ПРАВИЛЬНОЙ РЕЧЬЮ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Использование основных грамматических правил русского языка; грамматически правильное употребление несклоняемых существительных; слов, имеющих только множественное или единственное число; образование слов с помощью суффиксов;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РАМКАХ ОСВОЕНИЯ ЗВУКОВОЙ КУЛЬТУРЫ РЕЧИ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Чистое и правильное произношение звуков родного языка в повседневном общении и при звуковом анализе слов;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Самостоятельное использование средств интонационной выразительности ;</a:t>
            </a:r>
          </a:p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ПРИ ПОДГОТОВКЕ К ОБУЧЕНИЮ ГРАМОТЕ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Дети узнают термины «слово», «звук», «буква», «предложение», «гласный и согласный звуки», «звуковой анализ слова»;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Учатся делить слова на слоги, составлять схемы слов;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Определять количество слов в предложении и составлять предложения с заданным количеством слов;</a:t>
            </a:r>
          </a:p>
          <a:p>
            <a:pPr algn="just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ПРОЦЕССЕ ПРАКТИЧЕСКОГО ОВЛАДЕНИЯ НОРМАМИ РЕЧИ ДЕТИ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учатся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самостоятельно выполнять основные правила речевого этикета при приветствии, прощании, знакомстве, обращении с просьбой; правильно использовать невербальные средства общения (мимику, позу, жесты);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Знакомятся с правилами телефонного этикета, нормами поведения в музее, театре, кафе.</a:t>
            </a:r>
          </a:p>
          <a:p>
            <a:pPr algn="just"/>
            <a:endParaRPr lang="ru-RU" b="1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80" y="74863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Овладение техническими умениями изобразительного искусства</a:t>
            </a:r>
          </a:p>
          <a:p>
            <a:pPr algn="just"/>
            <a:endParaRPr lang="ru-RU" sz="1600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рисовании: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применение различных материалов и инструментов (пастель, мелки, акварель, витражные краски, гелиевые ручки, фломастеры), пользование палитрой, создание новых цветовых тонов и оттенков; различные способы рисования кистью (всем ворсом, концом кисти, примакиванием и т. д.)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аппликации: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использование различных материалов (бумаги, ткани, природных и бросовых материалов); освоение техники симметричного и ажурного вырезания, обрывной и объёмной аппликации, коллажа; вырезание кругов и овалов, коротких и длинных полосок и т. д.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лепке: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применение различных материалов  (пластилин, тесто, снег, песок, воск); создание объёмных и рельефных изображений (рисование пластилином, отпечатки, рисунок стекой); лепка конструктивным и смешанным способом, сглаживание поверхности предмета, вылепливание мелких деталей; создание многофигурных композиций;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Bookman Old Style" pitchFamily="18" charset="0"/>
              </a:rPr>
              <a:t>В конструировании: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освоение техники оригами, конструирования из природного и бросового материала, создание построек различного назначения из пластмассового, деревянного, металлического конструктора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80" y="3793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Образовательная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область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«Художественно-эстетическое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развитие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1864</TotalTime>
  <Words>1168</Words>
  <Application>Microsoft Office PowerPoint</Application>
  <PresentationFormat>Экран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Чему должны научиться старшие дошкольники  5-6 лет  к концу учебного года  </vt:lpstr>
      <vt:lpstr>Презентация PowerPoint</vt:lpstr>
      <vt:lpstr>                 </vt:lpstr>
      <vt:lpstr>Презентация PowerPoint</vt:lpstr>
      <vt:lpstr> Образовательная область «Познавательное развитие» «Мир природы» Достижения ребенка к концу года. </vt:lpstr>
      <vt:lpstr>Высокий уровень развития математических представлений предполагает: </vt:lpstr>
      <vt:lpstr>» Образовательная область «Речевое развитие»</vt:lpstr>
      <vt:lpstr>Презентация PowerPoint</vt:lpstr>
      <vt:lpstr>Презентация PowerPoint</vt:lpstr>
      <vt:lpstr>Образовательная область «Здоровье». Достижения ребёнка к концу года.</vt:lpstr>
      <vt:lpstr>Образовательная область «Безопасность»  Достижения ребёнка к концу года.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Семенюк Вадим Владимирович</cp:lastModifiedBy>
  <cp:revision>193</cp:revision>
  <dcterms:created xsi:type="dcterms:W3CDTF">2012-09-09T11:39:08Z</dcterms:created>
  <dcterms:modified xsi:type="dcterms:W3CDTF">2018-12-06T02:29:52Z</dcterms:modified>
</cp:coreProperties>
</file>