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1"/>
  </p:notesMasterIdLst>
  <p:sldIdLst>
    <p:sldId id="256" r:id="rId2"/>
    <p:sldId id="264" r:id="rId3"/>
    <p:sldId id="285" r:id="rId4"/>
    <p:sldId id="283" r:id="rId5"/>
    <p:sldId id="280" r:id="rId6"/>
    <p:sldId id="286" r:id="rId7"/>
    <p:sldId id="270" r:id="rId8"/>
    <p:sldId id="271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800"/>
    <a:srgbClr val="CC3300"/>
    <a:srgbClr val="0033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2" autoAdjust="0"/>
  </p:normalViewPr>
  <p:slideViewPr>
    <p:cSldViewPr snapToGrid="0">
      <p:cViewPr varScale="1">
        <p:scale>
          <a:sx n="70" d="100"/>
          <a:sy n="70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93FF6-DFDF-43E6-B2C1-3929F662A947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636BB-741F-4D82-A08E-4B5B95D22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0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9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82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38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42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88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1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76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9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2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6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8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9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9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9F5CAD0-DD4A-4C4B-8C24-27CE5C673D0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92B5C21-AF72-4168-A3F6-9BE52397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0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4948" y="2297959"/>
            <a:ext cx="8825658" cy="1621292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ОСОБЕННОСТИ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3-4 ЛЕТ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3878" y="4656309"/>
            <a:ext cx="8825658" cy="1085353"/>
          </a:xfrm>
        </p:spPr>
        <p:txBody>
          <a:bodyPr>
            <a:normAutofit lnSpcReduction="10000"/>
          </a:bodyPr>
          <a:lstStyle/>
          <a:p>
            <a:pPr algn="r">
              <a:spcBef>
                <a:spcPct val="0"/>
              </a:spcBef>
            </a:pPr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endParaRPr lang="ru-RU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ct val="0"/>
              </a:spcBef>
            </a:pP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15"/>
          <p:cNvSpPr txBox="1">
            <a:spLocks noChangeArrowheads="1"/>
          </p:cNvSpPr>
          <p:nvPr/>
        </p:nvSpPr>
        <p:spPr bwMode="auto">
          <a:xfrm>
            <a:off x="4795707" y="5828803"/>
            <a:ext cx="2318508" cy="295067"/>
          </a:xfrm>
          <a:prstGeom prst="rect">
            <a:avLst/>
          </a:prstGeom>
          <a:solidFill>
            <a:schemeClr val="bg1">
              <a:alpha val="41960"/>
            </a:schemeClr>
          </a:solidFill>
          <a:ln w="317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675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+mn-lt"/>
              </a:rPr>
              <a:t>Бердск-2020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766571" y="762986"/>
            <a:ext cx="7619835" cy="1137251"/>
            <a:chOff x="2766571" y="762986"/>
            <a:chExt cx="7619835" cy="113725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835483" y="887521"/>
              <a:ext cx="655092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altLang="ru-RU" sz="1600" b="1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МУНИЦИПАЛЬНОЕ БЮДЖЕТНОЕ </a:t>
              </a:r>
            </a:p>
            <a:p>
              <a:pPr algn="ctr">
                <a:spcBef>
                  <a:spcPct val="0"/>
                </a:spcBef>
              </a:pPr>
              <a:r>
                <a:rPr lang="ru-RU" altLang="ru-RU" sz="1600" b="1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ДОШКОЛЬНОЕ ОБРАЗОВАТЕЛЬНОЕ УЧРЕЖДЕНИЕ</a:t>
              </a:r>
              <a:endParaRPr lang="ru-RU" altLang="ru-RU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ru-RU" altLang="ru-RU" sz="1600" b="1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«ЦЕНТР РАЗВИТИЯ РЕБЕНКА — ДЕТСКИЙ САД № 28 «ОГОНЕК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»</a:t>
              </a:r>
              <a:endParaRPr lang="ru-RU" altLang="ru-RU" sz="1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2766571" y="762986"/>
              <a:ext cx="1182238" cy="1137251"/>
              <a:chOff x="2766571" y="762986"/>
              <a:chExt cx="1182238" cy="1137251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766571" y="762986"/>
                <a:ext cx="1182238" cy="1137251"/>
              </a:xfrm>
              <a:prstGeom prst="rect">
                <a:avLst/>
              </a:prstGeom>
              <a:solidFill>
                <a:srgbClr val="DA5800"/>
              </a:solidFill>
              <a:ln>
                <a:solidFill>
                  <a:srgbClr val="DA58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&quot;Ð¦ÐµÐ½ÑÑ ÑÐ°Ð·Ð²Ð¸ÑÐ¸Ñ ÑÐµÐ±ÐµÐ½ÐºÐ° â Ð´ÐµÑÑÐºÐ¸Ð¹ ÑÐ°Ð´ â 28 &quot;ÐÐ³Ð¾Ð½ÑÐº&quot;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7" t="8609" r="86697" b="6061"/>
              <a:stretch/>
            </p:blipFill>
            <p:spPr bwMode="auto">
              <a:xfrm>
                <a:off x="2879897" y="887521"/>
                <a:ext cx="955586" cy="888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948809" y="3919251"/>
            <a:ext cx="7180727" cy="6934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Программы «От </a:t>
            </a:r>
            <a:r>
              <a:rPr lang="ru-RU" sz="1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рождения до </a:t>
            </a:r>
            <a:r>
              <a:rPr lang="ru-RU" sz="1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школы» </a:t>
            </a:r>
            <a:br>
              <a:rPr lang="ru-RU" sz="1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1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ред. Н. Е. </a:t>
            </a:r>
            <a:r>
              <a:rPr lang="ru-RU" sz="1800" b="1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Вераксы</a:t>
            </a:r>
            <a:r>
              <a:rPr lang="ru-RU" sz="1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Т. С. </a:t>
            </a:r>
            <a:r>
              <a:rPr lang="ru-RU" sz="1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Комаровой</a:t>
            </a:r>
            <a:r>
              <a:rPr lang="ru-RU" sz="1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М. А. </a:t>
            </a:r>
            <a:r>
              <a:rPr lang="ru-RU" sz="1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Васильевой</a:t>
            </a:r>
            <a:endParaRPr lang="ru-RU" sz="1800" b="1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6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741998" y="735839"/>
            <a:ext cx="10255169" cy="593043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195" y="1200150"/>
            <a:ext cx="8761413" cy="1295398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ВОЗРАСТНЫЕ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ОСОБЕННОСТИ 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ДЕТЕЙ 3-4 ЛЕТ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585" y="2700337"/>
            <a:ext cx="4202631" cy="236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9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3" y="271463"/>
            <a:ext cx="11858626" cy="658653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700" dirty="0"/>
              <a:t>В возрасте </a:t>
            </a:r>
            <a:r>
              <a:rPr lang="ru-RU" b="1" dirty="0">
                <a:solidFill>
                  <a:srgbClr val="CC3300"/>
                </a:solidFill>
              </a:rPr>
              <a:t>3–4 лет </a:t>
            </a:r>
            <a:r>
              <a:rPr lang="ru-RU" sz="1700" dirty="0"/>
              <a:t>ребенок </a:t>
            </a:r>
            <a:r>
              <a:rPr lang="ru-RU" sz="1700" dirty="0" smtClean="0"/>
              <a:t>выходит </a:t>
            </a:r>
            <a:r>
              <a:rPr lang="ru-RU" sz="1700" dirty="0"/>
              <a:t>за пределы </a:t>
            </a:r>
            <a:r>
              <a:rPr lang="ru-RU" sz="1700" dirty="0" smtClean="0"/>
              <a:t>семейного круга, </a:t>
            </a:r>
            <a:r>
              <a:rPr lang="ru-RU" sz="1700" b="1" dirty="0"/>
              <a:t>общение </a:t>
            </a: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dirty="0" smtClean="0"/>
              <a:t>становится</a:t>
            </a:r>
            <a:r>
              <a:rPr lang="ru-RU" sz="1700" b="1" dirty="0" smtClean="0"/>
              <a:t> </a:t>
            </a:r>
            <a:r>
              <a:rPr lang="ru-RU" sz="1700" dirty="0" err="1" smtClean="0"/>
              <a:t>внеситуативным</a:t>
            </a:r>
            <a:endParaRPr lang="ru-RU" sz="1700" dirty="0" smtClean="0"/>
          </a:p>
          <a:p>
            <a:r>
              <a:rPr lang="ru-RU" sz="1700" dirty="0"/>
              <a:t>Ведущий вид </a:t>
            </a:r>
            <a:r>
              <a:rPr lang="ru-RU" sz="1700" dirty="0" smtClean="0"/>
              <a:t>деятельности - </a:t>
            </a:r>
            <a:r>
              <a:rPr lang="ru-RU" sz="1700" b="1" dirty="0" smtClean="0"/>
              <a:t>игра</a:t>
            </a:r>
            <a:r>
              <a:rPr lang="ru-RU" sz="1700" dirty="0" smtClean="0"/>
              <a:t>. Главная особенность игры: условность. Содержание:</a:t>
            </a:r>
            <a:r>
              <a:rPr lang="ru-RU" sz="1700" dirty="0"/>
              <a:t>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действия </a:t>
            </a:r>
            <a:r>
              <a:rPr lang="ru-RU" sz="1700" dirty="0"/>
              <a:t>с игрушками и </a:t>
            </a:r>
            <a:r>
              <a:rPr lang="ru-RU" sz="1700" dirty="0" smtClean="0"/>
              <a:t>предметами-заместителями</a:t>
            </a:r>
            <a:r>
              <a:rPr lang="ru-RU" sz="1700" dirty="0"/>
              <a:t>.</a:t>
            </a:r>
            <a:r>
              <a:rPr lang="ru-RU" sz="1700" dirty="0" smtClean="0"/>
              <a:t> Продолжительность: небольшая, с 1-2 </a:t>
            </a:r>
            <a:r>
              <a:rPr lang="ru-RU" sz="1700" dirty="0"/>
              <a:t>ролями и простыми, </a:t>
            </a:r>
            <a:r>
              <a:rPr lang="ru-RU" sz="1700" dirty="0" smtClean="0"/>
              <a:t>неразвернутыми сюжетами</a:t>
            </a:r>
            <a:r>
              <a:rPr lang="ru-RU" sz="1700" dirty="0"/>
              <a:t>. </a:t>
            </a:r>
            <a:r>
              <a:rPr lang="ru-RU" sz="1700" dirty="0" smtClean="0"/>
              <a:t>Формирование игр </a:t>
            </a:r>
            <a:r>
              <a:rPr lang="ru-RU" sz="1700" dirty="0"/>
              <a:t>с правилами. </a:t>
            </a:r>
            <a:r>
              <a:rPr lang="ru-RU" sz="1700" dirty="0" smtClean="0"/>
              <a:t>Развитие </a:t>
            </a:r>
            <a:r>
              <a:rPr lang="ru-RU" sz="1700" b="1" dirty="0" smtClean="0"/>
              <a:t>воображения. </a:t>
            </a:r>
            <a:endParaRPr lang="ru-RU" sz="1700" b="1" dirty="0"/>
          </a:p>
          <a:p>
            <a:r>
              <a:rPr lang="ru-RU" sz="1700" b="1" dirty="0" smtClean="0"/>
              <a:t>Изо-деятельность. </a:t>
            </a:r>
            <a:r>
              <a:rPr lang="ru-RU" sz="1700" dirty="0" smtClean="0"/>
              <a:t>Формирование представлений о предмете. Графические </a:t>
            </a:r>
            <a:r>
              <a:rPr lang="ru-RU" sz="1700" dirty="0"/>
              <a:t>образы </a:t>
            </a:r>
            <a:r>
              <a:rPr lang="ru-RU" sz="1700" dirty="0" smtClean="0"/>
              <a:t>бедны, часто отсутствуют детали, </a:t>
            </a:r>
            <a:r>
              <a:rPr lang="ru-RU" sz="1700" dirty="0"/>
              <a:t>но цвет </a:t>
            </a:r>
            <a:r>
              <a:rPr lang="ru-RU" sz="1700" dirty="0" smtClean="0"/>
              <a:t>используется. Под руководством взрослого дети лепят простые предметы, выполняют простую аппликацию, несложные постройки по образцу и замыслу</a:t>
            </a:r>
          </a:p>
          <a:p>
            <a:r>
              <a:rPr lang="ru-RU" sz="1700" b="1" dirty="0" smtClean="0"/>
              <a:t>Перцептивная деятельность</a:t>
            </a:r>
            <a:r>
              <a:rPr lang="ru-RU" sz="1700" dirty="0"/>
              <a:t>. </a:t>
            </a:r>
            <a:r>
              <a:rPr lang="ru-RU" sz="1700" dirty="0" smtClean="0"/>
              <a:t>Переход </a:t>
            </a:r>
            <a:r>
              <a:rPr lang="ru-RU" sz="1700" dirty="0"/>
              <a:t>от </a:t>
            </a:r>
            <a:r>
              <a:rPr lang="ru-RU" sz="1700" dirty="0" err="1" smtClean="0"/>
              <a:t>предэталонов</a:t>
            </a:r>
            <a:r>
              <a:rPr lang="ru-RU" sz="1700" dirty="0" smtClean="0"/>
              <a:t> </a:t>
            </a:r>
            <a:r>
              <a:rPr lang="ru-RU" sz="1700" dirty="0"/>
              <a:t>— индивидуальных </a:t>
            </a:r>
            <a:r>
              <a:rPr lang="ru-RU" sz="1700" dirty="0" smtClean="0"/>
              <a:t>единиц восприятия</a:t>
            </a:r>
            <a:r>
              <a:rPr lang="ru-RU" sz="1700" dirty="0"/>
              <a:t>, </a:t>
            </a:r>
            <a:r>
              <a:rPr lang="ru-RU" sz="1700" dirty="0" smtClean="0"/>
              <a:t>к </a:t>
            </a:r>
            <a:r>
              <a:rPr lang="ru-RU" sz="1700" dirty="0"/>
              <a:t>сенсорным эталонам — </a:t>
            </a:r>
            <a:r>
              <a:rPr lang="ru-RU" sz="1700" dirty="0" smtClean="0"/>
              <a:t>культурно-выработанным средствам восприятия. Дети воспринимают </a:t>
            </a:r>
            <a:r>
              <a:rPr lang="ru-RU" sz="1700" dirty="0"/>
              <a:t>до 5 </a:t>
            </a:r>
            <a:r>
              <a:rPr lang="ru-RU" sz="1700" dirty="0" smtClean="0"/>
              <a:t>форм предметов, </a:t>
            </a:r>
            <a:r>
              <a:rPr lang="ru-RU" sz="1700" dirty="0"/>
              <a:t>до 7 </a:t>
            </a:r>
            <a:r>
              <a:rPr lang="ru-RU" sz="1700" dirty="0" smtClean="0"/>
              <a:t>цветов, дифференцируют </a:t>
            </a:r>
            <a:r>
              <a:rPr lang="ru-RU" sz="1700" dirty="0"/>
              <a:t>предметы по величине, </a:t>
            </a:r>
            <a:r>
              <a:rPr lang="ru-RU" sz="1700" dirty="0" smtClean="0"/>
              <a:t>ориентируются в пространстве </a:t>
            </a:r>
            <a:r>
              <a:rPr lang="ru-RU" sz="1700" dirty="0"/>
              <a:t>группы </a:t>
            </a:r>
            <a:r>
              <a:rPr lang="ru-RU" sz="1700" dirty="0" smtClean="0"/>
              <a:t>ДОУ</a:t>
            </a:r>
          </a:p>
          <a:p>
            <a:r>
              <a:rPr lang="ru-RU" sz="1700" b="1" dirty="0" smtClean="0"/>
              <a:t>Память </a:t>
            </a:r>
            <a:r>
              <a:rPr lang="ru-RU" sz="1700" b="1" dirty="0"/>
              <a:t>и внимание</a:t>
            </a:r>
            <a:r>
              <a:rPr lang="ru-RU" sz="1700" dirty="0"/>
              <a:t>. </a:t>
            </a:r>
            <a:r>
              <a:rPr lang="ru-RU" sz="1700" dirty="0" smtClean="0"/>
              <a:t>Дети запоминают </a:t>
            </a:r>
            <a:r>
              <a:rPr lang="ru-RU" sz="1700" dirty="0"/>
              <a:t>3–4 слова и 5–6 названий </a:t>
            </a:r>
            <a:r>
              <a:rPr lang="ru-RU" sz="1700" dirty="0" smtClean="0"/>
              <a:t>предметов, а к </a:t>
            </a:r>
            <a:r>
              <a:rPr lang="ru-RU" sz="1700" dirty="0"/>
              <a:t>концу </a:t>
            </a:r>
            <a:r>
              <a:rPr lang="ru-RU" sz="1700" dirty="0" smtClean="0"/>
              <a:t>младшего дошкольного возраста, значительные </a:t>
            </a:r>
            <a:r>
              <a:rPr lang="ru-RU" sz="1700" dirty="0"/>
              <a:t>отрывки </a:t>
            </a:r>
            <a:r>
              <a:rPr lang="ru-RU" sz="1700" dirty="0" smtClean="0"/>
              <a:t>из любимых </a:t>
            </a:r>
            <a:r>
              <a:rPr lang="ru-RU" sz="1700" dirty="0"/>
              <a:t>произведений.</a:t>
            </a:r>
          </a:p>
          <a:p>
            <a:r>
              <a:rPr lang="ru-RU" sz="1700" b="1" dirty="0" smtClean="0"/>
              <a:t>Наглядно-действенное мышление</a:t>
            </a:r>
            <a:r>
              <a:rPr lang="ru-RU" sz="1700" dirty="0" smtClean="0"/>
              <a:t>. Дети способны установить </a:t>
            </a:r>
            <a:r>
              <a:rPr lang="ru-RU" sz="1700" dirty="0"/>
              <a:t>некоторые скрытые связи и отношения между </a:t>
            </a:r>
            <a:r>
              <a:rPr lang="ru-RU" sz="1700" dirty="0" smtClean="0"/>
              <a:t>предметами</a:t>
            </a:r>
          </a:p>
          <a:p>
            <a:r>
              <a:rPr lang="ru-RU" sz="1700" dirty="0" smtClean="0"/>
              <a:t>В результате </a:t>
            </a:r>
            <a:r>
              <a:rPr lang="ru-RU" sz="1700" dirty="0"/>
              <a:t>целенаправленного </a:t>
            </a:r>
            <a:r>
              <a:rPr lang="ru-RU" sz="1700" dirty="0" smtClean="0"/>
              <a:t>воздействия, способны усвоить </a:t>
            </a:r>
            <a:r>
              <a:rPr lang="ru-RU" sz="1700" b="1" dirty="0" smtClean="0"/>
              <a:t>нормы,</a:t>
            </a:r>
            <a:r>
              <a:rPr lang="ru-RU" sz="1700" dirty="0" smtClean="0"/>
              <a:t> выступающие основанием </a:t>
            </a:r>
            <a:r>
              <a:rPr lang="ru-RU" sz="1700" dirty="0"/>
              <a:t>для </a:t>
            </a:r>
            <a:r>
              <a:rPr lang="ru-RU" sz="1700" dirty="0" smtClean="0"/>
              <a:t>оценки собственных действий, и </a:t>
            </a:r>
            <a:r>
              <a:rPr lang="ru-RU" sz="1700" dirty="0"/>
              <a:t>действий других </a:t>
            </a:r>
            <a:r>
              <a:rPr lang="ru-RU" sz="1700" dirty="0" smtClean="0"/>
              <a:t>детей</a:t>
            </a:r>
          </a:p>
          <a:p>
            <a:r>
              <a:rPr lang="ru-RU" sz="1700" dirty="0" smtClean="0"/>
              <a:t>Дети </a:t>
            </a:r>
            <a:r>
              <a:rPr lang="ru-RU" sz="1700" b="1" dirty="0" smtClean="0"/>
              <a:t>не вступают в активное взаимодействие </a:t>
            </a:r>
            <a:r>
              <a:rPr lang="ru-RU" sz="1700" dirty="0" smtClean="0"/>
              <a:t>в процессе игры. </a:t>
            </a:r>
            <a:r>
              <a:rPr lang="ru-RU" sz="1700" b="1" dirty="0" smtClean="0"/>
              <a:t>Положение ребенка в группе, </a:t>
            </a:r>
            <a:r>
              <a:rPr lang="ru-RU" sz="1700" dirty="0"/>
              <a:t>определяется мнением воспитателя. </a:t>
            </a:r>
            <a:r>
              <a:rPr lang="ru-RU" sz="1700" dirty="0" smtClean="0"/>
              <a:t>Развитие </a:t>
            </a:r>
            <a:r>
              <a:rPr lang="ru-RU" sz="1700" b="1" dirty="0" smtClean="0"/>
              <a:t>самооценки</a:t>
            </a:r>
            <a:r>
              <a:rPr lang="ru-RU" sz="1700" dirty="0" smtClean="0"/>
              <a:t>. </a:t>
            </a:r>
            <a:r>
              <a:rPr lang="ru-RU" sz="1700" b="1" dirty="0" smtClean="0"/>
              <a:t>Половая идентификация</a:t>
            </a:r>
            <a:r>
              <a:rPr lang="ru-RU" sz="1700" dirty="0"/>
              <a:t> </a:t>
            </a:r>
            <a:r>
              <a:rPr lang="ru-RU" sz="1700" dirty="0" smtClean="0"/>
              <a:t>проявляется в </a:t>
            </a:r>
            <a:r>
              <a:rPr lang="ru-RU" sz="1700" dirty="0"/>
              <a:t>характере выбираемых игрушек и </a:t>
            </a:r>
            <a:r>
              <a:rPr lang="ru-RU" sz="1700" dirty="0" smtClean="0"/>
              <a:t>сюжетов</a:t>
            </a:r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/>
          </a:p>
          <a:p>
            <a:endParaRPr lang="ru-RU" sz="1700" dirty="0" smtClean="0"/>
          </a:p>
          <a:p>
            <a:pPr>
              <a:buFontTx/>
              <a:buChar char="-"/>
            </a:pPr>
            <a:endParaRPr lang="ru-RU" sz="1700" dirty="0"/>
          </a:p>
          <a:p>
            <a:pPr>
              <a:buFontTx/>
              <a:buChar char="-"/>
            </a:pPr>
            <a:endParaRPr lang="ru-RU" sz="1700" dirty="0"/>
          </a:p>
          <a:p>
            <a:endParaRPr lang="ru-RU" sz="1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86406" y="0"/>
            <a:ext cx="743130" cy="1128713"/>
          </a:xfrm>
          <a:prstGeom prst="rect">
            <a:avLst/>
          </a:prstGeom>
          <a:solidFill>
            <a:srgbClr val="DA5800"/>
          </a:solidFill>
          <a:ln>
            <a:solidFill>
              <a:srgbClr val="DA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741998" y="735839"/>
            <a:ext cx="10255169" cy="593043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874" y="1660824"/>
            <a:ext cx="8761413" cy="706964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ПЛАНИРОВАНИЕ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РЕЗУЛЬТАТОВ ОСВОЕНИЯ ПРОГРАММЫ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7" name="Picture 6" descr="http://boombob.ru/img/picture/Jun/17/71d63d12459b24fd16d0aa83dfec183a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/>
          <a:stretch/>
        </p:blipFill>
        <p:spPr bwMode="auto">
          <a:xfrm>
            <a:off x="3986213" y="2564445"/>
            <a:ext cx="3557587" cy="284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1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746" y="3328988"/>
            <a:ext cx="8510254" cy="2871787"/>
          </a:xfr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b="1" dirty="0" smtClean="0"/>
              <a:t>ЗДОРОВЬЕ</a:t>
            </a:r>
          </a:p>
          <a:p>
            <a:r>
              <a:rPr lang="ru-RU" sz="2000" dirty="0" smtClean="0"/>
              <a:t>Приучен к опрятности (замечает непорядок в одежде, устраняет его при небольшой помощи взрослых)</a:t>
            </a:r>
          </a:p>
          <a:p>
            <a:r>
              <a:rPr lang="ru-RU" sz="2000" dirty="0" smtClean="0"/>
              <a:t>Владеет простейшими навыками поведения во время еды, умывания</a:t>
            </a:r>
            <a:endParaRPr lang="ru-RU" sz="20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33746" y="730305"/>
            <a:ext cx="8761413" cy="706964"/>
          </a:xfrm>
        </p:spPr>
        <p:txBody>
          <a:bodyPr/>
          <a:lstStyle/>
          <a:p>
            <a:r>
              <a:rPr lang="ru-RU" sz="3200" dirty="0" smtClean="0"/>
              <a:t>Образовательная область </a:t>
            </a:r>
            <a:br>
              <a:rPr lang="ru-RU" sz="3200" dirty="0" smtClean="0"/>
            </a:br>
            <a:r>
              <a:rPr lang="ru-RU" sz="3200" dirty="0" smtClean="0"/>
              <a:t>«ФИЗИЧЕСКОЕ РАЗВИТИЕ»</a:t>
            </a:r>
            <a:endParaRPr lang="ru-RU" sz="3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395160" y="900111"/>
            <a:ext cx="2471758" cy="5314951"/>
            <a:chOff x="9626462" y="900112"/>
            <a:chExt cx="2240455" cy="5000626"/>
          </a:xfrm>
        </p:grpSpPr>
        <p:pic>
          <p:nvPicPr>
            <p:cNvPr id="1026" name="Picture 2" descr="http://v.img.com.ua/b/orig/c/6b/28b97d62c598cc29a0c8b1ccd67796bc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" t="3803" r="20251" b="11015"/>
            <a:stretch/>
          </p:blipFill>
          <p:spPr bwMode="auto">
            <a:xfrm>
              <a:off x="9659009" y="900112"/>
              <a:ext cx="2207908" cy="1657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mamapapa.id/wp-content/uploads/2018/04/2-4-e152280892990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2" t="7388" r="21282" b="2965"/>
            <a:stretch/>
          </p:blipFill>
          <p:spPr bwMode="auto">
            <a:xfrm>
              <a:off x="9659009" y="2557462"/>
              <a:ext cx="2207908" cy="1600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https://mylitta.ru/uploads/posts/2014-02/1393511976_impressions-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6462" y="4157663"/>
              <a:ext cx="2240455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0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33" y="883558"/>
            <a:ext cx="8761413" cy="706964"/>
          </a:xfrm>
        </p:spPr>
        <p:txBody>
          <a:bodyPr/>
          <a:lstStyle/>
          <a:p>
            <a:r>
              <a:rPr lang="ru-RU" sz="3200" dirty="0" smtClean="0"/>
              <a:t>Образовательная область </a:t>
            </a:r>
            <a:br>
              <a:rPr lang="ru-RU" sz="3200" dirty="0" smtClean="0"/>
            </a:br>
            <a:r>
              <a:rPr lang="ru-RU" sz="3200" dirty="0" smtClean="0"/>
              <a:t>«СОЦИАЛЬНО-КОММУНИКАТИВНОЕ РАЗВИТИЕ»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3563" y="3600450"/>
            <a:ext cx="3586162" cy="2828925"/>
          </a:xfr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ТРУД</a:t>
            </a:r>
          </a:p>
          <a:p>
            <a:r>
              <a:rPr lang="ru-RU" sz="2000" dirty="0" smtClean="0"/>
              <a:t>Умеет самостоятельно одеваться и раздеваться в определенной последовательности</a:t>
            </a:r>
            <a:endParaRPr lang="ru-RU" sz="2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1488" y="2357438"/>
            <a:ext cx="4914899" cy="407193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900" b="1" dirty="0" smtClean="0"/>
          </a:p>
          <a:p>
            <a:r>
              <a:rPr lang="ru-RU" sz="1900" b="1" dirty="0" smtClean="0"/>
              <a:t>БЕЗОПАСНОСТЬ</a:t>
            </a:r>
          </a:p>
          <a:p>
            <a:r>
              <a:rPr lang="ru-RU" sz="1900" dirty="0" smtClean="0"/>
              <a:t>Соблюдает элементарные правила поведения в детском саду</a:t>
            </a:r>
          </a:p>
          <a:p>
            <a:r>
              <a:rPr lang="ru-RU" sz="1900" dirty="0" smtClean="0"/>
              <a:t>Соблюдает элементарные правила взаимодействия с растениями и животными</a:t>
            </a:r>
          </a:p>
          <a:p>
            <a:r>
              <a:rPr lang="ru-RU" sz="1900" dirty="0" smtClean="0"/>
              <a:t>Имеет элементарные представления о правилах дорожного движения</a:t>
            </a:r>
          </a:p>
          <a:p>
            <a:endParaRPr lang="ru-RU" sz="2000" dirty="0" smtClean="0"/>
          </a:p>
          <a:p>
            <a:endParaRPr lang="ru-RU" sz="19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623509" y="460134"/>
            <a:ext cx="2206484" cy="5969241"/>
            <a:chOff x="9623509" y="460134"/>
            <a:chExt cx="2206484" cy="5969241"/>
          </a:xfrm>
        </p:grpSpPr>
        <p:pic>
          <p:nvPicPr>
            <p:cNvPr id="2054" name="Picture 6" descr="http://dou81.sochi-schools.ru/wp-content/uploads/2018/05/IMG-20180518-WA000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5" t="22374" r="27632" b="15121"/>
            <a:stretch/>
          </p:blipFill>
          <p:spPr bwMode="auto">
            <a:xfrm>
              <a:off x="9623509" y="3231909"/>
              <a:ext cx="2206484" cy="3197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cdn01.ru/files/users/images/2a/2d/2a2d62ff5b36da03679b1ad55623206c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7" b="8389"/>
            <a:stretch/>
          </p:blipFill>
          <p:spPr bwMode="auto">
            <a:xfrm>
              <a:off x="9623509" y="460134"/>
              <a:ext cx="2203347" cy="2771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82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48046" y="845784"/>
            <a:ext cx="8761413" cy="706964"/>
          </a:xfrm>
        </p:spPr>
        <p:txBody>
          <a:bodyPr/>
          <a:lstStyle/>
          <a:p>
            <a:r>
              <a:rPr lang="ru-RU" sz="3200" dirty="0" smtClean="0"/>
              <a:t>Образовательная область «ХУДОЖЕСТВЕННО-ЭСТЕТИЧЕСКОЕ РАЗВИТИЕ»</a:t>
            </a:r>
            <a:endParaRPr lang="ru-RU" sz="32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443662" y="3109826"/>
            <a:ext cx="5386387" cy="3390988"/>
          </a:xfr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ЧТЕНИЕ ХУДОЖЕСТВЕННОЙ ЛИТЕРАТУРЫ</a:t>
            </a:r>
          </a:p>
          <a:p>
            <a:r>
              <a:rPr lang="ru-RU" dirty="0" smtClean="0"/>
              <a:t>Пересказывает содержание произведения с опорой на рисунки в книге, на вопросы воспитателя</a:t>
            </a:r>
          </a:p>
          <a:p>
            <a:r>
              <a:rPr lang="ru-RU" dirty="0" smtClean="0"/>
              <a:t>Называет произведение (в произвольном изложении), прослушав отрывок из него</a:t>
            </a:r>
          </a:p>
          <a:p>
            <a:r>
              <a:rPr lang="ru-RU" dirty="0" smtClean="0"/>
              <a:t>Может прочитать наизусть небольшое стихотворение, при помощи взрослого</a:t>
            </a:r>
          </a:p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9781" y="2057400"/>
            <a:ext cx="5696705" cy="444341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r>
              <a:rPr lang="ru-RU" b="1" dirty="0" smtClean="0"/>
              <a:t>ХУДОЖЕСТВЕННОЕ ТВОРЧЕСТВО</a:t>
            </a:r>
          </a:p>
          <a:p>
            <a:r>
              <a:rPr lang="ru-RU" b="1" dirty="0" smtClean="0"/>
              <a:t>Рисование. </a:t>
            </a:r>
            <a:r>
              <a:rPr lang="ru-RU" dirty="0" smtClean="0"/>
              <a:t>Подбирает цвета, соответствующие изображаемым предметам. Правильно пользуется карандашами, фломастерами, кистью и красками</a:t>
            </a:r>
          </a:p>
          <a:p>
            <a:r>
              <a:rPr lang="ru-RU" b="1" dirty="0" smtClean="0"/>
              <a:t>Лепка</a:t>
            </a:r>
            <a:r>
              <a:rPr lang="ru-RU" dirty="0" smtClean="0"/>
              <a:t>. Умеет отделять от большого куска глины небольшие комочки, раскатывать их прямыми и круговыми движениями ладоней. </a:t>
            </a:r>
          </a:p>
          <a:p>
            <a:r>
              <a:rPr lang="ru-RU" b="1" dirty="0" smtClean="0"/>
              <a:t>Аппликация</a:t>
            </a:r>
            <a:r>
              <a:rPr lang="ru-RU" dirty="0" smtClean="0"/>
              <a:t>. Создает изображения предметов из готовых фигур</a:t>
            </a:r>
            <a:endParaRPr lang="ru-RU" dirty="0"/>
          </a:p>
        </p:txBody>
      </p:sp>
      <p:pic>
        <p:nvPicPr>
          <p:cNvPr id="3074" name="Picture 2" descr="http://wunderkind-blog.ru/wp-content/uploads/2014/02/risovanie_ladoshkoy_solnyshko_collag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9" t="5001" r="5486" b="4249"/>
          <a:stretch/>
        </p:blipFill>
        <p:spPr bwMode="auto">
          <a:xfrm>
            <a:off x="9356737" y="692943"/>
            <a:ext cx="2473312" cy="272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705183" y="760584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Образовательная область «ПОЗНАВАТЕЛЬНОЕ РАЗВИТИЕ»</a:t>
            </a:r>
            <a:endParaRPr lang="ru-RU" sz="32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47994" y="1728788"/>
            <a:ext cx="5538455" cy="4872037"/>
          </a:xfr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ФОРМИРОВАНИЕ ЭЛЕМЕНТАРНЫХ МАТЕМАТИЧЕСКИХ ПРЕДСТАВЛЕНИЙ</a:t>
            </a:r>
          </a:p>
          <a:p>
            <a:r>
              <a:rPr lang="ru-RU" dirty="0" smtClean="0"/>
              <a:t>Умеет группировать предметы по цвету, размеру, форме (отбирать все красные, все большие, все круглые предметы и т.д.)</a:t>
            </a:r>
          </a:p>
          <a:p>
            <a:r>
              <a:rPr lang="ru-RU" dirty="0" smtClean="0"/>
              <a:t>Может составлять, при помощи взрослого, группы из однородных предметов, и выделять один предмет из группы</a:t>
            </a:r>
          </a:p>
          <a:p>
            <a:r>
              <a:rPr lang="ru-RU" dirty="0" smtClean="0"/>
              <a:t>Умеет находить в окружающей обстановке один и много одинаковых предметов</a:t>
            </a:r>
          </a:p>
          <a:p>
            <a:r>
              <a:rPr lang="ru-RU" dirty="0" smtClean="0"/>
              <a:t>Различает круг, квадрат, треугольник, предметы, имеющие углы и крутую форму</a:t>
            </a:r>
          </a:p>
          <a:p>
            <a:r>
              <a:rPr lang="ru-RU" dirty="0" smtClean="0"/>
              <a:t>Понимает смысл обозначений: вверху-внизу, впереди-сзади, слева-справа, на, над-под, верхняя-нижняя (полоска)</a:t>
            </a:r>
          </a:p>
          <a:p>
            <a:r>
              <a:rPr lang="ru-RU" dirty="0" smtClean="0"/>
              <a:t>Понимает смысл слов: «утро», «вечер», «день», «ночь»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15051" y="3014663"/>
            <a:ext cx="5843588" cy="3586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 smtClean="0"/>
              <a:t>ФОРМИРОВАНИЕ ЦЕЛОСТНОЙ КАРТИНЫ МИРА</a:t>
            </a:r>
          </a:p>
          <a:p>
            <a:r>
              <a:rPr lang="ru-RU" sz="1700" dirty="0" smtClean="0"/>
              <a:t>Называет знакомые предметы, объясняет их значение, выделяет и называет признаки (цвет, форма, материал)</a:t>
            </a:r>
          </a:p>
          <a:p>
            <a:r>
              <a:rPr lang="ru-RU" sz="1700" dirty="0" smtClean="0"/>
              <a:t>Ориентируется в помещениях детского сада</a:t>
            </a:r>
          </a:p>
          <a:p>
            <a:r>
              <a:rPr lang="ru-RU" sz="1700" dirty="0" smtClean="0"/>
              <a:t>Называет свой город (поселок, село)</a:t>
            </a:r>
          </a:p>
          <a:p>
            <a:r>
              <a:rPr lang="ru-RU" sz="1700" dirty="0" smtClean="0"/>
              <a:t>Знает и называет некоторые растения, животных и их детенышей</a:t>
            </a:r>
          </a:p>
          <a:p>
            <a:r>
              <a:rPr lang="ru-RU" sz="1700" dirty="0" smtClean="0"/>
              <a:t>Выделяет наиболее характерные сезонные изменения в природе</a:t>
            </a:r>
          </a:p>
          <a:p>
            <a:r>
              <a:rPr lang="ru-RU" sz="1700" dirty="0" smtClean="0"/>
              <a:t>Проявляет бережное отношение к природе</a:t>
            </a:r>
          </a:p>
        </p:txBody>
      </p:sp>
      <p:pic>
        <p:nvPicPr>
          <p:cNvPr id="4100" name="Picture 4" descr="https://www.maam.ru/upload/blogs/detsad-196730-14783501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1544" r="3390"/>
          <a:stretch/>
        </p:blipFill>
        <p:spPr bwMode="auto">
          <a:xfrm>
            <a:off x="9249935" y="657225"/>
            <a:ext cx="260869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33746" y="730305"/>
            <a:ext cx="8761413" cy="706964"/>
          </a:xfrm>
        </p:spPr>
        <p:txBody>
          <a:bodyPr/>
          <a:lstStyle/>
          <a:p>
            <a:r>
              <a:rPr lang="ru-RU" sz="3200" dirty="0" smtClean="0"/>
              <a:t>Образовательная область </a:t>
            </a:r>
            <a:br>
              <a:rPr lang="ru-RU" sz="3200" dirty="0" smtClean="0"/>
            </a:br>
            <a:r>
              <a:rPr lang="ru-RU" sz="3200" dirty="0" smtClean="0"/>
              <a:t>«РАЗВИТИЕ РЕЧИ»</a:t>
            </a:r>
            <a:endParaRPr lang="ru-RU" sz="32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8970" y="2917548"/>
            <a:ext cx="8029243" cy="331180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/>
          </a:p>
          <a:p>
            <a:r>
              <a:rPr lang="ru-RU" sz="2000" dirty="0" smtClean="0"/>
              <a:t>Рассматривает сюжетные картинки</a:t>
            </a:r>
          </a:p>
          <a:p>
            <a:r>
              <a:rPr lang="ru-RU" sz="2000" dirty="0" smtClean="0"/>
              <a:t>Отвечает на разнообразные вопросы взрослого, касающиеся ближайшего окружения</a:t>
            </a:r>
          </a:p>
          <a:p>
            <a:r>
              <a:rPr lang="ru-RU" sz="2000" dirty="0" smtClean="0"/>
              <a:t>Использует глаголы, существительные, прилагательные, наречия, местоимения, простые предлоги и простые нераспространенные предложения и предложения с однородными членами</a:t>
            </a:r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9019818" y="730307"/>
            <a:ext cx="2827656" cy="5761781"/>
            <a:chOff x="9019818" y="730307"/>
            <a:chExt cx="2827656" cy="5761781"/>
          </a:xfrm>
        </p:grpSpPr>
        <p:pic>
          <p:nvPicPr>
            <p:cNvPr id="5122" name="Picture 2" descr="http://dinskdou1.do.am/_nw/1/1170404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9819" y="730307"/>
              <a:ext cx="2827655" cy="18843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s://p0.zoon.ru/preview/U2tDhLYNG-A5Srq9xARfZQ/2400x1500x75/1/a/6/original_5e2160e0c4638f2d436bcc2a_5e70890bc0c6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9818" y="4724804"/>
              <a:ext cx="2827655" cy="17672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vospitanie.guru/wp-content/uploads/2019/06/3-Zanyati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9818" y="2614614"/>
              <a:ext cx="2827655" cy="21101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69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982</TotalTime>
  <Words>396</Words>
  <Application>Microsoft Office PowerPoint</Application>
  <PresentationFormat>Произвольный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 (конференц-зал)</vt:lpstr>
      <vt:lpstr>ВОЗРАСТНЫЕ ОСОБЕННОСТИ  ДЕТЕЙ 3-4 ЛЕТ</vt:lpstr>
      <vt:lpstr> ВОЗРАСТНЫЕ ОСОБЕННОСТИ  ДЕТЕЙ 3-4 ЛЕТ </vt:lpstr>
      <vt:lpstr>Презентация PowerPoint</vt:lpstr>
      <vt:lpstr>ПЛАНИРОВАНИЕ  РЕЗУЛЬТАТОВ ОСВОЕНИЯ ПРОГРАММЫ </vt:lpstr>
      <vt:lpstr>Образовательная область  «ФИЗИЧЕСКОЕ РАЗВИТИЕ»</vt:lpstr>
      <vt:lpstr>Образовательная область  «СОЦИАЛЬНО-КОММУНИКАТИВНОЕ РАЗВИТИЕ»</vt:lpstr>
      <vt:lpstr>Образовательная область «ХУДОЖЕСТВЕННО-ЭСТЕТИЧЕСКОЕ РАЗВИТИЕ»</vt:lpstr>
      <vt:lpstr>Презентация PowerPoint</vt:lpstr>
      <vt:lpstr>Образовательная область  «РАЗВИТИЕ РЕЧИ»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90</cp:revision>
  <dcterms:created xsi:type="dcterms:W3CDTF">2017-03-01T08:30:21Z</dcterms:created>
  <dcterms:modified xsi:type="dcterms:W3CDTF">2020-09-12T05:48:50Z</dcterms:modified>
</cp:coreProperties>
</file>