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5" r:id="rId4"/>
    <p:sldId id="267" r:id="rId5"/>
    <p:sldId id="268" r:id="rId6"/>
    <p:sldId id="269" r:id="rId7"/>
    <p:sldId id="259" r:id="rId8"/>
    <p:sldId id="270" r:id="rId9"/>
    <p:sldId id="277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66FF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66590" y="4650640"/>
            <a:ext cx="4428445" cy="122164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1425" y="3734410"/>
            <a:ext cx="6400800" cy="91623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157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endParaRPr lang="en-US" dirty="0" smtClean="0"/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0" y="1138425"/>
            <a:ext cx="67098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901950"/>
            <a:ext cx="6260905" cy="458115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1217065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5"/>
            <a:ext cx="4275740" cy="3187763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1749244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360065"/>
            <a:ext cx="4123035" cy="3187763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3114" y="4345230"/>
            <a:ext cx="5942686" cy="122164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ВОЗРАСТНЫЕ ОСОБЕННОСТИ </a:t>
            </a:r>
            <a:br>
              <a:rPr lang="ru-RU" sz="2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РАЗВИТИЯ ДЕТЕЙ 5-6 </a:t>
            </a:r>
            <a:r>
              <a:rPr lang="ru-RU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ЛЕТ</a:t>
            </a:r>
            <a:endParaRPr lang="en-US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0137" y="415296"/>
            <a:ext cx="655092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4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</a:t>
            </a:r>
            <a:endParaRPr lang="ru-RU" altLang="ru-RU" sz="1400" b="1" dirty="0">
              <a:solidFill>
                <a:srgbClr val="0070C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14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ДОШКОЛЬНОЕ ОБРАЗОВАТЕЛЬНОЕ УЧРЕЖДЕНИЕ</a:t>
            </a:r>
            <a:endParaRPr lang="ru-RU" altLang="ru-RU" sz="1400" dirty="0">
              <a:solidFill>
                <a:srgbClr val="0070C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14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«ЦЕНТР РАЗВИТИЯ РЕБЕНКА — ДЕТСКИЙ САД № 28 «ОГОНЕК</a:t>
            </a:r>
            <a:r>
              <a:rPr lang="ru-RU" altLang="ru-RU" sz="1400" b="1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altLang="ru-RU" sz="1400" b="1" dirty="0">
              <a:solidFill>
                <a:srgbClr val="0070C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600136" y="374900"/>
            <a:ext cx="775679" cy="763525"/>
            <a:chOff x="2766571" y="762986"/>
            <a:chExt cx="1182238" cy="1137251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766571" y="762986"/>
              <a:ext cx="1182238" cy="1137251"/>
            </a:xfrm>
            <a:prstGeom prst="rect">
              <a:avLst/>
            </a:prstGeom>
            <a:solidFill>
              <a:srgbClr val="DA5800"/>
            </a:solidFill>
            <a:ln>
              <a:solidFill>
                <a:srgbClr val="DA5800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solidFill>
                  <a:srgbClr val="0070C0"/>
                </a:solidFill>
              </a:endParaRPr>
            </a:p>
          </p:txBody>
        </p:sp>
        <p:pic>
          <p:nvPicPr>
            <p:cNvPr id="8" name="Picture 2" descr="&quot;Ð¦ÐµÐ½ÑÑ ÑÐ°Ð·Ð²Ð¸ÑÐ¸Ñ ÑÐµÐ±ÐµÐ½ÐºÐ° â Ð´ÐµÑÑÐºÐ¸Ð¹ ÑÐ°Ð´ â 28 &quot;ÐÐ³Ð¾Ð½ÑÐº&quot;"/>
            <p:cNvPicPr>
              <a:picLocks noChangeAspect="1" noChangeArrowheads="1"/>
            </p:cNvPicPr>
            <p:nvPr/>
          </p:nvPicPr>
          <p:blipFill rotWithShape="1">
            <a:blip r:embed="rId2"/>
            <a:srcRect/>
            <a:stretch>
              <a:fillRect/>
            </a:stretch>
          </p:blipFill>
          <p:spPr bwMode="auto">
            <a:xfrm>
              <a:off x="2879897" y="887521"/>
              <a:ext cx="955586" cy="888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Подзаголовок 2"/>
          <p:cNvSpPr txBox="1"/>
          <p:nvPr/>
        </p:nvSpPr>
        <p:spPr>
          <a:xfrm>
            <a:off x="3942049" y="5303420"/>
            <a:ext cx="4873751" cy="10689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rgbClr val="157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br>
              <a:rPr lang="ru-RU" altLang="ru-RU" sz="1800" dirty="0" smtClean="0">
                <a:solidFill>
                  <a:srgbClr val="0070C0"/>
                </a:solidFill>
              </a:rPr>
            </a:br>
            <a:r>
              <a:rPr lang="ru-RU" altLang="ru-RU" sz="1800" b="1" dirty="0" smtClean="0">
                <a:solidFill>
                  <a:srgbClr val="0070C0"/>
                </a:solidFill>
              </a:rPr>
              <a:t>МАВРИНА И.Н. </a:t>
            </a:r>
            <a:r>
              <a:rPr lang="ru-RU" altLang="ru-RU" sz="1800" dirty="0" smtClean="0">
                <a:solidFill>
                  <a:srgbClr val="0070C0"/>
                </a:solidFill>
              </a:rPr>
              <a:t>воспитатель </a:t>
            </a:r>
            <a:br>
              <a:rPr lang="ru-RU" altLang="ru-RU" sz="1800" dirty="0" smtClean="0">
                <a:solidFill>
                  <a:srgbClr val="0070C0"/>
                </a:solidFill>
              </a:rPr>
            </a:br>
            <a:r>
              <a:rPr lang="ru-RU" altLang="ru-RU" sz="1800" dirty="0" smtClean="0">
                <a:solidFill>
                  <a:srgbClr val="0070C0"/>
                </a:solidFill>
              </a:rPr>
              <a:t>высшей кв. категории</a:t>
            </a:r>
            <a:br>
              <a:rPr lang="ru-RU" altLang="ru-RU" sz="1800" b="1" dirty="0" smtClean="0">
                <a:solidFill>
                  <a:srgbClr val="0070C0"/>
                </a:solidFill>
              </a:rPr>
            </a:b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10" name="Rectangle 115"/>
          <p:cNvSpPr txBox="1">
            <a:spLocks noChangeArrowheads="1"/>
          </p:cNvSpPr>
          <p:nvPr/>
        </p:nvSpPr>
        <p:spPr bwMode="auto">
          <a:xfrm>
            <a:off x="3716344" y="6330395"/>
            <a:ext cx="2318508" cy="295067"/>
          </a:xfrm>
          <a:prstGeom prst="rect">
            <a:avLst/>
          </a:prstGeom>
          <a:solidFill>
            <a:schemeClr val="bg1">
              <a:alpha val="41960"/>
            </a:schemeClr>
          </a:solidFill>
          <a:ln w="3175">
            <a:noFill/>
            <a:miter lim="800000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675"/>
              </a:lnSpc>
              <a:spcBef>
                <a:spcPct val="0"/>
              </a:spcBef>
              <a:buNone/>
            </a:pPr>
            <a:r>
              <a:rPr lang="ru-RU" altLang="ru-RU" sz="1400" dirty="0" smtClean="0">
                <a:solidFill>
                  <a:srgbClr val="0070C0"/>
                </a:solidFill>
                <a:latin typeface="+mn-lt"/>
              </a:rPr>
              <a:t>Бердск-2022</a:t>
            </a:r>
            <a:endParaRPr lang="ru-RU" altLang="ru-RU" sz="14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2490" y="3703146"/>
            <a:ext cx="6467785" cy="610820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СПАСИБО ЗА ВНИМАНИЕ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Picture 4" descr="https://skorohod-nn.ru/wp-content/uploads/9/5/6/956d9dc46451be83ac2f384f8116ae71.jpeg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3354850" y="833015"/>
            <a:ext cx="2434299" cy="3066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e7.pngegg.com/pngimages/454/45/png-clipart-child-bowling-pin-ten-pin-bowling-children-bowling-child-fitnes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55" y="1596540"/>
            <a:ext cx="5542430" cy="440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/>
          <p:nvPr/>
        </p:nvSpPr>
        <p:spPr bwMode="gray">
          <a:xfrm>
            <a:off x="2434124" y="1744581"/>
            <a:ext cx="4275740" cy="288016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7940660" cy="943179"/>
          </a:xfrm>
        </p:spPr>
        <p:txBody>
          <a:bodyPr>
            <a:noAutofit/>
          </a:bodyPr>
          <a:lstStyle/>
          <a:p>
            <a:pPr algn="ctr">
              <a:lnSpc>
                <a:spcPts val="2000"/>
              </a:lnSpc>
            </a:pPr>
            <a:r>
              <a:rPr lang="ru-RU" sz="3200" b="1" dirty="0"/>
              <a:t>БАЗОВЫЙ </a:t>
            </a:r>
            <a:r>
              <a:rPr lang="ru-RU" sz="3200" b="1" dirty="0" smtClean="0"/>
              <a:t>ВОЗРАСТ</a:t>
            </a:r>
            <a:br>
              <a:rPr lang="en-US" sz="3200" b="1" dirty="0" smtClean="0"/>
            </a:br>
            <a:r>
              <a:rPr lang="ru-RU" sz="2000" b="1" dirty="0"/>
              <a:t>ОЧЕНЬ ВАЖНЫЙ ВОЗРАСТ, КОГДА МЫ МОЖЕМ ПОНЯТЬ, </a:t>
            </a:r>
            <a:br>
              <a:rPr lang="en-US" sz="2000" b="1" dirty="0" smtClean="0"/>
            </a:br>
            <a:r>
              <a:rPr lang="ru-RU" sz="2000" b="1" dirty="0" smtClean="0"/>
              <a:t>КАКИМ </a:t>
            </a:r>
            <a:r>
              <a:rPr lang="ru-RU" sz="2000" b="1" dirty="0"/>
              <a:t>БУДЕТ ЧЕЛОВЕК В </a:t>
            </a:r>
            <a:r>
              <a:rPr lang="ru-RU" sz="2000" b="1" dirty="0" smtClean="0"/>
              <a:t>БУДУЩЕМ</a:t>
            </a:r>
            <a:r>
              <a:rPr lang="ru-RU" sz="3200" b="1" dirty="0" smtClean="0"/>
              <a:t> </a:t>
            </a:r>
            <a:br>
              <a:rPr lang="en-US" sz="2400" b="1" dirty="0" smtClean="0"/>
            </a:br>
            <a:endParaRPr lang="ru-RU" sz="2400" b="1" dirty="0"/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448960" y="4766240"/>
            <a:ext cx="8246069" cy="1670749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800" b="1" dirty="0"/>
              <a:t>в ребенке закладываются многие личностные качества, формируется образ «Я», </a:t>
            </a:r>
            <a:r>
              <a:rPr lang="ru-RU" sz="1800" b="1" dirty="0" smtClean="0"/>
              <a:t>гендерная </a:t>
            </a:r>
            <a:r>
              <a:rPr lang="ru-RU" sz="1800" b="1" dirty="0"/>
              <a:t>идентификация</a:t>
            </a:r>
            <a:endParaRPr lang="en-US" sz="1800" b="1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800" b="1" dirty="0" smtClean="0"/>
              <a:t>ведущая потребность </a:t>
            </a:r>
            <a:r>
              <a:rPr lang="ru-RU" sz="1800" dirty="0" smtClean="0"/>
              <a:t>– </a:t>
            </a:r>
            <a:r>
              <a:rPr lang="ru-RU" sz="1800" dirty="0"/>
              <a:t>потребность в общении и творческая </a:t>
            </a:r>
            <a:r>
              <a:rPr lang="ru-RU" sz="1800" dirty="0" smtClean="0"/>
              <a:t>активность </a:t>
            </a:r>
            <a:endParaRPr lang="ru-RU" sz="1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800" b="1" dirty="0" smtClean="0"/>
              <a:t>ведущая </a:t>
            </a:r>
            <a:r>
              <a:rPr lang="ru-RU" sz="1800" b="1" dirty="0"/>
              <a:t>деятельность – </a:t>
            </a:r>
            <a:r>
              <a:rPr lang="ru-RU" sz="1800" dirty="0" smtClean="0"/>
              <a:t>игра</a:t>
            </a:r>
            <a:endParaRPr lang="ru-RU" sz="18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800" b="1" dirty="0" smtClean="0"/>
              <a:t>ведущая </a:t>
            </a:r>
            <a:r>
              <a:rPr lang="ru-RU" sz="1800" b="1" dirty="0"/>
              <a:t>функция – </a:t>
            </a:r>
            <a:r>
              <a:rPr lang="ru-RU" sz="1800" dirty="0" smtClean="0"/>
              <a:t>воображение</a:t>
            </a:r>
            <a:endParaRPr lang="ru-RU" sz="1800" dirty="0" smtClean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3967685" y="2071072"/>
            <a:ext cx="1208618" cy="22271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16035" y="2054655"/>
          <a:ext cx="8418683" cy="463492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23505"/>
                <a:gridCol w="609517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Показатели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Возрастная группа 5-6 лет 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Мышление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Наглядно-образное, начало формирования </a:t>
                      </a:r>
                      <a:br>
                        <a:rPr lang="ru-RU" sz="2000" dirty="0" smtClean="0"/>
                      </a:br>
                      <a:r>
                        <a:rPr lang="ru-RU" sz="2000" dirty="0" smtClean="0"/>
                        <a:t>образно-схематического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Речь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Формирование планирующей функции речи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Произвольность познавательных процессов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Развитие целенаправленного запоминания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Физиологическая чувствительность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Уменьшение чувствительность к дискомфорту</a:t>
                      </a:r>
                      <a:endParaRPr lang="ru-RU" sz="2000" dirty="0"/>
                    </a:p>
                  </a:txBody>
                  <a:tcPr/>
                </a:tc>
              </a:tr>
              <a:tr h="71726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Объект познания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Предметы и явления, непосредственно</a:t>
                      </a:r>
                      <a:br>
                        <a:rPr lang="ru-RU" sz="2000" dirty="0" smtClean="0"/>
                      </a:br>
                      <a:r>
                        <a:rPr lang="ru-RU" sz="2000" dirty="0" smtClean="0"/>
                        <a:t>не воспринимаемые, нравственные нормы </a:t>
                      </a:r>
                      <a:endParaRPr lang="ru-RU" sz="2000" dirty="0"/>
                    </a:p>
                  </a:txBody>
                  <a:tcPr/>
                </a:tc>
              </a:tr>
              <a:tr h="71726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Способ познания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Общение со взрослым, сверстником, самостоятельная деятельность, экспериментирование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2096" y="1138425"/>
            <a:ext cx="4886559" cy="610820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/>
              <a:t>БАЗОВЫЙ </a:t>
            </a:r>
            <a:r>
              <a:rPr lang="ru-RU" sz="3200" b="1" dirty="0"/>
              <a:t>ВОЗРАСТ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4130" y="1138425"/>
            <a:ext cx="4886559" cy="610820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/>
              <a:t> </a:t>
            </a:r>
            <a:r>
              <a:rPr lang="ru-RU" sz="3200" b="1" dirty="0" smtClean="0"/>
              <a:t>БАЗОВЫЙ </a:t>
            </a:r>
            <a:r>
              <a:rPr lang="ru-RU" sz="3200" b="1" dirty="0"/>
              <a:t>ВОЗРАСТ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48965" y="2076728"/>
          <a:ext cx="8398776" cy="4312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68244"/>
                <a:gridCol w="62305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                Возрастная группа 5-6 лет 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Условия успешности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Собственный широкий кругозор, хорошо развитая речь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Форма общения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Внеситуативно</a:t>
                      </a:r>
                      <a:r>
                        <a:rPr lang="ru-RU" sz="1800" dirty="0" smtClean="0"/>
                        <a:t> – деловое + </a:t>
                      </a:r>
                      <a:r>
                        <a:rPr lang="ru-RU" sz="1800" dirty="0" err="1" smtClean="0"/>
                        <a:t>внеситуативно</a:t>
                      </a:r>
                      <a:r>
                        <a:rPr lang="ru-RU" sz="1800" dirty="0" smtClean="0"/>
                        <a:t> - личностное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Отношения со сверстниками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Углубление интереса как партнеру по играм, предпочтения в общении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Отношения со взрослыми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Источник информации, собеседник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Наличие конфликтов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Отсутствуют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Эмоции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Преобладание ровного оптимистического настроения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Игровая деятельность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Усложнение игровых замыслов; длительные игровые объединения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65195" y="1315274"/>
            <a:ext cx="7539773" cy="5473236"/>
          </a:xfrm>
          <a:noFill/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700" dirty="0"/>
              <a:t>запоминает 6-8 картинок в течение 1-2 минут</a:t>
            </a:r>
            <a:endParaRPr lang="ru-RU" sz="17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700" dirty="0"/>
              <a:t>находит и объясняет несоответствия на </a:t>
            </a:r>
            <a:r>
              <a:rPr lang="ru-RU" sz="1700" dirty="0" smtClean="0"/>
              <a:t>рисунках</a:t>
            </a:r>
            <a:endParaRPr lang="ru-RU" sz="17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700" dirty="0" smtClean="0"/>
              <a:t>начинает  </a:t>
            </a:r>
            <a:r>
              <a:rPr lang="ru-RU" sz="1700" dirty="0"/>
              <a:t>осваивать  социальные  отношения  и  понимать </a:t>
            </a:r>
            <a:r>
              <a:rPr lang="ru-RU" sz="1700" dirty="0" smtClean="0"/>
              <a:t> </a:t>
            </a:r>
            <a:br>
              <a:rPr lang="ru-RU" sz="1700" dirty="0" smtClean="0"/>
            </a:br>
            <a:r>
              <a:rPr lang="ru-RU" sz="1700" dirty="0" smtClean="0"/>
              <a:t>подчиненность  </a:t>
            </a:r>
            <a:r>
              <a:rPr lang="ru-RU" sz="1700" dirty="0"/>
              <a:t>позиций  в  различных  видах  деятельности  </a:t>
            </a:r>
            <a:r>
              <a:rPr lang="ru-RU" sz="1700" dirty="0" smtClean="0"/>
              <a:t>взрослых</a:t>
            </a:r>
            <a:endParaRPr lang="en-US" sz="17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700" dirty="0" smtClean="0"/>
              <a:t>может </a:t>
            </a:r>
            <a:r>
              <a:rPr lang="ru-RU" sz="1700" dirty="0"/>
              <a:t>давать личностные характеристики своим </a:t>
            </a:r>
            <a:r>
              <a:rPr lang="ru-RU" sz="1700" dirty="0" smtClean="0"/>
              <a:t>сверстникам</a:t>
            </a:r>
            <a:r>
              <a:rPr lang="ru-RU" sz="1700" dirty="0"/>
              <a:t> </a:t>
            </a:r>
            <a:r>
              <a:rPr lang="ru-RU" sz="1700" dirty="0" smtClean="0"/>
              <a:t>и взрослым</a:t>
            </a:r>
            <a:endParaRPr lang="ru-RU" sz="17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700" dirty="0" smtClean="0"/>
              <a:t>способен совершать </a:t>
            </a:r>
            <a:r>
              <a:rPr lang="ru-RU" sz="1700" dirty="0"/>
              <a:t>преобразования объекта, </a:t>
            </a:r>
            <a:r>
              <a:rPr lang="ru-RU" sz="1700" dirty="0" smtClean="0"/>
              <a:t>указывать</a:t>
            </a:r>
            <a:r>
              <a:rPr lang="ru-RU" sz="1700" dirty="0"/>
              <a:t>, в </a:t>
            </a:r>
            <a:r>
              <a:rPr lang="ru-RU" sz="1700" dirty="0" smtClean="0"/>
              <a:t>какой последовательности </a:t>
            </a:r>
            <a:r>
              <a:rPr lang="ru-RU" sz="1700" dirty="0"/>
              <a:t>объекты вступят во взаимодействие </a:t>
            </a:r>
            <a:endParaRPr lang="ru-RU" sz="17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700" dirty="0" smtClean="0"/>
              <a:t>находит </a:t>
            </a:r>
            <a:r>
              <a:rPr lang="ru-RU" sz="1700" dirty="0"/>
              <a:t>5-6 отличий между предметами, выполнять </a:t>
            </a:r>
            <a:r>
              <a:rPr lang="ru-RU" sz="1700" dirty="0" smtClean="0"/>
              <a:t>задания </a:t>
            </a:r>
            <a:r>
              <a:rPr lang="ru-RU" sz="1700" dirty="0"/>
              <a:t>по предложенному образцу, </a:t>
            </a:r>
            <a:r>
              <a:rPr lang="ru-RU" sz="1700" dirty="0" smtClean="0"/>
              <a:t>находит </a:t>
            </a:r>
            <a:r>
              <a:rPr lang="ru-RU" sz="1700" dirty="0"/>
              <a:t>пары </a:t>
            </a:r>
            <a:r>
              <a:rPr lang="ru-RU" sz="1700" dirty="0" smtClean="0"/>
              <a:t>одинаковых предметов</a:t>
            </a:r>
            <a:endParaRPr lang="ru-RU" sz="17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700" dirty="0" smtClean="0"/>
              <a:t>составляет </a:t>
            </a:r>
            <a:r>
              <a:rPr lang="ru-RU" sz="1700" dirty="0"/>
              <a:t>рассказ по предложенным картинкам, </a:t>
            </a:r>
            <a:r>
              <a:rPr lang="ru-RU" sz="1700" dirty="0" smtClean="0"/>
              <a:t>умеет заканчивать </a:t>
            </a:r>
            <a:r>
              <a:rPr lang="ru-RU" sz="1700" dirty="0"/>
              <a:t>рассказ (</a:t>
            </a:r>
            <a:r>
              <a:rPr lang="ru-RU" sz="1700" dirty="0" smtClean="0"/>
              <a:t>придумывает конец)</a:t>
            </a:r>
            <a:endParaRPr lang="ru-RU" sz="17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700" dirty="0" smtClean="0"/>
              <a:t>разделяет </a:t>
            </a:r>
            <a:r>
              <a:rPr lang="ru-RU" sz="1700" dirty="0"/>
              <a:t>предложенные предметы на </a:t>
            </a:r>
            <a:r>
              <a:rPr lang="en-US" sz="1700" dirty="0" smtClean="0"/>
              <a:t>2</a:t>
            </a:r>
            <a:r>
              <a:rPr lang="ru-RU" sz="1700" dirty="0" smtClean="0"/>
              <a:t> </a:t>
            </a:r>
            <a:r>
              <a:rPr lang="ru-RU" sz="1700" dirty="0"/>
              <a:t>группы и </a:t>
            </a:r>
            <a:r>
              <a:rPr lang="ru-RU" sz="1700" dirty="0" smtClean="0"/>
              <a:t>находит </a:t>
            </a:r>
            <a:r>
              <a:rPr lang="ru-RU" sz="1700" dirty="0"/>
              <a:t>для каждой группы общий </a:t>
            </a:r>
            <a:r>
              <a:rPr lang="ru-RU" sz="1700" dirty="0" smtClean="0"/>
              <a:t>признак</a:t>
            </a:r>
            <a:endParaRPr lang="ru-RU" sz="17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700" dirty="0"/>
              <a:t> группирует объекты по признакам, которые могут изменяться </a:t>
            </a:r>
            <a:endParaRPr lang="ru-RU" sz="17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700" dirty="0" smtClean="0"/>
              <a:t>находит </a:t>
            </a:r>
            <a:r>
              <a:rPr lang="ru-RU" sz="1700" dirty="0"/>
              <a:t>среди предложенных 4 предметов лишний, </a:t>
            </a:r>
            <a:r>
              <a:rPr lang="ru-RU" sz="1700" dirty="0" smtClean="0"/>
              <a:t>объясняет </a:t>
            </a:r>
            <a:r>
              <a:rPr lang="ru-RU" sz="1700" dirty="0"/>
              <a:t>свой </a:t>
            </a:r>
            <a:r>
              <a:rPr lang="ru-RU" sz="1700" dirty="0" smtClean="0"/>
              <a:t>выбор</a:t>
            </a:r>
            <a:endParaRPr lang="ru-RU" sz="17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700" dirty="0" smtClean="0"/>
              <a:t>совершает операции </a:t>
            </a:r>
            <a:r>
              <a:rPr lang="ru-RU" sz="1700" dirty="0"/>
              <a:t>логического сложения (объединения) и умножения (</a:t>
            </a:r>
            <a:r>
              <a:rPr lang="ru-RU" sz="1700" dirty="0" smtClean="0"/>
              <a:t>пересечения</a:t>
            </a:r>
            <a:r>
              <a:rPr lang="ru-RU" sz="1700" dirty="0"/>
              <a:t>)  </a:t>
            </a:r>
            <a:r>
              <a:rPr lang="ru-RU" sz="1700" dirty="0" smtClean="0"/>
              <a:t>классов</a:t>
            </a:r>
            <a:endParaRPr lang="ru-RU" sz="17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700" dirty="0" smtClean="0"/>
              <a:t>знает </a:t>
            </a:r>
            <a:r>
              <a:rPr lang="ru-RU" sz="1700" dirty="0"/>
              <a:t>название текущего месяца, последовательность дней </a:t>
            </a:r>
            <a:r>
              <a:rPr lang="ru-RU" sz="1700" dirty="0" smtClean="0"/>
              <a:t>недели</a:t>
            </a:r>
            <a:endParaRPr lang="ru-RU" sz="17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1700" dirty="0" smtClean="0"/>
          </a:p>
        </p:txBody>
      </p:sp>
      <p:sp>
        <p:nvSpPr>
          <p:cNvPr id="6" name="Заголовок 1"/>
          <p:cNvSpPr txBox="1"/>
          <p:nvPr/>
        </p:nvSpPr>
        <p:spPr>
          <a:xfrm>
            <a:off x="907080" y="481747"/>
            <a:ext cx="631813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 smtClean="0"/>
              <a:t>РАЗВИТИЕ </a:t>
            </a:r>
            <a:endParaRPr lang="ru-RU" sz="2600" b="1" dirty="0" smtClean="0"/>
          </a:p>
          <a:p>
            <a:pPr algn="r"/>
            <a:r>
              <a:rPr lang="ru-RU" sz="2600" b="1" dirty="0" smtClean="0"/>
              <a:t>ПОЗНАВАТЕЛЬНЫХ ПРОЦЕССОВ</a:t>
            </a:r>
            <a:endParaRPr lang="ru-RU" sz="2600" b="1" dirty="0"/>
          </a:p>
        </p:txBody>
      </p:sp>
      <p:sp>
        <p:nvSpPr>
          <p:cNvPr id="12" name="Прямоугольник с одним скругленным углом 11"/>
          <p:cNvSpPr/>
          <p:nvPr/>
        </p:nvSpPr>
        <p:spPr>
          <a:xfrm>
            <a:off x="0" y="38651"/>
            <a:ext cx="4579745" cy="564688"/>
          </a:xfrm>
          <a:prstGeom prst="round1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2400" b="1" i="1" dirty="0">
                <a:solidFill>
                  <a:srgbClr val="4F81BD"/>
                </a:solidFill>
              </a:rPr>
              <a:t>Возможности </a:t>
            </a:r>
            <a:r>
              <a:rPr lang="ru-RU" sz="2400" b="1" i="1" dirty="0" smtClean="0">
                <a:solidFill>
                  <a:srgbClr val="4F81BD"/>
                </a:solidFill>
              </a:rPr>
              <a:t>ребенка 5-6 лет:</a:t>
            </a:r>
            <a:endParaRPr lang="ru-RU" sz="2400" b="1" i="1" dirty="0">
              <a:solidFill>
                <a:srgbClr val="4F81B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1901949"/>
            <a:ext cx="7024430" cy="4650640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считает </a:t>
            </a:r>
            <a:r>
              <a:rPr lang="ru-RU" dirty="0"/>
              <a:t>предметы в пределах </a:t>
            </a:r>
            <a:r>
              <a:rPr lang="ru-RU" dirty="0" smtClean="0"/>
              <a:t>10, </a:t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/>
              <a:t>основе действий </a:t>
            </a:r>
            <a:r>
              <a:rPr lang="ru-RU" dirty="0" smtClean="0"/>
              <a:t>со множествами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понимает </a:t>
            </a:r>
            <a:r>
              <a:rPr lang="ru-RU" dirty="0"/>
              <a:t>и правильно </a:t>
            </a:r>
            <a:r>
              <a:rPr lang="ru-RU" dirty="0" smtClean="0"/>
              <a:t>отвечает </a:t>
            </a:r>
            <a:r>
              <a:rPr lang="ru-RU" dirty="0"/>
              <a:t>на вопросы: Сколько? Который? Какой по счету</a:t>
            </a:r>
            <a:r>
              <a:rPr lang="ru-RU" dirty="0" smtClean="0"/>
              <a:t>?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различает </a:t>
            </a:r>
            <a:r>
              <a:rPr lang="ru-RU" dirty="0"/>
              <a:t>и </a:t>
            </a:r>
            <a:r>
              <a:rPr lang="ru-RU" dirty="0" smtClean="0"/>
              <a:t>называет </a:t>
            </a:r>
            <a:r>
              <a:rPr lang="ru-RU" dirty="0"/>
              <a:t>предметы круглой, квадратной, треугольной и прямоугольной </a:t>
            </a:r>
            <a:r>
              <a:rPr lang="ru-RU" dirty="0" smtClean="0"/>
              <a:t>формы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сравнивает </a:t>
            </a:r>
            <a:r>
              <a:rPr lang="ru-RU" dirty="0"/>
              <a:t>предметы (по длине, ширине, высоте, толщине); </a:t>
            </a:r>
            <a:r>
              <a:rPr lang="ru-RU" dirty="0" smtClean="0"/>
              <a:t>проверяет </a:t>
            </a:r>
            <a:r>
              <a:rPr lang="ru-RU" dirty="0"/>
              <a:t>точность определенным путем наложения или </a:t>
            </a:r>
            <a:r>
              <a:rPr lang="ru-RU" dirty="0" smtClean="0"/>
              <a:t>приложения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знает форму геометрических фигур: </a:t>
            </a:r>
            <a:r>
              <a:rPr lang="ru-RU" dirty="0"/>
              <a:t>квадрат, прямоугольник, круг, треугольник, трапеция, </a:t>
            </a:r>
            <a:r>
              <a:rPr lang="ru-RU" dirty="0" smtClean="0"/>
              <a:t>ромб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делит </a:t>
            </a:r>
            <a:r>
              <a:rPr lang="ru-RU" dirty="0"/>
              <a:t>круг, квадрат на две и четыре </a:t>
            </a:r>
            <a:r>
              <a:rPr lang="ru-RU" dirty="0" smtClean="0"/>
              <a:t>равные части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знает </a:t>
            </a:r>
            <a:r>
              <a:rPr lang="ru-RU" dirty="0"/>
              <a:t>прямой и обратный порядок числового </a:t>
            </a:r>
            <a:r>
              <a:rPr lang="ru-RU" dirty="0" smtClean="0"/>
              <a:t>ряда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выражает </a:t>
            </a:r>
            <a:r>
              <a:rPr lang="ru-RU" dirty="0"/>
              <a:t>местонахождение предмета по отношению к себе, к другим </a:t>
            </a:r>
            <a:r>
              <a:rPr lang="ru-RU" dirty="0" smtClean="0"/>
              <a:t>предметам</a:t>
            </a:r>
            <a:endParaRPr lang="ru-RU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6" name="Заголовок 1"/>
          <p:cNvSpPr txBox="1"/>
          <p:nvPr/>
        </p:nvSpPr>
        <p:spPr>
          <a:xfrm>
            <a:off x="646296" y="911974"/>
            <a:ext cx="5554608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200" b="1" dirty="0"/>
              <a:t>ФОРМИРОВАНИЕ ЭЛЕМЕНТАРНЫХ МАТЕМАТИЧЕСКИХ ПРЕДСТАВЛЕНИЙ</a:t>
            </a:r>
            <a:endParaRPr lang="ru-RU" sz="3200" b="1" dirty="0"/>
          </a:p>
        </p:txBody>
      </p:sp>
      <p:sp>
        <p:nvSpPr>
          <p:cNvPr id="9" name="Прямоугольник с одним скругленным углом 8"/>
          <p:cNvSpPr/>
          <p:nvPr/>
        </p:nvSpPr>
        <p:spPr>
          <a:xfrm>
            <a:off x="0" y="64276"/>
            <a:ext cx="4579745" cy="564688"/>
          </a:xfrm>
          <a:prstGeom prst="round1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2400" b="1" i="1" dirty="0">
                <a:solidFill>
                  <a:srgbClr val="4F81BD"/>
                </a:solidFill>
              </a:rPr>
              <a:t>Возможности </a:t>
            </a:r>
            <a:r>
              <a:rPr lang="ru-RU" sz="2400" b="1" i="1" dirty="0" smtClean="0">
                <a:solidFill>
                  <a:srgbClr val="4F81BD"/>
                </a:solidFill>
              </a:rPr>
              <a:t>ребенка 5-6 лет:</a:t>
            </a:r>
            <a:endParaRPr lang="ru-RU" sz="2400" b="1" i="1" dirty="0">
              <a:solidFill>
                <a:srgbClr val="4F81B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4"/>
          <p:cNvSpPr txBox="1"/>
          <p:nvPr/>
        </p:nvSpPr>
        <p:spPr>
          <a:xfrm>
            <a:off x="1517899" y="1378572"/>
            <a:ext cx="7626101" cy="540993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None/>
            </a:pPr>
            <a:r>
              <a:rPr lang="ru-RU" sz="1600" b="1" i="1" dirty="0" smtClean="0"/>
              <a:t>       </a:t>
            </a:r>
            <a:r>
              <a:rPr lang="ru-RU" sz="1800" b="1" i="1" dirty="0" smtClean="0">
                <a:solidFill>
                  <a:schemeClr val="tx2"/>
                </a:solidFill>
              </a:rPr>
              <a:t>ИЗОБРАЗИТЕЛЬНАЯ ДЕЯТЕЛЬНОСТЬ: </a:t>
            </a:r>
            <a:endParaRPr lang="ru-RU" sz="1800" b="1" i="1" dirty="0" smtClean="0">
              <a:solidFill>
                <a:schemeClr val="tx2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высокая продуктивность изо-деятельности</a:t>
            </a:r>
            <a:endParaRPr lang="ru-RU" sz="16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рисунки  приобретают  сюжетный  характер </a:t>
            </a:r>
            <a:endParaRPr lang="ru-RU" sz="16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рисунок отражает гендерную принадлежность</a:t>
            </a:r>
            <a:endParaRPr lang="ru-RU" sz="16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изображение </a:t>
            </a:r>
            <a:r>
              <a:rPr lang="ru-RU" sz="1600" dirty="0"/>
              <a:t>человека более  детализировано  и  </a:t>
            </a:r>
            <a:r>
              <a:rPr lang="ru-RU" sz="1600" dirty="0" smtClean="0"/>
              <a:t>пропорционально</a:t>
            </a:r>
            <a:endParaRPr lang="ru-RU" sz="16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усвоение обобщенных способов изображения предметов одинаковой формы</a:t>
            </a:r>
            <a:endParaRPr lang="ru-RU" sz="16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знает основные </a:t>
            </a:r>
            <a:r>
              <a:rPr lang="ru-RU" sz="1600" dirty="0"/>
              <a:t>цвета и их оттенки</a:t>
            </a:r>
            <a:r>
              <a:rPr lang="ru-RU" sz="1600" dirty="0" smtClean="0"/>
              <a:t>,</a:t>
            </a:r>
            <a:r>
              <a:rPr lang="ru-RU" sz="1600" dirty="0"/>
              <a:t> </a:t>
            </a:r>
            <a:r>
              <a:rPr lang="ru-RU" sz="1600" dirty="0" smtClean="0"/>
              <a:t>промежуточные </a:t>
            </a:r>
            <a:r>
              <a:rPr lang="ru-RU" sz="1600" dirty="0"/>
              <a:t>цветовые </a:t>
            </a:r>
            <a:r>
              <a:rPr lang="ru-RU" sz="1600" dirty="0" smtClean="0"/>
              <a:t>оттенки</a:t>
            </a:r>
            <a:endParaRPr lang="ru-RU" sz="16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ru-RU" sz="16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анализируют  условия</a:t>
            </a:r>
            <a:r>
              <a:rPr lang="ru-RU" sz="1600" dirty="0"/>
              <a:t>,  в  которых  протекает </a:t>
            </a:r>
            <a:r>
              <a:rPr lang="ru-RU" sz="1600" dirty="0" smtClean="0"/>
              <a:t>эта деятельность</a:t>
            </a:r>
            <a:endParaRPr lang="ru-RU" sz="16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применяет обобщенный способ </a:t>
            </a:r>
            <a:r>
              <a:rPr lang="ru-RU" sz="1600" dirty="0"/>
              <a:t>обследования </a:t>
            </a:r>
            <a:r>
              <a:rPr lang="ru-RU" sz="1600" dirty="0" smtClean="0"/>
              <a:t>образца</a:t>
            </a:r>
            <a:endParaRPr lang="ru-RU" sz="16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заменяет </a:t>
            </a:r>
            <a:r>
              <a:rPr lang="ru-RU" sz="1600" dirty="0"/>
              <a:t>детали </a:t>
            </a:r>
            <a:r>
              <a:rPr lang="ru-RU" sz="1600" dirty="0" smtClean="0"/>
              <a:t>постройки,  </a:t>
            </a:r>
            <a:r>
              <a:rPr lang="ru-RU" sz="1600" dirty="0"/>
              <a:t>в  зависимости  от  имеющегося  </a:t>
            </a:r>
            <a:r>
              <a:rPr lang="ru-RU" sz="1600" dirty="0" smtClean="0"/>
              <a:t>материала</a:t>
            </a:r>
            <a:endParaRPr lang="ru-RU" sz="16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конструктивная  </a:t>
            </a:r>
            <a:r>
              <a:rPr lang="ru-RU" sz="1600" dirty="0"/>
              <a:t>деятельность может осуществляться на основе схемы, по замыслу и по </a:t>
            </a:r>
            <a:r>
              <a:rPr lang="ru-RU" sz="1600" dirty="0" smtClean="0"/>
              <a:t>условиям</a:t>
            </a:r>
            <a:endParaRPr lang="ru-RU" sz="16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занимается конструированием </a:t>
            </a:r>
            <a:r>
              <a:rPr lang="ru-RU" sz="1600" dirty="0"/>
              <a:t>в ходе совместной </a:t>
            </a:r>
            <a:r>
              <a:rPr lang="ru-RU" sz="1600" dirty="0" smtClean="0"/>
              <a:t>деятельности</a:t>
            </a:r>
            <a:endParaRPr lang="ru-RU" sz="16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осваивает способы  </a:t>
            </a:r>
            <a:r>
              <a:rPr lang="ru-RU" sz="1600" dirty="0"/>
              <a:t>конструирования:  1)  от  природного  </a:t>
            </a:r>
            <a:r>
              <a:rPr lang="ru-RU" sz="1600" dirty="0" smtClean="0"/>
              <a:t>материала к</a:t>
            </a:r>
            <a:r>
              <a:rPr lang="ru-RU" sz="1600" dirty="0"/>
              <a:t>  </a:t>
            </a:r>
            <a:br>
              <a:rPr lang="ru-RU" sz="1600" dirty="0"/>
            </a:br>
            <a:r>
              <a:rPr lang="ru-RU" sz="1600" dirty="0" smtClean="0"/>
              <a:t>художественному  </a:t>
            </a:r>
            <a:r>
              <a:rPr lang="ru-RU" sz="1600" dirty="0"/>
              <a:t>образу  </a:t>
            </a:r>
            <a:r>
              <a:rPr lang="ru-RU" sz="1600" dirty="0" smtClean="0"/>
              <a:t>(«</a:t>
            </a:r>
            <a:r>
              <a:rPr lang="ru-RU" sz="1600" dirty="0"/>
              <a:t>достраивает»  природный  материал  </a:t>
            </a:r>
            <a:r>
              <a:rPr lang="ru-RU" sz="1600" dirty="0" smtClean="0"/>
              <a:t>до целостного образа</a:t>
            </a:r>
            <a:r>
              <a:rPr lang="ru-RU" sz="1600" dirty="0"/>
              <a:t>, дополняя его различными деталями); </a:t>
            </a:r>
            <a:r>
              <a:rPr lang="ru-RU" sz="1600" dirty="0" smtClean="0"/>
              <a:t>2)от</a:t>
            </a:r>
            <a:r>
              <a:rPr lang="ru-RU" sz="1600" dirty="0"/>
              <a:t> </a:t>
            </a:r>
            <a:r>
              <a:rPr lang="ru-RU" sz="1600" dirty="0" smtClean="0"/>
              <a:t>художественного </a:t>
            </a:r>
            <a:r>
              <a:rPr lang="ru-RU" sz="1600" dirty="0"/>
              <a:t>образа к природному материалу </a:t>
            </a:r>
            <a:r>
              <a:rPr lang="ru-RU" sz="1600" dirty="0" smtClean="0"/>
              <a:t>(подбирает необходимый </a:t>
            </a:r>
            <a:r>
              <a:rPr lang="ru-RU" sz="1600" dirty="0"/>
              <a:t>материал, </a:t>
            </a:r>
            <a:r>
              <a:rPr lang="ru-RU" sz="1600" dirty="0" smtClean="0"/>
              <a:t>чтобы </a:t>
            </a:r>
            <a:r>
              <a:rPr lang="ru-RU" sz="1600" dirty="0"/>
              <a:t>воплотить образ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sp>
        <p:nvSpPr>
          <p:cNvPr id="8" name="Заголовок 1"/>
          <p:cNvSpPr txBox="1"/>
          <p:nvPr/>
        </p:nvSpPr>
        <p:spPr>
          <a:xfrm>
            <a:off x="907080" y="633450"/>
            <a:ext cx="6059199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500" b="1" dirty="0" smtClean="0"/>
              <a:t>ХУДОЖЕСТВЕННО-ЭСТЕТИЧЕСКОЕ РАЗВИТИЕ</a:t>
            </a:r>
            <a:endParaRPr lang="ru-RU" sz="25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23310" y="3429000"/>
            <a:ext cx="236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 КОНСТРУИРОВАНИЕ: 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13" name="Прямоугольник с одним скругленным углом 12"/>
          <p:cNvSpPr/>
          <p:nvPr/>
        </p:nvSpPr>
        <p:spPr>
          <a:xfrm>
            <a:off x="91" y="30605"/>
            <a:ext cx="4579745" cy="564688"/>
          </a:xfrm>
          <a:prstGeom prst="round1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2400" b="1" i="1" dirty="0">
                <a:solidFill>
                  <a:srgbClr val="4F81BD"/>
                </a:solidFill>
              </a:rPr>
              <a:t>Возможности </a:t>
            </a:r>
            <a:r>
              <a:rPr lang="ru-RU" sz="2400" b="1" i="1" dirty="0" smtClean="0">
                <a:solidFill>
                  <a:srgbClr val="4F81BD"/>
                </a:solidFill>
              </a:rPr>
              <a:t>ребенка 5-6 лет:</a:t>
            </a:r>
            <a:endParaRPr lang="ru-RU" sz="2400" b="1" i="1" dirty="0">
              <a:solidFill>
                <a:srgbClr val="4F81B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543884" y="947213"/>
            <a:ext cx="7371808" cy="3838017"/>
          </a:xfrm>
        </p:spPr>
        <p:txBody>
          <a:bodyPr>
            <a:normAutofit fontScale="925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dirty="0"/>
              <a:t>имеет достаточно богатый словарный </a:t>
            </a:r>
            <a:r>
              <a:rPr lang="ru-RU" sz="1800" dirty="0" smtClean="0"/>
              <a:t>запас</a:t>
            </a:r>
            <a:endParaRPr lang="ru-RU" sz="18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dirty="0"/>
              <a:t>развивается словотворчество; составляет по </a:t>
            </a:r>
            <a:br>
              <a:rPr lang="ru-RU" sz="1800" dirty="0" smtClean="0"/>
            </a:br>
            <a:r>
              <a:rPr lang="ru-RU" sz="1800" dirty="0" smtClean="0"/>
              <a:t>образцу рассказ </a:t>
            </a:r>
            <a:r>
              <a:rPr lang="ru-RU" sz="1800" dirty="0"/>
              <a:t>по сюжетной картине, по </a:t>
            </a:r>
            <a:br>
              <a:rPr lang="ru-RU" sz="1800" dirty="0" smtClean="0"/>
            </a:br>
            <a:r>
              <a:rPr lang="ru-RU" sz="1800" dirty="0" smtClean="0"/>
              <a:t>набору картинок</a:t>
            </a:r>
            <a:endParaRPr lang="ru-RU" sz="18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dirty="0"/>
              <a:t>принимает участие в беседе, высказывает свое </a:t>
            </a:r>
            <a:r>
              <a:rPr lang="ru-RU" sz="1800" dirty="0" smtClean="0"/>
              <a:t>мнение</a:t>
            </a:r>
            <a:endParaRPr lang="ru-RU" sz="18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dirty="0"/>
              <a:t>развивается  связная  речь;  может пересказывать,  </a:t>
            </a:r>
            <a:r>
              <a:rPr lang="ru-RU" sz="1800" dirty="0" smtClean="0"/>
              <a:t>рассказывать </a:t>
            </a:r>
            <a:r>
              <a:rPr lang="ru-RU" sz="1800" dirty="0"/>
              <a:t>по </a:t>
            </a:r>
            <a:r>
              <a:rPr lang="ru-RU" sz="1800" dirty="0" smtClean="0"/>
              <a:t>картинке</a:t>
            </a:r>
            <a:r>
              <a:rPr lang="ru-RU" sz="1800" dirty="0"/>
              <a:t>, передавая не только главное, но и </a:t>
            </a:r>
            <a:r>
              <a:rPr lang="ru-RU" sz="1800" dirty="0" smtClean="0"/>
              <a:t>детали</a:t>
            </a:r>
            <a:endParaRPr lang="ru-RU" sz="18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dirty="0" smtClean="0"/>
              <a:t>отличает </a:t>
            </a:r>
            <a:r>
              <a:rPr lang="ru-RU" sz="1800" dirty="0"/>
              <a:t>побудительное предложение от </a:t>
            </a:r>
            <a:r>
              <a:rPr lang="ru-RU" sz="1800" dirty="0" smtClean="0"/>
              <a:t>повествовательного</a:t>
            </a:r>
            <a:r>
              <a:rPr lang="ru-RU" sz="1800" dirty="0"/>
              <a:t>, восклицательное от </a:t>
            </a:r>
            <a:r>
              <a:rPr lang="ru-RU" sz="1800" dirty="0" smtClean="0"/>
              <a:t>вопросительного, умеет </a:t>
            </a:r>
            <a:r>
              <a:rPr lang="ru-RU" sz="1800" dirty="0"/>
              <a:t>их </a:t>
            </a:r>
            <a:r>
              <a:rPr lang="ru-RU" sz="1800" dirty="0" smtClean="0"/>
              <a:t>использовать</a:t>
            </a:r>
            <a:endParaRPr lang="ru-RU" sz="18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dirty="0" smtClean="0"/>
              <a:t>формулирует </a:t>
            </a:r>
            <a:r>
              <a:rPr lang="ru-RU" sz="1800" dirty="0"/>
              <a:t>и </a:t>
            </a:r>
            <a:r>
              <a:rPr lang="ru-RU" sz="1800" dirty="0" smtClean="0"/>
              <a:t>задает </a:t>
            </a:r>
            <a:r>
              <a:rPr lang="ru-RU" sz="1800" dirty="0"/>
              <a:t>вопросы, </a:t>
            </a:r>
            <a:r>
              <a:rPr lang="ru-RU" sz="1800" dirty="0" smtClean="0"/>
              <a:t>строит </a:t>
            </a:r>
            <a:r>
              <a:rPr lang="ru-RU" sz="1800" dirty="0"/>
              <a:t>рассуждения, </a:t>
            </a:r>
            <a:r>
              <a:rPr lang="ru-RU" sz="1800" dirty="0" smtClean="0"/>
              <a:t>спорит</a:t>
            </a:r>
            <a:endParaRPr lang="ru-RU" sz="18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dirty="0" smtClean="0"/>
              <a:t>правильно воспроизводит </a:t>
            </a:r>
            <a:r>
              <a:rPr lang="ru-RU" sz="1800" dirty="0"/>
              <a:t>шипящие, свистящие и сонорные </a:t>
            </a:r>
            <a:r>
              <a:rPr lang="ru-RU" sz="1800" dirty="0" smtClean="0"/>
              <a:t>звуки</a:t>
            </a:r>
            <a:endParaRPr lang="ru-RU" sz="18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dirty="0" smtClean="0"/>
              <a:t>развиваются </a:t>
            </a:r>
            <a:r>
              <a:rPr lang="ru-RU" sz="1800" dirty="0"/>
              <a:t>фонематический слух, интонационная </a:t>
            </a:r>
            <a:r>
              <a:rPr lang="ru-RU" sz="1800" dirty="0" smtClean="0"/>
              <a:t>выразительность </a:t>
            </a:r>
            <a:r>
              <a:rPr lang="ru-RU" sz="1800" dirty="0"/>
              <a:t>речи при чтении стихов в </a:t>
            </a:r>
            <a:r>
              <a:rPr lang="ru-RU" sz="1800" dirty="0" smtClean="0"/>
              <a:t>сюжетно-ролевой </a:t>
            </a:r>
            <a:r>
              <a:rPr lang="ru-RU" sz="1800" dirty="0"/>
              <a:t>игре и в повседневной жизни</a:t>
            </a:r>
            <a:endParaRPr lang="ru-RU" sz="1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ru-RU" sz="1800" dirty="0" smtClean="0"/>
          </a:p>
        </p:txBody>
      </p:sp>
      <p:sp>
        <p:nvSpPr>
          <p:cNvPr id="11" name="Content Placeholder 4"/>
          <p:cNvSpPr txBox="1"/>
          <p:nvPr/>
        </p:nvSpPr>
        <p:spPr>
          <a:xfrm>
            <a:off x="1015301" y="5142372"/>
            <a:ext cx="8053719" cy="1482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dirty="0" smtClean="0"/>
              <a:t>знает </a:t>
            </a:r>
            <a:r>
              <a:rPr lang="ru-RU" sz="1800" dirty="0"/>
              <a:t>стихотворения, считалки, </a:t>
            </a:r>
            <a:r>
              <a:rPr lang="ru-RU" sz="1800" dirty="0" smtClean="0"/>
              <a:t>загадки</a:t>
            </a:r>
            <a:endParaRPr lang="ru-RU" sz="1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dirty="0" smtClean="0"/>
              <a:t>называет </a:t>
            </a:r>
            <a:r>
              <a:rPr lang="ru-RU" sz="1800" dirty="0"/>
              <a:t>жанр </a:t>
            </a:r>
            <a:r>
              <a:rPr lang="ru-RU" sz="1800" dirty="0" smtClean="0"/>
              <a:t>произведения</a:t>
            </a:r>
            <a:endParaRPr lang="ru-RU" sz="18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dirty="0" smtClean="0"/>
              <a:t>умеет драматизировать </a:t>
            </a:r>
            <a:r>
              <a:rPr lang="ru-RU" sz="1800" dirty="0"/>
              <a:t>небольшие сказки, </a:t>
            </a:r>
            <a:r>
              <a:rPr lang="ru-RU" sz="1800" dirty="0" smtClean="0"/>
              <a:t>читать </a:t>
            </a:r>
            <a:r>
              <a:rPr lang="ru-RU" sz="1800" dirty="0"/>
              <a:t>по ролям </a:t>
            </a:r>
            <a:r>
              <a:rPr lang="ru-RU" sz="1800" dirty="0" smtClean="0"/>
              <a:t>стихотворения</a:t>
            </a:r>
            <a:endParaRPr lang="ru-RU" sz="1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dirty="0" smtClean="0"/>
              <a:t>называет </a:t>
            </a:r>
            <a:r>
              <a:rPr lang="ru-RU" sz="1800" dirty="0"/>
              <a:t>любимого детского автора, любимые сказки и рассказы</a:t>
            </a:r>
            <a:endParaRPr lang="en-US" sz="1800" dirty="0" smtClean="0"/>
          </a:p>
        </p:txBody>
      </p:sp>
      <p:sp>
        <p:nvSpPr>
          <p:cNvPr id="14" name="Заголовок 1"/>
          <p:cNvSpPr txBox="1"/>
          <p:nvPr/>
        </p:nvSpPr>
        <p:spPr>
          <a:xfrm>
            <a:off x="1015301" y="360909"/>
            <a:ext cx="5365942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500" b="1" dirty="0" smtClean="0"/>
              <a:t>РАЗВИТИЕ РЕЧИ </a:t>
            </a:r>
            <a:endParaRPr lang="ru-RU" sz="2500" b="1" dirty="0"/>
          </a:p>
        </p:txBody>
      </p:sp>
      <p:sp>
        <p:nvSpPr>
          <p:cNvPr id="9" name="Заголовок 1"/>
          <p:cNvSpPr txBox="1"/>
          <p:nvPr/>
        </p:nvSpPr>
        <p:spPr>
          <a:xfrm>
            <a:off x="65171" y="4664570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b="1" dirty="0"/>
              <a:t>ЧТЕНИЕ ХУДОЖЕСТВЕННОЙ ЛИТЕРАТУРЫ</a:t>
            </a:r>
            <a:endParaRPr lang="ru-RU" sz="2400" b="1" dirty="0"/>
          </a:p>
        </p:txBody>
      </p:sp>
      <p:sp>
        <p:nvSpPr>
          <p:cNvPr id="16" name="Прямоугольник с одним скругленным углом 15"/>
          <p:cNvSpPr/>
          <p:nvPr/>
        </p:nvSpPr>
        <p:spPr>
          <a:xfrm>
            <a:off x="0" y="40421"/>
            <a:ext cx="4579745" cy="564688"/>
          </a:xfrm>
          <a:prstGeom prst="round1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2400" b="1" i="1" dirty="0">
                <a:solidFill>
                  <a:srgbClr val="4F81BD"/>
                </a:solidFill>
              </a:rPr>
              <a:t>Возможности </a:t>
            </a:r>
            <a:r>
              <a:rPr lang="ru-RU" sz="2400" b="1" i="1" dirty="0" smtClean="0">
                <a:solidFill>
                  <a:srgbClr val="4F81BD"/>
                </a:solidFill>
              </a:rPr>
              <a:t>ребенка 5-6 лет:</a:t>
            </a:r>
            <a:endParaRPr lang="ru-RU" sz="2400" b="1" i="1" dirty="0">
              <a:solidFill>
                <a:srgbClr val="4F81B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063304"/>
            <a:ext cx="7320690" cy="2368205"/>
          </a:xfrm>
          <a:noFill/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900" dirty="0" smtClean="0"/>
              <a:t>звонит </a:t>
            </a:r>
            <a:r>
              <a:rPr lang="ru-RU" sz="1900" dirty="0"/>
              <a:t>по </a:t>
            </a:r>
            <a:r>
              <a:rPr lang="ru-RU" sz="1900" dirty="0" smtClean="0"/>
              <a:t>телефону</a:t>
            </a:r>
            <a:endParaRPr lang="ru-RU" sz="19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900" dirty="0" smtClean="0"/>
              <a:t>знает, </a:t>
            </a:r>
            <a:r>
              <a:rPr lang="ru-RU" sz="1900" dirty="0"/>
              <a:t>как вдеть нитку в иголку, как </a:t>
            </a:r>
            <a:br>
              <a:rPr lang="ru-RU" sz="1900" dirty="0" smtClean="0"/>
            </a:br>
            <a:r>
              <a:rPr lang="ru-RU" sz="1900" dirty="0" smtClean="0"/>
              <a:t>пришить пуговицу</a:t>
            </a:r>
            <a:endParaRPr lang="ru-RU" sz="19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900" dirty="0" smtClean="0"/>
              <a:t>умеет </a:t>
            </a:r>
            <a:r>
              <a:rPr lang="ru-RU" sz="1900" dirty="0"/>
              <a:t>вести себя за </a:t>
            </a:r>
            <a:r>
              <a:rPr lang="ru-RU" sz="1900" dirty="0" smtClean="0"/>
              <a:t>столом</a:t>
            </a:r>
            <a:endParaRPr lang="ru-RU" sz="19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900" dirty="0"/>
              <a:t>самостоятельно </a:t>
            </a:r>
            <a:r>
              <a:rPr lang="ru-RU" sz="1900" dirty="0" smtClean="0"/>
              <a:t>чистит </a:t>
            </a:r>
            <a:r>
              <a:rPr lang="ru-RU" sz="1900" dirty="0"/>
              <a:t>зубы, </a:t>
            </a:r>
            <a:r>
              <a:rPr lang="ru-RU" sz="1900" dirty="0" smtClean="0"/>
              <a:t>полощет рот </a:t>
            </a:r>
            <a:r>
              <a:rPr lang="ru-RU" sz="1900" dirty="0"/>
              <a:t>после </a:t>
            </a:r>
            <a:r>
              <a:rPr lang="ru-RU" sz="1900" dirty="0" smtClean="0"/>
              <a:t>приема</a:t>
            </a:r>
            <a:r>
              <a:rPr lang="ru-RU" sz="1900" dirty="0"/>
              <a:t> </a:t>
            </a:r>
            <a:r>
              <a:rPr lang="ru-RU" sz="1900" dirty="0" smtClean="0"/>
              <a:t>пищи</a:t>
            </a:r>
            <a:endParaRPr lang="ru-RU" sz="19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900" dirty="0" smtClean="0"/>
              <a:t>застегивает </a:t>
            </a:r>
            <a:r>
              <a:rPr lang="ru-RU" sz="1900" dirty="0"/>
              <a:t>пуговицы, </a:t>
            </a:r>
            <a:r>
              <a:rPr lang="ru-RU" sz="1900" dirty="0" smtClean="0"/>
              <a:t>завязывает шнурки</a:t>
            </a:r>
            <a:endParaRPr lang="ru-RU" sz="19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900" dirty="0" smtClean="0"/>
              <a:t>знает, </a:t>
            </a:r>
            <a:r>
              <a:rPr lang="ru-RU" sz="1900" dirty="0"/>
              <a:t>что значит быть опрятным, </a:t>
            </a:r>
            <a:r>
              <a:rPr lang="ru-RU" sz="1900" dirty="0" smtClean="0"/>
              <a:t>умеет </a:t>
            </a:r>
            <a:r>
              <a:rPr lang="ru-RU" sz="1900" dirty="0"/>
              <a:t>следить </a:t>
            </a:r>
            <a:r>
              <a:rPr lang="ru-RU" sz="1900" dirty="0" smtClean="0"/>
              <a:t>за прической</a:t>
            </a:r>
            <a:r>
              <a:rPr lang="ru-RU" sz="1900" dirty="0"/>
              <a:t>, </a:t>
            </a:r>
            <a:r>
              <a:rPr lang="ru-RU" sz="1900" dirty="0" smtClean="0"/>
              <a:t>ногтями </a:t>
            </a:r>
            <a:r>
              <a:rPr lang="ru-RU" sz="1900" dirty="0"/>
              <a:t>и состоянием </a:t>
            </a:r>
            <a:r>
              <a:rPr lang="ru-RU" sz="1900" dirty="0" smtClean="0"/>
              <a:t>одежды</a:t>
            </a:r>
            <a:endParaRPr lang="ru-RU" sz="19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1800" dirty="0" smtClean="0"/>
          </a:p>
        </p:txBody>
      </p:sp>
      <p:sp>
        <p:nvSpPr>
          <p:cNvPr id="6" name="Заголовок 1"/>
          <p:cNvSpPr txBox="1"/>
          <p:nvPr/>
        </p:nvSpPr>
        <p:spPr>
          <a:xfrm>
            <a:off x="1296932" y="502850"/>
            <a:ext cx="5132714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 smtClean="0"/>
              <a:t>НАВЫКИ ОБИХОДА </a:t>
            </a:r>
            <a:endParaRPr lang="ru-RU" sz="2600" b="1" dirty="0"/>
          </a:p>
        </p:txBody>
      </p:sp>
      <p:sp>
        <p:nvSpPr>
          <p:cNvPr id="9" name="Content Placeholder 4"/>
          <p:cNvSpPr txBox="1"/>
          <p:nvPr/>
        </p:nvSpPr>
        <p:spPr>
          <a:xfrm>
            <a:off x="1823309" y="3991963"/>
            <a:ext cx="7314285" cy="25176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dirty="0" smtClean="0"/>
              <a:t>знает </a:t>
            </a:r>
            <a:r>
              <a:rPr lang="ru-RU" sz="1800" dirty="0"/>
              <a:t>названия </a:t>
            </a:r>
            <a:r>
              <a:rPr lang="ru-RU" sz="1800" dirty="0" smtClean="0"/>
              <a:t>окружающих </a:t>
            </a:r>
            <a:r>
              <a:rPr lang="ru-RU" sz="1800" dirty="0"/>
              <a:t>его предметов: мебель, посуда, одежда, бытовые и электроприборы, растений, животных, </a:t>
            </a:r>
            <a:r>
              <a:rPr lang="ru-RU" sz="1800" dirty="0" smtClean="0"/>
              <a:t>явлений природы</a:t>
            </a:r>
            <a:r>
              <a:rPr lang="ru-RU" sz="1800" dirty="0"/>
              <a:t>, </a:t>
            </a:r>
            <a:r>
              <a:rPr lang="ru-RU" sz="1800" dirty="0" smtClean="0"/>
              <a:t>любимых </a:t>
            </a:r>
            <a:r>
              <a:rPr lang="ru-RU" sz="1800" dirty="0"/>
              <a:t>мультфильмов, сказок, книжек, имена любимых </a:t>
            </a:r>
            <a:r>
              <a:rPr lang="ru-RU" sz="1800" dirty="0" smtClean="0"/>
              <a:t>героев</a:t>
            </a:r>
            <a:endParaRPr lang="ru-RU" sz="18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dirty="0" smtClean="0"/>
              <a:t>знает </a:t>
            </a:r>
            <a:r>
              <a:rPr lang="ru-RU" sz="1800" dirty="0"/>
              <a:t>название </a:t>
            </a:r>
            <a:r>
              <a:rPr lang="ru-RU" sz="1800" dirty="0" smtClean="0"/>
              <a:t>родного города, страны</a:t>
            </a:r>
            <a:r>
              <a:rPr lang="ru-RU" sz="1800" dirty="0"/>
              <a:t>, ее </a:t>
            </a:r>
            <a:r>
              <a:rPr lang="ru-RU" sz="1800" dirty="0" smtClean="0"/>
              <a:t>столицы</a:t>
            </a:r>
            <a:endParaRPr lang="ru-RU" sz="18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dirty="0" smtClean="0"/>
              <a:t>называет </a:t>
            </a:r>
            <a:r>
              <a:rPr lang="ru-RU" sz="1800" dirty="0"/>
              <a:t>свое имя, фамилию, сколько ему лет, </a:t>
            </a:r>
            <a:r>
              <a:rPr lang="ru-RU" sz="1800" dirty="0" smtClean="0"/>
              <a:t>как </a:t>
            </a:r>
            <a:r>
              <a:rPr lang="ru-RU" sz="1800" dirty="0"/>
              <a:t>зовут родителей, сколько им лет, где и кем они </a:t>
            </a:r>
            <a:r>
              <a:rPr lang="ru-RU" sz="1800" dirty="0" smtClean="0"/>
              <a:t>работают, номер телефона</a:t>
            </a:r>
            <a:endParaRPr lang="ru-RU" sz="18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sz="1800" dirty="0" smtClean="0"/>
              <a:t>знает, </a:t>
            </a:r>
            <a:r>
              <a:rPr lang="ru-RU" sz="1800" dirty="0"/>
              <a:t>для чего нужен светофор, для чего нужен каждый цвет светофора, как и где можно переходить </a:t>
            </a:r>
            <a:r>
              <a:rPr lang="ru-RU" sz="1800" dirty="0" smtClean="0"/>
              <a:t>дорогу</a:t>
            </a:r>
            <a:endParaRPr lang="ru-RU" sz="1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ru-RU" sz="18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1800" dirty="0" smtClean="0"/>
          </a:p>
        </p:txBody>
      </p:sp>
      <p:sp>
        <p:nvSpPr>
          <p:cNvPr id="10" name="Прямоугольник с одним скругленным углом 9"/>
          <p:cNvSpPr/>
          <p:nvPr/>
        </p:nvSpPr>
        <p:spPr>
          <a:xfrm>
            <a:off x="25426" y="76624"/>
            <a:ext cx="4579745" cy="564688"/>
          </a:xfrm>
          <a:prstGeom prst="round1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2400" b="1" i="1" dirty="0">
                <a:solidFill>
                  <a:srgbClr val="4F81BD"/>
                </a:solidFill>
              </a:rPr>
              <a:t>Возможности </a:t>
            </a:r>
            <a:r>
              <a:rPr lang="ru-RU" sz="2400" b="1" i="1" dirty="0" smtClean="0">
                <a:solidFill>
                  <a:srgbClr val="4F81BD"/>
                </a:solidFill>
              </a:rPr>
              <a:t>ребенка 5-6 лет:</a:t>
            </a:r>
            <a:endParaRPr lang="ru-RU" sz="2400" b="1" i="1" dirty="0">
              <a:solidFill>
                <a:srgbClr val="4F81BD"/>
              </a:solidFill>
            </a:endParaRPr>
          </a:p>
        </p:txBody>
      </p:sp>
      <p:sp>
        <p:nvSpPr>
          <p:cNvPr id="8" name="Заголовок 1"/>
          <p:cNvSpPr txBox="1"/>
          <p:nvPr/>
        </p:nvSpPr>
        <p:spPr>
          <a:xfrm>
            <a:off x="1064266" y="3401673"/>
            <a:ext cx="7842936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b="1" dirty="0"/>
              <a:t>ФОРМИРОВАНИЕ </a:t>
            </a:r>
            <a:r>
              <a:rPr lang="ru-RU" sz="2400" b="1" dirty="0" smtClean="0"/>
              <a:t>ЦЕЛОСТНОЙ </a:t>
            </a:r>
            <a:r>
              <a:rPr lang="ru-RU" sz="2400" b="1" dirty="0"/>
              <a:t>КАРТИНЫ МИРА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6089</Words>
  <Application>WPS Presentation</Application>
  <PresentationFormat>Экран (4:3)</PresentationFormat>
  <Paragraphs>179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SimSun</vt:lpstr>
      <vt:lpstr>Wingdings</vt:lpstr>
      <vt:lpstr>Arial Black</vt:lpstr>
      <vt:lpstr>Calibri</vt:lpstr>
      <vt:lpstr>Times New Roman</vt:lpstr>
      <vt:lpstr>Century Gothic</vt:lpstr>
      <vt:lpstr>Microsoft YaHei</vt:lpstr>
      <vt:lpstr>Droid Sans Fallback</vt:lpstr>
      <vt:lpstr>Arial Unicode MS</vt:lpstr>
      <vt:lpstr>Office Theme</vt:lpstr>
      <vt:lpstr>ВОЗРАСТНЫЕ ОСОБЕННОСТИ  РАЗВИТИЯ ДЕТЕЙ 5-6 ЛЕТ</vt:lpstr>
      <vt:lpstr>БАЗОВЫЙ ВОЗРАСТ ОЧЕНЬ ВАЖНЫЙ ВОЗРАСТ, КОГДА МЫ МОЖЕМ ПОНЯТЬ,  КАКИМ БУДЕТ ЧЕЛОВЕК В БУДУЩЕМ  </vt:lpstr>
      <vt:lpstr>БАЗОВЫЙ ВОЗРАСТ</vt:lpstr>
      <vt:lpstr> БАЗОВЫЙ ВОЗРАСТ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СПАСИБО ЗА ВНИМАНИЕ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vadim</cp:lastModifiedBy>
  <cp:revision>97</cp:revision>
  <dcterms:created xsi:type="dcterms:W3CDTF">2022-12-11T09:04:43Z</dcterms:created>
  <dcterms:modified xsi:type="dcterms:W3CDTF">2022-12-11T09:04:43Z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