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Lst>
  <p:sldIdLst>
    <p:sldId id="256" r:id="rId6"/>
    <p:sldId id="259" r:id="rId7"/>
    <p:sldId id="257" r:id="rId8"/>
    <p:sldId id="260" r:id="rId9"/>
    <p:sldId id="262" r:id="rId10"/>
    <p:sldId id="261" r:id="rId11"/>
    <p:sldId id="258" r:id="rId12"/>
    <p:sldId id="263" r:id="rId13"/>
    <p:sldId id="264" r:id="rId14"/>
    <p:sldId id="265" r:id="rId15"/>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ttp://i.blog.fontanka.ru/photos/2014/04/800x600_xRn0rHQR923kJ97MmYGv.jpg"/>
          <p:cNvPicPr>
            <a:picLocks noChangeAspect="1" noChangeArrowheads="1"/>
          </p:cNvPicPr>
          <p:nvPr userDrawn="1"/>
        </p:nvPicPr>
        <p:blipFill>
          <a:blip r:embed="rId2">
            <a:clrChange>
              <a:clrFrom>
                <a:srgbClr val="FDFDFD"/>
              </a:clrFrom>
              <a:clrTo>
                <a:srgbClr val="FDFDFD">
                  <a:alpha val="0"/>
                </a:srgbClr>
              </a:clrTo>
            </a:clrChange>
          </a:blip>
          <a:srcRect/>
          <a:stretch>
            <a:fillRect/>
          </a:stretch>
        </p:blipFill>
        <p:spPr bwMode="auto">
          <a:xfrm>
            <a:off x="5365750" y="2062163"/>
            <a:ext cx="4192588" cy="4891087"/>
          </a:xfrm>
          <a:prstGeom prst="rect">
            <a:avLst/>
          </a:prstGeom>
          <a:noFill/>
          <a:ln w="9525">
            <a:noFill/>
            <a:miter lim="800000"/>
            <a:headEnd/>
            <a:tailEnd/>
          </a:ln>
        </p:spPr>
      </p:pic>
      <p:pic>
        <p:nvPicPr>
          <p:cNvPr id="5" name="Picture 4" descr="http://www.proza.ru/pics/2012/06/18/1480.jpg"/>
          <p:cNvPicPr>
            <a:picLocks noChangeAspect="1" noChangeArrowheads="1"/>
          </p:cNvPicPr>
          <p:nvPr userDrawn="1"/>
        </p:nvPicPr>
        <p:blipFill>
          <a:blip r:embed="rId3">
            <a:clrChange>
              <a:clrFrom>
                <a:srgbClr val="FFFFFF"/>
              </a:clrFrom>
              <a:clrTo>
                <a:srgbClr val="FFFFFF">
                  <a:alpha val="0"/>
                </a:srgbClr>
              </a:clrTo>
            </a:clrChange>
          </a:blip>
          <a:srcRect r="55112"/>
          <a:stretch>
            <a:fillRect/>
          </a:stretch>
        </p:blipFill>
        <p:spPr bwMode="auto">
          <a:xfrm>
            <a:off x="-188913" y="2281238"/>
            <a:ext cx="2706688" cy="4811712"/>
          </a:xfrm>
          <a:prstGeom prst="rect">
            <a:avLst/>
          </a:prstGeom>
          <a:noFill/>
          <a:ln w="9525">
            <a:noFill/>
            <a:miter lim="800000"/>
            <a:headEnd/>
            <a:tailEnd/>
          </a:ln>
        </p:spPr>
      </p:pic>
      <p:sp>
        <p:nvSpPr>
          <p:cNvPr id="2" name="Title 1"/>
          <p:cNvSpPr>
            <a:spLocks noGrp="1"/>
          </p:cNvSpPr>
          <p:nvPr>
            <p:ph type="ctrTitle"/>
          </p:nvPr>
        </p:nvSpPr>
        <p:spPr>
          <a:xfrm>
            <a:off x="685800" y="1122364"/>
            <a:ext cx="7772400" cy="2387600"/>
          </a:xfrm>
        </p:spPr>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1231901" y="3679792"/>
            <a:ext cx="66740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7D98DBA9-DF39-49CA-A4F7-89C7B3EFCAFD}" type="datetimeFigureOut">
              <a:rPr lang="ru-RU"/>
              <a:pPr>
                <a:defRPr/>
              </a:pPr>
              <a:t>20.08.2018</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2549A787-77C5-4401-9DAE-CE8382AB671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F0CB451-602B-4375-912E-A60127AEDA9D}" type="datetimeFigureOut">
              <a:rPr lang="ru-RU"/>
              <a:pPr>
                <a:defRPr/>
              </a:pPr>
              <a:t>20.08.2018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4109ACC-513F-4220-AFE5-FFBABA061C6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C674E92-9268-4B5D-8045-9FCAC7F64D61}" type="datetimeFigureOut">
              <a:rPr lang="ru-RU"/>
              <a:pPr>
                <a:defRPr/>
              </a:pPr>
              <a:t>20.08.2018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F086134-FAAD-415A-977A-AE2498E1AD8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ttp://i.blog.fontanka.ru/photos/2014/04/800x600_xRn0rHQR923kJ97MmYGv.jpg"/>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365750" y="2062163"/>
            <a:ext cx="4192588"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roza.ru/pics/2012/06/18/1480.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5112"/>
          <a:stretch>
            <a:fillRect/>
          </a:stretch>
        </p:blipFill>
        <p:spPr bwMode="auto">
          <a:xfrm>
            <a:off x="-188913" y="2281238"/>
            <a:ext cx="2706688"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1231900" y="3679791"/>
            <a:ext cx="66740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AE9D2710-976D-401F-BCBF-146BC227D69F}"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90EAC221-4035-4690-83DC-E80399032B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0576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Скругленный прямоугольник 3"/>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4E581931-B6B0-4505-94D2-ED142558EB38}"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383D739-53B1-4A26-8503-6DE1E7B8674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0731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917BFD2-3B7D-4210-A99F-E37407247AD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78A2C-604E-4E21-98B5-F6DABCD4D1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471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7B861E9-83F6-4E4C-9ED8-F26DA0330D56}"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C251FF-9E2A-4D70-96C7-C5A38977E6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3555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0064734-5C6A-4CC8-A553-21EFE5044647}" type="datetimeFigureOut">
              <a:rPr lang="ru-RU">
                <a:solidFill>
                  <a:prstClr val="black">
                    <a:tint val="75000"/>
                  </a:prstClr>
                </a:solidFill>
              </a:rPr>
              <a:pPr>
                <a:defRPr/>
              </a:pPr>
              <a:t>20.08.2018</a:t>
            </a:fld>
            <a:endParaRPr lang="ru-R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6F915E-C650-4278-B9AC-62440C6D9D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94497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Скругленный прямоугольник 2"/>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5" name="Date Placeholder 2"/>
          <p:cNvSpPr>
            <a:spLocks noGrp="1"/>
          </p:cNvSpPr>
          <p:nvPr>
            <p:ph type="dt" sz="half" idx="10"/>
          </p:nvPr>
        </p:nvSpPr>
        <p:spPr/>
        <p:txBody>
          <a:bodyPr/>
          <a:lstStyle>
            <a:lvl1pPr>
              <a:defRPr/>
            </a:lvl1pPr>
          </a:lstStyle>
          <a:p>
            <a:pPr>
              <a:defRPr/>
            </a:pPr>
            <a:fld id="{03609FC1-A617-490A-B8B2-B3995D780037}"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584CC57B-E38D-4E21-8CD8-E8628085DB3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00804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65333-4F5C-460F-83D7-12B8DB791B84}" type="datetimeFigureOut">
              <a:rPr lang="ru-RU">
                <a:solidFill>
                  <a:prstClr val="black">
                    <a:tint val="75000"/>
                  </a:prstClr>
                </a:solidFill>
              </a:rPr>
              <a:pPr>
                <a:defRPr/>
              </a:pPr>
              <a:t>20.08.2018</a:t>
            </a:fld>
            <a:endParaRPr lang="ru-R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3D7C14-843A-4452-931A-059FDF81D8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295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31003EE-E8D6-4531-A8C8-DF9048F9E5E8}"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3EEAFC-2298-4747-A35F-EF11D029DB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141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Скругленный прямоугольник 6"/>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Picture 2" descr="http://logopsi.ucoz.com/_ph/88/741955153.png"/>
          <p:cNvPicPr>
            <a:picLocks noChangeAspect="1" noChangeArrowheads="1"/>
          </p:cNvPicPr>
          <p:nvPr userDrawn="1"/>
        </p:nvPicPr>
        <p:blipFill>
          <a:blip r:embed="rId2"/>
          <a:srcRect/>
          <a:stretch>
            <a:fillRect/>
          </a:stretch>
        </p:blipFill>
        <p:spPr bwMode="auto">
          <a:xfrm>
            <a:off x="0" y="3806825"/>
            <a:ext cx="1784350" cy="291465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93198A47-3C57-4D5E-B089-00D9FABBEC4E}" type="datetimeFigureOut">
              <a:rPr lang="ru-RU"/>
              <a:pPr>
                <a:defRPr/>
              </a:pPr>
              <a:t>20.08.2018</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EDBCB555-C578-4667-BFC3-0822ADC69FC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4D089D-E19E-459C-B289-F98CAD701CBF}"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0E63E-CA9C-4899-89DB-B6E020379B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545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838FEC-66E1-4E9E-ADD2-7FAD0381AE57}"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66D3B-89B5-42A3-8D95-2410856FDA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7971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79ED70E-E724-494C-A040-D8D64A1A1703}"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8E7D1C-1149-4604-A212-5D6BA5504C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6162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ttp://i.blog.fontanka.ru/photos/2014/04/800x600_xRn0rHQR923kJ97MmYGv.jpg"/>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365750" y="2062163"/>
            <a:ext cx="4192588"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roza.ru/pics/2012/06/18/1480.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5112"/>
          <a:stretch>
            <a:fillRect/>
          </a:stretch>
        </p:blipFill>
        <p:spPr bwMode="auto">
          <a:xfrm>
            <a:off x="-188913" y="2281238"/>
            <a:ext cx="2706688"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1231900" y="3679791"/>
            <a:ext cx="66740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AE9D2710-976D-401F-BCBF-146BC227D69F}"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90EAC221-4035-4690-83DC-E80399032B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88018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Скругленный прямоугольник 3"/>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4E581931-B6B0-4505-94D2-ED142558EB38}"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383D739-53B1-4A26-8503-6DE1E7B8674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4922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917BFD2-3B7D-4210-A99F-E37407247AD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78A2C-604E-4E21-98B5-F6DABCD4D1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5610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7B861E9-83F6-4E4C-9ED8-F26DA0330D56}"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C251FF-9E2A-4D70-96C7-C5A38977E6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3399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0064734-5C6A-4CC8-A553-21EFE5044647}" type="datetimeFigureOut">
              <a:rPr lang="ru-RU">
                <a:solidFill>
                  <a:prstClr val="black">
                    <a:tint val="75000"/>
                  </a:prstClr>
                </a:solidFill>
              </a:rPr>
              <a:pPr>
                <a:defRPr/>
              </a:pPr>
              <a:t>20.08.2018</a:t>
            </a:fld>
            <a:endParaRPr lang="ru-R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6F915E-C650-4278-B9AC-62440C6D9D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64773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Скругленный прямоугольник 2"/>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5" name="Date Placeholder 2"/>
          <p:cNvSpPr>
            <a:spLocks noGrp="1"/>
          </p:cNvSpPr>
          <p:nvPr>
            <p:ph type="dt" sz="half" idx="10"/>
          </p:nvPr>
        </p:nvSpPr>
        <p:spPr/>
        <p:txBody>
          <a:bodyPr/>
          <a:lstStyle>
            <a:lvl1pPr>
              <a:defRPr/>
            </a:lvl1pPr>
          </a:lstStyle>
          <a:p>
            <a:pPr>
              <a:defRPr/>
            </a:pPr>
            <a:fld id="{03609FC1-A617-490A-B8B2-B3995D780037}"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584CC57B-E38D-4E21-8CD8-E8628085DB3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15079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65333-4F5C-460F-83D7-12B8DB791B84}" type="datetimeFigureOut">
              <a:rPr lang="ru-RU">
                <a:solidFill>
                  <a:prstClr val="black">
                    <a:tint val="75000"/>
                  </a:prstClr>
                </a:solidFill>
              </a:rPr>
              <a:pPr>
                <a:defRPr/>
              </a:pPr>
              <a:t>20.08.2018</a:t>
            </a:fld>
            <a:endParaRPr lang="ru-R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3D7C14-843A-4452-931A-059FDF81D8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713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5346DFD-4C63-4EB9-8683-6F3EBC85D900}" type="datetimeFigureOut">
              <a:rPr lang="ru-RU"/>
              <a:pPr>
                <a:defRPr/>
              </a:pPr>
              <a:t>20.08.2018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B53D81F-DB2D-4FA1-AC3C-6CFCFFE6DA95}"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31003EE-E8D6-4531-A8C8-DF9048F9E5E8}"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3EEAFC-2298-4747-A35F-EF11D029DB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93232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4D089D-E19E-459C-B289-F98CAD701CBF}"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0E63E-CA9C-4899-89DB-B6E020379B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54993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838FEC-66E1-4E9E-ADD2-7FAD0381AE57}"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66D3B-89B5-42A3-8D95-2410856FDA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33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79ED70E-E724-494C-A040-D8D64A1A1703}"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8E7D1C-1149-4604-A212-5D6BA5504C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370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ttp://i.blog.fontanka.ru/photos/2014/04/800x600_xRn0rHQR923kJ97MmYGv.jpg"/>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365750" y="2062163"/>
            <a:ext cx="4192588"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roza.ru/pics/2012/06/18/1480.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5112"/>
          <a:stretch>
            <a:fillRect/>
          </a:stretch>
        </p:blipFill>
        <p:spPr bwMode="auto">
          <a:xfrm>
            <a:off x="-188913" y="2281238"/>
            <a:ext cx="2706688"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1231900" y="3679791"/>
            <a:ext cx="66740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AE9D2710-976D-401F-BCBF-146BC227D69F}"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90EAC221-4035-4690-83DC-E80399032B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13627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Скругленный прямоугольник 3"/>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4E581931-B6B0-4505-94D2-ED142558EB38}"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383D739-53B1-4A26-8503-6DE1E7B8674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7302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917BFD2-3B7D-4210-A99F-E37407247AD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78A2C-604E-4E21-98B5-F6DABCD4D1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85522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7B861E9-83F6-4E4C-9ED8-F26DA0330D56}"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C251FF-9E2A-4D70-96C7-C5A38977E6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32853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0064734-5C6A-4CC8-A553-21EFE5044647}" type="datetimeFigureOut">
              <a:rPr lang="ru-RU">
                <a:solidFill>
                  <a:prstClr val="black">
                    <a:tint val="75000"/>
                  </a:prstClr>
                </a:solidFill>
              </a:rPr>
              <a:pPr>
                <a:defRPr/>
              </a:pPr>
              <a:t>20.08.2018</a:t>
            </a:fld>
            <a:endParaRPr lang="ru-R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6F915E-C650-4278-B9AC-62440C6D9D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7768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Скругленный прямоугольник 2"/>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5" name="Date Placeholder 2"/>
          <p:cNvSpPr>
            <a:spLocks noGrp="1"/>
          </p:cNvSpPr>
          <p:nvPr>
            <p:ph type="dt" sz="half" idx="10"/>
          </p:nvPr>
        </p:nvSpPr>
        <p:spPr/>
        <p:txBody>
          <a:bodyPr/>
          <a:lstStyle>
            <a:lvl1pPr>
              <a:defRPr/>
            </a:lvl1pPr>
          </a:lstStyle>
          <a:p>
            <a:pPr>
              <a:defRPr/>
            </a:pPr>
            <a:fld id="{03609FC1-A617-490A-B8B2-B3995D780037}"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584CC57B-E38D-4E21-8CD8-E8628085DB3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5756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78216D4-DE90-46D5-9D26-3D27C8968983}" type="datetimeFigureOut">
              <a:rPr lang="ru-RU"/>
              <a:pPr>
                <a:defRPr/>
              </a:pPr>
              <a:t>20.08.2018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B95A7B1-E830-4B79-BC04-84DC5E52FC8C}"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65333-4F5C-460F-83D7-12B8DB791B84}" type="datetimeFigureOut">
              <a:rPr lang="ru-RU">
                <a:solidFill>
                  <a:prstClr val="black">
                    <a:tint val="75000"/>
                  </a:prstClr>
                </a:solidFill>
              </a:rPr>
              <a:pPr>
                <a:defRPr/>
              </a:pPr>
              <a:t>20.08.2018</a:t>
            </a:fld>
            <a:endParaRPr lang="ru-R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3D7C14-843A-4452-931A-059FDF81D8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75778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31003EE-E8D6-4531-A8C8-DF9048F9E5E8}"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3EEAFC-2298-4747-A35F-EF11D029DB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03309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4D089D-E19E-459C-B289-F98CAD701CBF}"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0E63E-CA9C-4899-89DB-B6E020379B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7640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838FEC-66E1-4E9E-ADD2-7FAD0381AE57}"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66D3B-89B5-42A3-8D95-2410856FDA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79212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79ED70E-E724-494C-A040-D8D64A1A1703}"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8E7D1C-1149-4604-A212-5D6BA5504C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48574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ttp://i.blog.fontanka.ru/photos/2014/04/800x600_xRn0rHQR923kJ97MmYGv.jpg"/>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365750" y="2062163"/>
            <a:ext cx="4192588"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roza.ru/pics/2012/06/18/1480.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5112"/>
          <a:stretch>
            <a:fillRect/>
          </a:stretch>
        </p:blipFill>
        <p:spPr bwMode="auto">
          <a:xfrm>
            <a:off x="-188913" y="2281238"/>
            <a:ext cx="2706688"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1231900" y="3679791"/>
            <a:ext cx="66740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AE9D2710-976D-401F-BCBF-146BC227D69F}"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90EAC221-4035-4690-83DC-E80399032B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12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Скругленный прямоугольник 3"/>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4E581931-B6B0-4505-94D2-ED142558EB38}" type="datetimeFigureOut">
              <a:rPr lang="ru-RU">
                <a:solidFill>
                  <a:prstClr val="black">
                    <a:tint val="75000"/>
                  </a:prstClr>
                </a:solidFill>
              </a:rPr>
              <a:pPr>
                <a:defRPr/>
              </a:pPr>
              <a:t>20.08.2018</a:t>
            </a:fld>
            <a:endParaRPr lang="ru-RU">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383D739-53B1-4A26-8503-6DE1E7B8674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49365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917BFD2-3B7D-4210-A99F-E37407247AD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978A2C-604E-4E21-98B5-F6DABCD4D1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58133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7B861E9-83F6-4E4C-9ED8-F26DA0330D56}"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C251FF-9E2A-4D70-96C7-C5A38977E6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9456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0064734-5C6A-4CC8-A553-21EFE5044647}" type="datetimeFigureOut">
              <a:rPr lang="ru-RU">
                <a:solidFill>
                  <a:prstClr val="black">
                    <a:tint val="75000"/>
                  </a:prstClr>
                </a:solidFill>
              </a:rPr>
              <a:pPr>
                <a:defRPr/>
              </a:pPr>
              <a:t>20.08.2018</a:t>
            </a:fld>
            <a:endParaRPr lang="ru-R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6F915E-C650-4278-B9AC-62440C6D9D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59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1EDE52EF-187E-495B-A5EF-864AE23C220D}" type="datetimeFigureOut">
              <a:rPr lang="ru-RU"/>
              <a:pPr>
                <a:defRPr/>
              </a:pPr>
              <a:t>20.08.2018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B313F1F-BCE3-45B5-864A-E3B372445D59}"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Скругленный прямоугольник 2"/>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Picture 2" descr="http://logopsi.ucoz.com/_ph/88/7419551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06825"/>
            <a:ext cx="1784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5" name="Date Placeholder 2"/>
          <p:cNvSpPr>
            <a:spLocks noGrp="1"/>
          </p:cNvSpPr>
          <p:nvPr>
            <p:ph type="dt" sz="half" idx="10"/>
          </p:nvPr>
        </p:nvSpPr>
        <p:spPr/>
        <p:txBody>
          <a:bodyPr/>
          <a:lstStyle>
            <a:lvl1pPr>
              <a:defRPr/>
            </a:lvl1pPr>
          </a:lstStyle>
          <a:p>
            <a:pPr>
              <a:defRPr/>
            </a:pPr>
            <a:fld id="{03609FC1-A617-490A-B8B2-B3995D780037}"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584CC57B-E38D-4E21-8CD8-E8628085DB3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03451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65333-4F5C-460F-83D7-12B8DB791B84}" type="datetimeFigureOut">
              <a:rPr lang="ru-RU">
                <a:solidFill>
                  <a:prstClr val="black">
                    <a:tint val="75000"/>
                  </a:prstClr>
                </a:solidFill>
              </a:rPr>
              <a:pPr>
                <a:defRPr/>
              </a:pPr>
              <a:t>20.08.2018</a:t>
            </a:fld>
            <a:endParaRPr lang="ru-R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3D7C14-843A-4452-931A-059FDF81D8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52080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31003EE-E8D6-4531-A8C8-DF9048F9E5E8}"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3EEAFC-2298-4747-A35F-EF11D029DB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99831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4D089D-E19E-459C-B289-F98CAD701CBF}" type="datetimeFigureOut">
              <a:rPr lang="ru-RU">
                <a:solidFill>
                  <a:prstClr val="black">
                    <a:tint val="75000"/>
                  </a:prstClr>
                </a:solidFill>
              </a:rPr>
              <a:pPr>
                <a:defRPr/>
              </a:pPr>
              <a:t>20.08.2018</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0E63E-CA9C-4899-89DB-B6E020379B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4329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838FEC-66E1-4E9E-ADD2-7FAD0381AE57}"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66D3B-89B5-42A3-8D95-2410856FDA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1151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79ED70E-E724-494C-A040-D8D64A1A1703}"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8E7D1C-1149-4604-A212-5D6BA5504C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2890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Скругленный прямоугольник 6"/>
          <p:cNvSpPr/>
          <p:nvPr userDrawn="1"/>
        </p:nvSpPr>
        <p:spPr>
          <a:xfrm>
            <a:off x="503238" y="508000"/>
            <a:ext cx="8137525" cy="5848350"/>
          </a:xfrm>
          <a:prstGeom prst="roundRect">
            <a:avLst/>
          </a:prstGeom>
          <a:solidFill>
            <a:srgbClr val="FFE6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 name="Picture 2" descr="http://logopsi.ucoz.com/_ph/88/741955153.png"/>
          <p:cNvPicPr>
            <a:picLocks noChangeAspect="1" noChangeArrowheads="1"/>
          </p:cNvPicPr>
          <p:nvPr userDrawn="1"/>
        </p:nvPicPr>
        <p:blipFill>
          <a:blip r:embed="rId2"/>
          <a:srcRect/>
          <a:stretch>
            <a:fillRect/>
          </a:stretch>
        </p:blipFill>
        <p:spPr bwMode="auto">
          <a:xfrm>
            <a:off x="0" y="3806825"/>
            <a:ext cx="1784350" cy="291465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5" name="Date Placeholder 2"/>
          <p:cNvSpPr>
            <a:spLocks noGrp="1"/>
          </p:cNvSpPr>
          <p:nvPr>
            <p:ph type="dt" sz="half" idx="10"/>
          </p:nvPr>
        </p:nvSpPr>
        <p:spPr/>
        <p:txBody>
          <a:bodyPr/>
          <a:lstStyle>
            <a:lvl1pPr>
              <a:defRPr/>
            </a:lvl1pPr>
          </a:lstStyle>
          <a:p>
            <a:pPr>
              <a:defRPr/>
            </a:pPr>
            <a:fld id="{08F9FB23-0D2E-420B-8B9E-DDE3E13EEF7D}" type="datetimeFigureOut">
              <a:rPr lang="ru-RU"/>
              <a:pPr>
                <a:defRPr/>
              </a:pPr>
              <a:t>20.08.2018</a:t>
            </a:fld>
            <a:endParaRPr lang="ru-RU"/>
          </a:p>
        </p:txBody>
      </p:sp>
      <p:sp>
        <p:nvSpPr>
          <p:cNvPr id="6" name="Footer Placeholder 3"/>
          <p:cNvSpPr>
            <a:spLocks noGrp="1"/>
          </p:cNvSpPr>
          <p:nvPr>
            <p:ph type="ftr" sz="quarter" idx="11"/>
          </p:nvPr>
        </p:nvSpPr>
        <p:spPr/>
        <p:txBody>
          <a:bodyPr/>
          <a:lstStyle>
            <a:lvl1pPr>
              <a:defRPr/>
            </a:lvl1pPr>
          </a:lstStyle>
          <a:p>
            <a:pPr>
              <a:defRPr/>
            </a:pPr>
            <a:endParaRPr lang="ru-RU"/>
          </a:p>
        </p:txBody>
      </p:sp>
      <p:sp>
        <p:nvSpPr>
          <p:cNvPr id="7" name="Slide Number Placeholder 4"/>
          <p:cNvSpPr>
            <a:spLocks noGrp="1"/>
          </p:cNvSpPr>
          <p:nvPr>
            <p:ph type="sldNum" sz="quarter" idx="12"/>
          </p:nvPr>
        </p:nvSpPr>
        <p:spPr/>
        <p:txBody>
          <a:bodyPr/>
          <a:lstStyle>
            <a:lvl1pPr>
              <a:defRPr/>
            </a:lvl1pPr>
          </a:lstStyle>
          <a:p>
            <a:pPr>
              <a:defRPr/>
            </a:pPr>
            <a:fld id="{2DCEC772-C36C-456E-82AA-5A17E92F801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CDD5F7-A27C-4D54-BE14-CBDABC7CC99A}" type="datetimeFigureOut">
              <a:rPr lang="ru-RU"/>
              <a:pPr>
                <a:defRPr/>
              </a:pPr>
              <a:t>20.08.2018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F18EB39-9120-4C4A-A1C4-56A55098413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3D3004C-019A-45F5-9282-61EB0899BDCE}" type="datetimeFigureOut">
              <a:rPr lang="ru-RU"/>
              <a:pPr>
                <a:defRPr/>
              </a:pPr>
              <a:t>20.08.2018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98A197B-0DA5-492C-9973-6257EB4245D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7"/>
            <a:ext cx="462915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EB731AE-C42C-40EA-A02E-CC66B9A8B941}" type="datetimeFigureOut">
              <a:rPr lang="ru-RU"/>
              <a:pPr>
                <a:defRPr/>
              </a:pPr>
              <a:t>20.08.2018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0D615C7-7B76-4978-B545-9DC3F3F7837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FB23BC-F82D-45A7-944A-DA845C67BD03}" type="datetimeFigureOut">
              <a:rPr lang="ru-RU"/>
              <a:pPr>
                <a:defRPr/>
              </a:pPr>
              <a:t>20.08.2018</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C63EF5-6D54-4376-8865-42562C535F46}" type="slidenum">
              <a:rPr lang="ru-RU"/>
              <a:pPr>
                <a:defRPr/>
              </a:pPr>
              <a:t>‹#›</a:t>
            </a:fld>
            <a:endParaRPr lang="ru-RU"/>
          </a:p>
        </p:txBody>
      </p:sp>
      <p:pic>
        <p:nvPicPr>
          <p:cNvPr id="7" name="Рисунок 6" descr="http://www.stihi.ru/pics/2011/06/19/2702.jpg"/>
          <p:cNvPicPr/>
          <p:nvPr userDrawn="1"/>
        </p:nvPicPr>
        <p:blipFill rotWithShape="1">
          <a:blip r:embed="rId13" cstate="print">
            <a:extLst/>
          </a:blip>
          <a:srcRect l="15286" r="65880" b="22489"/>
          <a:stretch/>
        </p:blipFill>
        <p:spPr bwMode="auto">
          <a:xfrm>
            <a:off x="-6859" y="0"/>
            <a:ext cx="9150859" cy="6858000"/>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0" r:id="rId4"/>
    <p:sldLayoutId id="2147483669" r:id="rId5"/>
    <p:sldLayoutId id="2147483674" r:id="rId6"/>
    <p:sldLayoutId id="2147483668" r:id="rId7"/>
    <p:sldLayoutId id="2147483667" r:id="rId8"/>
    <p:sldLayoutId id="2147483666" r:id="rId9"/>
    <p:sldLayoutId id="2147483665" r:id="rId10"/>
    <p:sldLayoutId id="214748366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408536-666B-4849-B8BC-A7E13D00154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2B41-3572-427B-AFA3-2A702926423A}" type="slidenum">
              <a:rPr lang="ru-RU">
                <a:solidFill>
                  <a:prstClr val="black">
                    <a:tint val="75000"/>
                  </a:prstClr>
                </a:solidFill>
              </a:rPr>
              <a:pPr>
                <a:defRPr/>
              </a:pPr>
              <a:t>‹#›</a:t>
            </a:fld>
            <a:endParaRPr lang="ru-RU">
              <a:solidFill>
                <a:prstClr val="black">
                  <a:tint val="75000"/>
                </a:prstClr>
              </a:solidFill>
            </a:endParaRPr>
          </a:p>
        </p:txBody>
      </p:sp>
      <p:pic>
        <p:nvPicPr>
          <p:cNvPr id="7" name="Рисунок 6" descr="http://www.stihi.ru/pics/2011/06/19/2702.jpg"/>
          <p:cNvPicPr/>
          <p:nvPr userDrawn="1"/>
        </p:nvPicPr>
        <p:blipFill rotWithShape="1">
          <a:blip r:embed="rId13">
            <a:extLst>
              <a:ext uri="{28A0092B-C50C-407E-A947-70E740481C1C}">
                <a14:useLocalDpi xmlns:a14="http://schemas.microsoft.com/office/drawing/2010/main" val="0"/>
              </a:ext>
            </a:extLst>
          </a:blip>
          <a:srcRect l="15286" r="65880" b="22489"/>
          <a:stretch/>
        </p:blipFill>
        <p:spPr bwMode="auto">
          <a:xfrm>
            <a:off x="-6858" y="0"/>
            <a:ext cx="9150858" cy="6858000"/>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32149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408536-666B-4849-B8BC-A7E13D00154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2B41-3572-427B-AFA3-2A702926423A}" type="slidenum">
              <a:rPr lang="ru-RU">
                <a:solidFill>
                  <a:prstClr val="black">
                    <a:tint val="75000"/>
                  </a:prstClr>
                </a:solidFill>
              </a:rPr>
              <a:pPr>
                <a:defRPr/>
              </a:pPr>
              <a:t>‹#›</a:t>
            </a:fld>
            <a:endParaRPr lang="ru-RU">
              <a:solidFill>
                <a:prstClr val="black">
                  <a:tint val="75000"/>
                </a:prstClr>
              </a:solidFill>
            </a:endParaRPr>
          </a:p>
        </p:txBody>
      </p:sp>
      <p:pic>
        <p:nvPicPr>
          <p:cNvPr id="7" name="Рисунок 6" descr="http://www.stihi.ru/pics/2011/06/19/2702.jpg"/>
          <p:cNvPicPr/>
          <p:nvPr userDrawn="1"/>
        </p:nvPicPr>
        <p:blipFill rotWithShape="1">
          <a:blip r:embed="rId13">
            <a:extLst>
              <a:ext uri="{28A0092B-C50C-407E-A947-70E740481C1C}">
                <a14:useLocalDpi xmlns:a14="http://schemas.microsoft.com/office/drawing/2010/main" val="0"/>
              </a:ext>
            </a:extLst>
          </a:blip>
          <a:srcRect l="15286" r="65880" b="22489"/>
          <a:stretch/>
        </p:blipFill>
        <p:spPr bwMode="auto">
          <a:xfrm>
            <a:off x="-6858" y="0"/>
            <a:ext cx="9150858" cy="6858000"/>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788083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408536-666B-4849-B8BC-A7E13D00154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2B41-3572-427B-AFA3-2A702926423A}" type="slidenum">
              <a:rPr lang="ru-RU">
                <a:solidFill>
                  <a:prstClr val="black">
                    <a:tint val="75000"/>
                  </a:prstClr>
                </a:solidFill>
              </a:rPr>
              <a:pPr>
                <a:defRPr/>
              </a:pPr>
              <a:t>‹#›</a:t>
            </a:fld>
            <a:endParaRPr lang="ru-RU">
              <a:solidFill>
                <a:prstClr val="black">
                  <a:tint val="75000"/>
                </a:prstClr>
              </a:solidFill>
            </a:endParaRPr>
          </a:p>
        </p:txBody>
      </p:sp>
      <p:pic>
        <p:nvPicPr>
          <p:cNvPr id="7" name="Рисунок 6" descr="http://www.stihi.ru/pics/2011/06/19/2702.jpg"/>
          <p:cNvPicPr/>
          <p:nvPr userDrawn="1"/>
        </p:nvPicPr>
        <p:blipFill rotWithShape="1">
          <a:blip r:embed="rId13">
            <a:extLst>
              <a:ext uri="{28A0092B-C50C-407E-A947-70E740481C1C}">
                <a14:useLocalDpi xmlns:a14="http://schemas.microsoft.com/office/drawing/2010/main" val="0"/>
              </a:ext>
            </a:extLst>
          </a:blip>
          <a:srcRect l="15286" r="65880" b="22489"/>
          <a:stretch/>
        </p:blipFill>
        <p:spPr bwMode="auto">
          <a:xfrm>
            <a:off x="-6858" y="0"/>
            <a:ext cx="9150858" cy="6858000"/>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490665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408536-666B-4849-B8BC-A7E13D001544}" type="datetimeFigureOut">
              <a:rPr lang="ru-RU">
                <a:solidFill>
                  <a:prstClr val="black">
                    <a:tint val="75000"/>
                  </a:prstClr>
                </a:solidFill>
              </a:rPr>
              <a:pPr>
                <a:defRPr/>
              </a:pPr>
              <a:t>20.08.2018</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2B41-3572-427B-AFA3-2A702926423A}" type="slidenum">
              <a:rPr lang="ru-RU">
                <a:solidFill>
                  <a:prstClr val="black">
                    <a:tint val="75000"/>
                  </a:prstClr>
                </a:solidFill>
              </a:rPr>
              <a:pPr>
                <a:defRPr/>
              </a:pPr>
              <a:t>‹#›</a:t>
            </a:fld>
            <a:endParaRPr lang="ru-RU">
              <a:solidFill>
                <a:prstClr val="black">
                  <a:tint val="75000"/>
                </a:prstClr>
              </a:solidFill>
            </a:endParaRPr>
          </a:p>
        </p:txBody>
      </p:sp>
      <p:pic>
        <p:nvPicPr>
          <p:cNvPr id="7" name="Рисунок 6" descr="http://www.stihi.ru/pics/2011/06/19/2702.jpg"/>
          <p:cNvPicPr/>
          <p:nvPr userDrawn="1"/>
        </p:nvPicPr>
        <p:blipFill rotWithShape="1">
          <a:blip r:embed="rId13">
            <a:extLst>
              <a:ext uri="{28A0092B-C50C-407E-A947-70E740481C1C}">
                <a14:useLocalDpi xmlns:a14="http://schemas.microsoft.com/office/drawing/2010/main" val="0"/>
              </a:ext>
            </a:extLst>
          </a:blip>
          <a:srcRect l="15286" r="65880" b="22489"/>
          <a:stretch/>
        </p:blipFill>
        <p:spPr bwMode="auto">
          <a:xfrm>
            <a:off x="-6858" y="0"/>
            <a:ext cx="9150858" cy="6858000"/>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028123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546588" y="1301994"/>
            <a:ext cx="7772400" cy="2028825"/>
          </a:xfrm>
        </p:spPr>
        <p:txBody>
          <a:bodyPr/>
          <a:lstStyle/>
          <a:p>
            <a:pPr eaLnBrk="1" hangingPunct="1"/>
            <a:r>
              <a:rPr lang="ru-RU" sz="3600" b="1" dirty="0" smtClean="0">
                <a:solidFill>
                  <a:srgbClr val="2E75B6"/>
                </a:solidFill>
              </a:rPr>
              <a:t/>
            </a:r>
            <a:br>
              <a:rPr lang="ru-RU" sz="3600" b="1" dirty="0" smtClean="0">
                <a:solidFill>
                  <a:srgbClr val="2E75B6"/>
                </a:solidFill>
              </a:rPr>
            </a:br>
            <a:r>
              <a:rPr lang="ru-RU" sz="3600" b="1" dirty="0">
                <a:solidFill>
                  <a:srgbClr val="2E75B6"/>
                </a:solidFill>
              </a:rPr>
              <a:t/>
            </a:r>
            <a:br>
              <a:rPr lang="ru-RU" sz="3600" b="1" dirty="0">
                <a:solidFill>
                  <a:srgbClr val="2E75B6"/>
                </a:solidFill>
              </a:rPr>
            </a:br>
            <a:r>
              <a:rPr lang="ru-RU" sz="3600" b="1" dirty="0" smtClean="0">
                <a:solidFill>
                  <a:srgbClr val="2E75B6"/>
                </a:solidFill>
              </a:rPr>
              <a:t/>
            </a:r>
            <a:br>
              <a:rPr lang="ru-RU" sz="3600" b="1" dirty="0" smtClean="0">
                <a:solidFill>
                  <a:srgbClr val="2E75B6"/>
                </a:solidFill>
              </a:rPr>
            </a:br>
            <a:r>
              <a:rPr lang="ru-RU" sz="5300" b="1" dirty="0">
                <a:solidFill>
                  <a:srgbClr val="2E75B6"/>
                </a:solidFill>
              </a:rPr>
              <a:t>Проект </a:t>
            </a:r>
            <a:r>
              <a:rPr lang="ru-RU" sz="5300" b="1" dirty="0" smtClean="0">
                <a:solidFill>
                  <a:srgbClr val="2E75B6"/>
                </a:solidFill>
              </a:rPr>
              <a:t/>
            </a:r>
            <a:br>
              <a:rPr lang="ru-RU" sz="5300" b="1" dirty="0" smtClean="0">
                <a:solidFill>
                  <a:srgbClr val="2E75B6"/>
                </a:solidFill>
              </a:rPr>
            </a:br>
            <a:r>
              <a:rPr lang="ru-RU" sz="5300" b="1" dirty="0" smtClean="0">
                <a:solidFill>
                  <a:srgbClr val="2E75B6"/>
                </a:solidFill>
              </a:rPr>
              <a:t>«</a:t>
            </a:r>
            <a:r>
              <a:rPr lang="ru-RU" sz="5300" b="1" dirty="0">
                <a:solidFill>
                  <a:srgbClr val="2E75B6"/>
                </a:solidFill>
              </a:rPr>
              <a:t>Театр своими </a:t>
            </a:r>
            <a:r>
              <a:rPr lang="ru-RU" sz="5300" b="1" dirty="0" smtClean="0">
                <a:solidFill>
                  <a:srgbClr val="2E75B6"/>
                </a:solidFill>
              </a:rPr>
              <a:t>руками.</a:t>
            </a:r>
            <a:br>
              <a:rPr lang="ru-RU" sz="5300" b="1" dirty="0" smtClean="0">
                <a:solidFill>
                  <a:srgbClr val="2E75B6"/>
                </a:solidFill>
              </a:rPr>
            </a:br>
            <a:r>
              <a:rPr lang="ru-RU" sz="5300" b="1" dirty="0" smtClean="0">
                <a:solidFill>
                  <a:srgbClr val="2E75B6"/>
                </a:solidFill>
              </a:rPr>
              <a:t>Волшебные ложки»</a:t>
            </a:r>
            <a:r>
              <a:rPr lang="ru-RU" sz="5300" b="1" dirty="0">
                <a:solidFill>
                  <a:srgbClr val="2E75B6"/>
                </a:solidFill>
              </a:rPr>
              <a:t/>
            </a:r>
            <a:br>
              <a:rPr lang="ru-RU" sz="5300" b="1" dirty="0">
                <a:solidFill>
                  <a:srgbClr val="2E75B6"/>
                </a:solidFill>
              </a:rPr>
            </a:br>
            <a:r>
              <a:rPr lang="ru-RU" sz="2000" b="1" dirty="0" smtClean="0">
                <a:solidFill>
                  <a:srgbClr val="FF0000"/>
                </a:solidFill>
              </a:rPr>
              <a:t/>
            </a:r>
            <a:br>
              <a:rPr lang="ru-RU" sz="2000" b="1" dirty="0" smtClean="0">
                <a:solidFill>
                  <a:srgbClr val="FF0000"/>
                </a:solidFill>
              </a:rPr>
            </a:br>
            <a:endParaRPr lang="ru-RU" sz="3600" b="1" dirty="0" smtClean="0">
              <a:solidFill>
                <a:srgbClr val="7030A0"/>
              </a:solidFill>
            </a:endParaRPr>
          </a:p>
        </p:txBody>
      </p:sp>
      <p:sp>
        <p:nvSpPr>
          <p:cNvPr id="2" name="TextBox 1"/>
          <p:cNvSpPr txBox="1"/>
          <p:nvPr/>
        </p:nvSpPr>
        <p:spPr>
          <a:xfrm>
            <a:off x="2666576" y="4597514"/>
            <a:ext cx="3090270" cy="1754326"/>
          </a:xfrm>
          <a:prstGeom prst="rect">
            <a:avLst/>
          </a:prstGeom>
          <a:noFill/>
        </p:spPr>
        <p:txBody>
          <a:bodyPr wrap="none" rtlCol="0">
            <a:spAutoFit/>
          </a:bodyPr>
          <a:lstStyle/>
          <a:p>
            <a:pPr algn="ctr"/>
            <a:r>
              <a:rPr lang="ru-RU" b="1" dirty="0" smtClean="0">
                <a:solidFill>
                  <a:srgbClr val="002060"/>
                </a:solidFill>
              </a:rPr>
              <a:t>Подготовили и провели </a:t>
            </a:r>
          </a:p>
          <a:p>
            <a:pPr algn="ctr"/>
            <a:r>
              <a:rPr lang="ru-RU" b="1" dirty="0">
                <a:solidFill>
                  <a:srgbClr val="002060"/>
                </a:solidFill>
              </a:rPr>
              <a:t>в</a:t>
            </a:r>
            <a:r>
              <a:rPr lang="ru-RU" b="1" dirty="0" smtClean="0">
                <a:solidFill>
                  <a:srgbClr val="002060"/>
                </a:solidFill>
              </a:rPr>
              <a:t>оспитатели</a:t>
            </a:r>
          </a:p>
          <a:p>
            <a:pPr algn="ctr"/>
            <a:r>
              <a:rPr lang="ru-RU" b="1" dirty="0" smtClean="0">
                <a:solidFill>
                  <a:srgbClr val="002060"/>
                </a:solidFill>
              </a:rPr>
              <a:t> группы №9 «Солнышки»</a:t>
            </a:r>
          </a:p>
          <a:p>
            <a:pPr algn="ctr"/>
            <a:r>
              <a:rPr lang="ru-RU" b="1" dirty="0" smtClean="0">
                <a:solidFill>
                  <a:srgbClr val="002060"/>
                </a:solidFill>
              </a:rPr>
              <a:t>Чернова М.В.</a:t>
            </a:r>
          </a:p>
          <a:p>
            <a:pPr algn="ctr"/>
            <a:r>
              <a:rPr lang="ru-RU" b="1" dirty="0" err="1" smtClean="0">
                <a:solidFill>
                  <a:srgbClr val="002060"/>
                </a:solidFill>
              </a:rPr>
              <a:t>Шелягина</a:t>
            </a:r>
            <a:r>
              <a:rPr lang="ru-RU" b="1" dirty="0" smtClean="0">
                <a:solidFill>
                  <a:srgbClr val="002060"/>
                </a:solidFill>
              </a:rPr>
              <a:t> Г.М.</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524" y="1303863"/>
            <a:ext cx="6170686" cy="46280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926122" y="534422"/>
            <a:ext cx="7385539" cy="769441"/>
          </a:xfrm>
          <a:prstGeom prst="rect">
            <a:avLst/>
          </a:prstGeom>
          <a:noFill/>
        </p:spPr>
        <p:txBody>
          <a:bodyPr wrap="square" rtlCol="0">
            <a:spAutoFit/>
          </a:bodyPr>
          <a:lstStyle/>
          <a:p>
            <a:pPr algn="ctr"/>
            <a:r>
              <a:rPr lang="ru-RU" sz="2400" dirty="0" smtClean="0">
                <a:solidFill>
                  <a:srgbClr val="002060"/>
                </a:solidFill>
              </a:rPr>
              <a:t>Выставка творческих работ детей и родителей</a:t>
            </a:r>
          </a:p>
          <a:p>
            <a:pPr algn="ctr"/>
            <a:r>
              <a:rPr lang="ru-RU" sz="2000" dirty="0" smtClean="0">
                <a:solidFill>
                  <a:srgbClr val="002060"/>
                </a:solidFill>
              </a:rPr>
              <a:t>«Театр на ложках»</a:t>
            </a:r>
            <a:endParaRPr lang="ru-RU" sz="2000" dirty="0">
              <a:solidFill>
                <a:srgbClr val="002060"/>
              </a:solidFill>
            </a:endParaRPr>
          </a:p>
        </p:txBody>
      </p:sp>
    </p:spTree>
    <p:extLst>
      <p:ext uri="{BB962C8B-B14F-4D97-AF65-F5344CB8AC3E}">
        <p14:creationId xmlns:p14="http://schemas.microsoft.com/office/powerpoint/2010/main" val="21766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2"/>
          <p:cNvSpPr>
            <a:spLocks noGrp="1"/>
          </p:cNvSpPr>
          <p:nvPr>
            <p:ph type="title"/>
          </p:nvPr>
        </p:nvSpPr>
        <p:spPr>
          <a:xfrm>
            <a:off x="614363" y="1363663"/>
            <a:ext cx="7886700" cy="1795462"/>
          </a:xfrm>
        </p:spPr>
        <p:txBody>
          <a:bodyPr/>
          <a:lstStyle/>
          <a:p>
            <a:pPr algn="just"/>
            <a:r>
              <a:rPr lang="ru-RU" sz="1800" b="1" smtClean="0">
                <a:solidFill>
                  <a:srgbClr val="0070C0"/>
                </a:solidFill>
              </a:rPr>
              <a:t>Театрализованная деятельность - это… не просто игра!</a:t>
            </a:r>
            <a:br>
              <a:rPr lang="ru-RU" sz="1800" b="1" smtClean="0">
                <a:solidFill>
                  <a:srgbClr val="0070C0"/>
                </a:solidFill>
              </a:rPr>
            </a:br>
            <a:r>
              <a:rPr lang="ru-RU" sz="1800" b="1" smtClean="0">
                <a:solidFill>
                  <a:srgbClr val="0070C0"/>
                </a:solidFill>
              </a:rPr>
              <a:t>Это прекрасное средство для интенсивного развития речи детей, обогащения словаря, развития мышления, воображения, творческих способностей. </a:t>
            </a:r>
            <a:br>
              <a:rPr lang="ru-RU" sz="1800" b="1" smtClean="0">
                <a:solidFill>
                  <a:srgbClr val="0070C0"/>
                </a:solidFill>
              </a:rPr>
            </a:br>
            <a:r>
              <a:rPr lang="ru-RU" sz="1800" b="1" smtClean="0">
                <a:solidFill>
                  <a:srgbClr val="0070C0"/>
                </a:solidFill>
              </a:rPr>
              <a:t>Сегодня в магазинах очень большой выбор игрушек и атрибутов  для театрализованной деятельности. Но всегда приятней и интересней сделать что-то своими руками</a:t>
            </a:r>
            <a:r>
              <a:rPr lang="ru-RU" sz="1800" smtClean="0"/>
              <a:t>. </a:t>
            </a:r>
            <a:r>
              <a:rPr lang="ru-RU" sz="1800" b="1" smtClean="0">
                <a:solidFill>
                  <a:srgbClr val="0070C0"/>
                </a:solidFill>
              </a:rPr>
              <a:t>Игрушка, сделанная руками, пусть даже с помощью взрослого, является не только результатом труда, но и творческим выражением индивидуальности создателя. Самодельная игрушка очень дорога ребёнку, с ней гораздо увлекательнее изображать героев сказок, песенок и небольших рассказов.</a:t>
            </a:r>
            <a:r>
              <a:rPr lang="ru-RU" sz="2000" b="1" smtClean="0">
                <a:solidFill>
                  <a:srgbClr val="0070C0"/>
                </a:solidFill>
              </a:rPr>
              <a:t/>
            </a:r>
            <a:br>
              <a:rPr lang="ru-RU" sz="2000" b="1" smtClean="0">
                <a:solidFill>
                  <a:srgbClr val="0070C0"/>
                </a:solidFill>
              </a:rPr>
            </a:br>
            <a:endParaRPr lang="ru-RU" sz="2000" b="1" smtClean="0">
              <a:solidFill>
                <a:srgbClr val="0070C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2" t="14332" b="8280"/>
          <a:stretch/>
        </p:blipFill>
        <p:spPr bwMode="auto">
          <a:xfrm rot="5400000">
            <a:off x="4819311" y="3772254"/>
            <a:ext cx="2946406" cy="194911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12839" r="63876"/>
          <a:stretch/>
        </p:blipFill>
        <p:spPr>
          <a:xfrm>
            <a:off x="2069432" y="3230002"/>
            <a:ext cx="1676400" cy="303361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4" descr="ÐÐ°ÑÑÐ¸Ð½ÐºÐ¸ Ð¿Ð¾ Ð·Ð°Ð¿ÑÐ¾ÑÑ ÐºÐ°ÑÑÐ¸Ð½ÐºÐ° Ð¸Ð· ÑÐºÐ°Ð·ÐºÐ¸ Ð½Ð° Ð¿ÑÐ¾Ð·ÑÐ°ÑÐ½Ð¾Ð¼ ÑÐ¾Ð½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4651375"/>
            <a:ext cx="16891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3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1"/>
          <p:cNvSpPr>
            <a:spLocks noGrp="1"/>
          </p:cNvSpPr>
          <p:nvPr>
            <p:ph idx="1"/>
          </p:nvPr>
        </p:nvSpPr>
        <p:spPr>
          <a:xfrm>
            <a:off x="781050" y="1767009"/>
            <a:ext cx="7886700" cy="4351338"/>
          </a:xfrm>
        </p:spPr>
        <p:txBody>
          <a:bodyPr/>
          <a:lstStyle/>
          <a:p>
            <a:pPr marL="0" indent="0" eaLnBrk="1" hangingPunct="1">
              <a:buNone/>
            </a:pPr>
            <a:r>
              <a:rPr lang="ru-RU" b="1" dirty="0" smtClean="0">
                <a:solidFill>
                  <a:srgbClr val="002060"/>
                </a:solidFill>
              </a:rPr>
              <a:t>    Задачи:</a:t>
            </a:r>
          </a:p>
          <a:p>
            <a:pPr marL="0" indent="0" eaLnBrk="1" hangingPunct="1">
              <a:buNone/>
            </a:pPr>
            <a:r>
              <a:rPr lang="ru-RU" sz="2400" dirty="0" smtClean="0"/>
              <a:t>1. Развивать интерес дошкольников к различным видам театра, его истории, атрибутам на примере совместного изготовления театра на ложках.</a:t>
            </a:r>
          </a:p>
          <a:p>
            <a:pPr marL="0" indent="0" eaLnBrk="1" hangingPunct="1">
              <a:buNone/>
            </a:pPr>
            <a:r>
              <a:rPr lang="ru-RU" sz="2400" dirty="0" smtClean="0"/>
              <a:t>2. Формировать умения и навыки практического    владения выразительными средствами:     использование мимики, жестов.</a:t>
            </a:r>
          </a:p>
          <a:p>
            <a:pPr marL="0" indent="0" eaLnBrk="1" hangingPunct="1">
              <a:buNone/>
            </a:pPr>
            <a:r>
              <a:rPr lang="ru-RU" dirty="0" smtClean="0"/>
              <a:t>               </a:t>
            </a:r>
          </a:p>
        </p:txBody>
      </p:sp>
      <p:sp>
        <p:nvSpPr>
          <p:cNvPr id="14338" name="Заголовок 2"/>
          <p:cNvSpPr>
            <a:spLocks noGrp="1"/>
          </p:cNvSpPr>
          <p:nvPr>
            <p:ph type="title"/>
          </p:nvPr>
        </p:nvSpPr>
        <p:spPr>
          <a:xfrm>
            <a:off x="914400" y="552694"/>
            <a:ext cx="7694734" cy="1325563"/>
          </a:xfrm>
        </p:spPr>
        <p:txBody>
          <a:bodyPr/>
          <a:lstStyle/>
          <a:p>
            <a:pPr eaLnBrk="1" hangingPunct="1"/>
            <a:r>
              <a:rPr lang="ru-RU" sz="2800" b="1" dirty="0">
                <a:solidFill>
                  <a:srgbClr val="002060"/>
                </a:solidFill>
                <a:latin typeface="+mn-lt"/>
                <a:ea typeface="+mn-ea"/>
                <a:cs typeface="+mn-cs"/>
              </a:rPr>
              <a:t>Цель проекта: </a:t>
            </a:r>
            <a:r>
              <a:rPr lang="ru-RU" sz="2800" dirty="0">
                <a:latin typeface="+mn-lt"/>
                <a:ea typeface="+mn-ea"/>
                <a:cs typeface="+mn-cs"/>
              </a:rPr>
              <a:t>формирование у детей и родителей интереса к совместной театральной деятельности.</a:t>
            </a:r>
          </a:p>
        </p:txBody>
      </p:sp>
      <p:sp>
        <p:nvSpPr>
          <p:cNvPr id="2" name="TextBox 1"/>
          <p:cNvSpPr txBox="1"/>
          <p:nvPr/>
        </p:nvSpPr>
        <p:spPr>
          <a:xfrm>
            <a:off x="1784721" y="4508228"/>
            <a:ext cx="6726233" cy="1846659"/>
          </a:xfrm>
          <a:prstGeom prst="rect">
            <a:avLst/>
          </a:prstGeom>
          <a:noFill/>
        </p:spPr>
        <p:txBody>
          <a:bodyPr wrap="square" rtlCol="0">
            <a:spAutoFit/>
          </a:bodyPr>
          <a:lstStyle/>
          <a:p>
            <a:pPr marL="0" indent="0" eaLnBrk="1" hangingPunct="1">
              <a:buNone/>
            </a:pPr>
            <a:r>
              <a:rPr lang="ru-RU" sz="2400" dirty="0" smtClean="0">
                <a:latin typeface="+mn-lt"/>
              </a:rPr>
              <a:t>3. Развивать </a:t>
            </a:r>
            <a:r>
              <a:rPr lang="ru-RU" sz="2400" dirty="0">
                <a:latin typeface="+mn-lt"/>
              </a:rPr>
              <a:t>способность к импровизации,          речевую активность детей.</a:t>
            </a:r>
          </a:p>
          <a:p>
            <a:pPr marL="0" indent="0" eaLnBrk="1" hangingPunct="1">
              <a:buNone/>
            </a:pPr>
            <a:r>
              <a:rPr lang="ru-RU" sz="2400" dirty="0">
                <a:latin typeface="+mn-lt"/>
              </a:rPr>
              <a:t> </a:t>
            </a:r>
            <a:r>
              <a:rPr lang="ru-RU" sz="2400" dirty="0" smtClean="0">
                <a:latin typeface="+mn-lt"/>
              </a:rPr>
              <a:t>4. Привлечь </a:t>
            </a:r>
            <a:r>
              <a:rPr lang="ru-RU" sz="2400" dirty="0">
                <a:latin typeface="+mn-lt"/>
              </a:rPr>
              <a:t>родителей к обогащению театрального уголка группы.</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2"/>
          <p:cNvSpPr>
            <a:spLocks noGrp="1"/>
          </p:cNvSpPr>
          <p:nvPr>
            <p:ph type="title"/>
          </p:nvPr>
        </p:nvSpPr>
        <p:spPr>
          <a:xfrm>
            <a:off x="1668463" y="3854450"/>
            <a:ext cx="6761162" cy="1865313"/>
          </a:xfrm>
        </p:spPr>
        <p:txBody>
          <a:bodyPr/>
          <a:lstStyle/>
          <a:p>
            <a:pPr algn="just"/>
            <a:r>
              <a:rPr lang="ru-RU" sz="2400" b="1" smtClean="0">
                <a:solidFill>
                  <a:srgbClr val="0070C0"/>
                </a:solidFill>
              </a:rPr>
              <a:t>Мы предложили детям вместе с родителями смастерить кукол для театра на обычных пластиковых ложках. Делается такой театр быстро, но какая большая польза для развития детей! Ребята с большим удовольствием разыгрывали сказки, а некоторые даже сочиняли свои сказочные     истории.</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18" t="13104" r="4015" b="8620"/>
          <a:stretch/>
        </p:blipFill>
        <p:spPr bwMode="auto">
          <a:xfrm>
            <a:off x="2452674" y="644153"/>
            <a:ext cx="4006990" cy="288757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4127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2"/>
          <p:cNvSpPr>
            <a:spLocks noGrp="1"/>
          </p:cNvSpPr>
          <p:nvPr>
            <p:ph type="title"/>
          </p:nvPr>
        </p:nvSpPr>
        <p:spPr>
          <a:xfrm>
            <a:off x="636588" y="1439863"/>
            <a:ext cx="7886700" cy="1325562"/>
          </a:xfrm>
        </p:spPr>
        <p:txBody>
          <a:bodyPr/>
          <a:lstStyle/>
          <a:p>
            <a:pPr algn="just"/>
            <a:r>
              <a:rPr lang="ru-RU" sz="2000" b="1" smtClean="0">
                <a:solidFill>
                  <a:srgbClr val="0070C0"/>
                </a:solidFill>
              </a:rPr>
              <a:t>Театр ложек  поможет ребёнку освоить приёмы кукловождения. Изготовить такой театр не сложно. Нужны деревянные или пластиковые ложки. На внешней их стороне рисуют лицо человека или мордочку животного. Украшают куклу тесьмой, кусочками меха, лентами. Из ткани шьют юбочку и надевают на игрушку, крепко завязав её у «шейки» ложки тесьмой. Получается яркая, легко управляемая кукла. Кукла, изготовленная из  ложки, легка и удобна в управлении. Ребёнок берёт игрушку за ручку и ведёт по краю ширмы. </a:t>
            </a:r>
          </a:p>
        </p:txBody>
      </p:sp>
      <p:pic>
        <p:nvPicPr>
          <p:cNvPr id="8195" name="Picture 2" descr="WP_20171213_09_59_35_Pro.jpg"/>
          <p:cNvPicPr>
            <a:picLocks noChangeAspect="1" noChangeArrowheads="1"/>
          </p:cNvPicPr>
          <p:nvPr/>
        </p:nvPicPr>
        <p:blipFill>
          <a:blip r:embed="rId2">
            <a:extLst>
              <a:ext uri="{28A0092B-C50C-407E-A947-70E740481C1C}">
                <a14:useLocalDpi xmlns:a14="http://schemas.microsoft.com/office/drawing/2010/main" val="0"/>
              </a:ext>
            </a:extLst>
          </a:blip>
          <a:srcRect t="20996" r="3134" b="11656"/>
          <a:stretch>
            <a:fillRect/>
          </a:stretch>
        </p:blipFill>
        <p:spPr bwMode="auto">
          <a:xfrm>
            <a:off x="1519238" y="3313112"/>
            <a:ext cx="6445250" cy="251777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24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996"/>
          <a:stretch/>
        </p:blipFill>
        <p:spPr bwMode="auto">
          <a:xfrm>
            <a:off x="969396" y="924275"/>
            <a:ext cx="3426757" cy="288757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358"/>
          <a:stretch/>
        </p:blipFill>
        <p:spPr bwMode="auto">
          <a:xfrm rot="5400000">
            <a:off x="5014252" y="2869394"/>
            <a:ext cx="3349569" cy="2967983"/>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536831" y="924275"/>
            <a:ext cx="4103075" cy="1754326"/>
          </a:xfrm>
          <a:prstGeom prst="rect">
            <a:avLst/>
          </a:prstGeom>
          <a:noFill/>
        </p:spPr>
        <p:txBody>
          <a:bodyPr wrap="square" rtlCol="0">
            <a:spAutoFit/>
          </a:bodyPr>
          <a:lstStyle/>
          <a:p>
            <a:r>
              <a:rPr lang="ru-RU" dirty="0" smtClean="0">
                <a:solidFill>
                  <a:srgbClr val="002060"/>
                </a:solidFill>
              </a:rPr>
              <a:t>В королевском замке</a:t>
            </a:r>
          </a:p>
          <a:p>
            <a:r>
              <a:rPr lang="ru-RU" dirty="0" smtClean="0">
                <a:solidFill>
                  <a:srgbClr val="002060"/>
                </a:solidFill>
              </a:rPr>
              <a:t>Состоялся бал</a:t>
            </a:r>
          </a:p>
          <a:p>
            <a:r>
              <a:rPr lang="ru-RU" dirty="0" smtClean="0">
                <a:solidFill>
                  <a:srgbClr val="002060"/>
                </a:solidFill>
              </a:rPr>
              <a:t>На балу невесту принц себе искал</a:t>
            </a:r>
          </a:p>
          <a:p>
            <a:r>
              <a:rPr lang="ru-RU" dirty="0" smtClean="0">
                <a:solidFill>
                  <a:srgbClr val="002060"/>
                </a:solidFill>
              </a:rPr>
              <a:t>Самую красивую он увидел вдруг</a:t>
            </a:r>
          </a:p>
          <a:p>
            <a:r>
              <a:rPr lang="ru-RU" dirty="0" smtClean="0">
                <a:solidFill>
                  <a:srgbClr val="002060"/>
                </a:solidFill>
              </a:rPr>
              <a:t>Пригласил на танец незнакомку в    круг.</a:t>
            </a:r>
            <a:endParaRPr lang="ru-RU" dirty="0">
              <a:solidFill>
                <a:srgbClr val="002060"/>
              </a:solidFill>
            </a:endParaRPr>
          </a:p>
        </p:txBody>
      </p:sp>
      <p:sp>
        <p:nvSpPr>
          <p:cNvPr id="5" name="TextBox 4"/>
          <p:cNvSpPr txBox="1"/>
          <p:nvPr/>
        </p:nvSpPr>
        <p:spPr>
          <a:xfrm>
            <a:off x="1453660" y="4567139"/>
            <a:ext cx="3751385" cy="1200329"/>
          </a:xfrm>
          <a:prstGeom prst="rect">
            <a:avLst/>
          </a:prstGeom>
          <a:noFill/>
        </p:spPr>
        <p:txBody>
          <a:bodyPr wrap="square" rtlCol="0">
            <a:spAutoFit/>
          </a:bodyPr>
          <a:lstStyle/>
          <a:p>
            <a:r>
              <a:rPr lang="ru-RU" dirty="0" smtClean="0">
                <a:solidFill>
                  <a:srgbClr val="002060"/>
                </a:solidFill>
              </a:rPr>
              <a:t>Бабушка внучку очень любила</a:t>
            </a:r>
          </a:p>
          <a:p>
            <a:r>
              <a:rPr lang="ru-RU" dirty="0" smtClean="0">
                <a:solidFill>
                  <a:srgbClr val="002060"/>
                </a:solidFill>
              </a:rPr>
              <a:t>Шапочку красную ей подарила</a:t>
            </a:r>
          </a:p>
          <a:p>
            <a:r>
              <a:rPr lang="ru-RU" dirty="0" smtClean="0">
                <a:solidFill>
                  <a:srgbClr val="002060"/>
                </a:solidFill>
              </a:rPr>
              <a:t>Девочка имя забыла свое</a:t>
            </a:r>
          </a:p>
          <a:p>
            <a:r>
              <a:rPr lang="ru-RU" dirty="0" smtClean="0">
                <a:solidFill>
                  <a:srgbClr val="002060"/>
                </a:solidFill>
              </a:rPr>
              <a:t>А ну, подскажите, как звали ее?</a:t>
            </a:r>
            <a:endParaRPr lang="ru-RU" dirty="0">
              <a:solidFill>
                <a:srgbClr val="002060"/>
              </a:solidFill>
            </a:endParaRPr>
          </a:p>
        </p:txBody>
      </p:sp>
    </p:spTree>
    <p:extLst>
      <p:ext uri="{BB962C8B-B14F-4D97-AF65-F5344CB8AC3E}">
        <p14:creationId xmlns:p14="http://schemas.microsoft.com/office/powerpoint/2010/main" val="3980570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2"/>
          <p:cNvSpPr>
            <a:spLocks noChangeArrowheads="1"/>
          </p:cNvSpPr>
          <p:nvPr/>
        </p:nvSpPr>
        <p:spPr bwMode="auto">
          <a:xfrm>
            <a:off x="628650" y="1895475"/>
            <a:ext cx="7886700" cy="375552"/>
          </a:xfrm>
          <a:prstGeom prst="rect">
            <a:avLst/>
          </a:prstGeom>
          <a:noFill/>
          <a:ln w="9525">
            <a:noFill/>
            <a:miter lim="800000"/>
            <a:headEnd/>
            <a:tailEnd/>
          </a:ln>
        </p:spPr>
        <p:txBody>
          <a:bodyPr>
            <a:spAutoFit/>
          </a:bodyPr>
          <a:lstStyle/>
          <a:p>
            <a:pPr>
              <a:lnSpc>
                <a:spcPct val="107000"/>
              </a:lnSpc>
              <a:spcAft>
                <a:spcPts val="800"/>
              </a:spcAft>
            </a:pPr>
            <a:endParaRPr lang="ru-RU" dirty="0">
              <a:latin typeface="Calibri" pitchFamily="34" charset="0"/>
              <a:ea typeface="Calibri" pitchFamily="34" charset="0"/>
              <a:cs typeface="Times New Roman" pitchFamily="18" charset="0"/>
            </a:endParaRPr>
          </a:p>
        </p:txBody>
      </p:sp>
      <p:sp>
        <p:nvSpPr>
          <p:cNvPr id="15363" name="Прямоугольник 3"/>
          <p:cNvSpPr>
            <a:spLocks noChangeArrowheads="1"/>
          </p:cNvSpPr>
          <p:nvPr/>
        </p:nvSpPr>
        <p:spPr bwMode="auto">
          <a:xfrm>
            <a:off x="2286000" y="3981450"/>
            <a:ext cx="4572000" cy="369332"/>
          </a:xfrm>
          <a:prstGeom prst="rect">
            <a:avLst/>
          </a:prstGeom>
          <a:noFill/>
          <a:ln w="9525">
            <a:noFill/>
            <a:miter lim="800000"/>
            <a:headEnd/>
            <a:tailEnd/>
          </a:ln>
        </p:spPr>
        <p:txBody>
          <a:bodyPr>
            <a:spAutoFit/>
          </a:bodyPr>
          <a:lstStyle/>
          <a:p>
            <a:pPr algn="ctr"/>
            <a:endParaRPr lang="ru-RU" dirty="0">
              <a:solidFill>
                <a:srgbClr val="FF0000"/>
              </a:solidFill>
              <a:latin typeface="Monotype Corsiva" pitchFamily="66"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r="14702"/>
          <a:stretch/>
        </p:blipFill>
        <p:spPr>
          <a:xfrm rot="5400000">
            <a:off x="4431324" y="2172450"/>
            <a:ext cx="4114800" cy="3618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23761"/>
          <a:stretch/>
        </p:blipFill>
        <p:spPr>
          <a:xfrm>
            <a:off x="914400" y="725824"/>
            <a:ext cx="3566032" cy="3624958"/>
          </a:xfrm>
          <a:prstGeom prst="rect">
            <a:avLst/>
          </a:prstGeom>
        </p:spPr>
      </p:pic>
      <p:sp>
        <p:nvSpPr>
          <p:cNvPr id="4" name="TextBox 3"/>
          <p:cNvSpPr txBox="1"/>
          <p:nvPr/>
        </p:nvSpPr>
        <p:spPr>
          <a:xfrm>
            <a:off x="4480432" y="725824"/>
            <a:ext cx="3817292" cy="830997"/>
          </a:xfrm>
          <a:prstGeom prst="rect">
            <a:avLst/>
          </a:prstGeom>
          <a:noFill/>
        </p:spPr>
        <p:txBody>
          <a:bodyPr wrap="square" rtlCol="0">
            <a:spAutoFit/>
          </a:bodyPr>
          <a:lstStyle/>
          <a:p>
            <a:pPr algn="ctr"/>
            <a:r>
              <a:rPr lang="ru-RU" sz="2400" dirty="0" smtClean="0">
                <a:solidFill>
                  <a:srgbClr val="002060"/>
                </a:solidFill>
              </a:rPr>
              <a:t>Саша и сказка</a:t>
            </a:r>
          </a:p>
          <a:p>
            <a:pPr algn="ctr"/>
            <a:r>
              <a:rPr lang="ru-RU" sz="2400" dirty="0" smtClean="0">
                <a:solidFill>
                  <a:srgbClr val="002060"/>
                </a:solidFill>
              </a:rPr>
              <a:t> « Три кота»</a:t>
            </a:r>
            <a:endParaRPr lang="ru-RU" sz="2400" dirty="0">
              <a:solidFill>
                <a:srgbClr val="002060"/>
              </a:solidFill>
            </a:endParaRPr>
          </a:p>
        </p:txBody>
      </p:sp>
      <p:sp>
        <p:nvSpPr>
          <p:cNvPr id="5" name="TextBox 4"/>
          <p:cNvSpPr txBox="1"/>
          <p:nvPr/>
        </p:nvSpPr>
        <p:spPr>
          <a:xfrm>
            <a:off x="1676400" y="4736123"/>
            <a:ext cx="2895600" cy="830997"/>
          </a:xfrm>
          <a:prstGeom prst="rect">
            <a:avLst/>
          </a:prstGeom>
          <a:noFill/>
        </p:spPr>
        <p:txBody>
          <a:bodyPr wrap="square" rtlCol="0">
            <a:spAutoFit/>
          </a:bodyPr>
          <a:lstStyle/>
          <a:p>
            <a:r>
              <a:rPr lang="ru-RU" sz="2400" dirty="0" smtClean="0">
                <a:solidFill>
                  <a:srgbClr val="002060"/>
                </a:solidFill>
              </a:rPr>
              <a:t>Женя и сказка </a:t>
            </a:r>
          </a:p>
          <a:p>
            <a:r>
              <a:rPr lang="ru-RU" sz="2400" dirty="0" smtClean="0">
                <a:solidFill>
                  <a:srgbClr val="002060"/>
                </a:solidFill>
              </a:rPr>
              <a:t>« Три медведя»</a:t>
            </a:r>
            <a:endParaRPr lang="ru-RU" sz="2400"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b="9098"/>
          <a:stretch/>
        </p:blipFill>
        <p:spPr>
          <a:xfrm>
            <a:off x="4895850" y="2391508"/>
            <a:ext cx="3104789" cy="3763108"/>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9231" b="6496"/>
          <a:stretch/>
        </p:blipFill>
        <p:spPr>
          <a:xfrm>
            <a:off x="1172911" y="668216"/>
            <a:ext cx="3390745" cy="3810000"/>
          </a:xfrm>
          <a:prstGeom prst="rect">
            <a:avLst/>
          </a:prstGeom>
        </p:spPr>
      </p:pic>
      <p:sp>
        <p:nvSpPr>
          <p:cNvPr id="5" name="TextBox 4"/>
          <p:cNvSpPr txBox="1"/>
          <p:nvPr/>
        </p:nvSpPr>
        <p:spPr>
          <a:xfrm>
            <a:off x="4852337" y="918686"/>
            <a:ext cx="3436983" cy="1200329"/>
          </a:xfrm>
          <a:prstGeom prst="rect">
            <a:avLst/>
          </a:prstGeom>
          <a:noFill/>
        </p:spPr>
        <p:txBody>
          <a:bodyPr wrap="square" rtlCol="0">
            <a:spAutoFit/>
          </a:bodyPr>
          <a:lstStyle/>
          <a:p>
            <a:r>
              <a:rPr lang="ru-RU" sz="2400" dirty="0" smtClean="0">
                <a:solidFill>
                  <a:srgbClr val="002060"/>
                </a:solidFill>
              </a:rPr>
              <a:t>Вероника и сказка                « Капризная принцесса»</a:t>
            </a:r>
            <a:endParaRPr lang="ru-RU" sz="2400" dirty="0">
              <a:solidFill>
                <a:srgbClr val="002060"/>
              </a:solidFill>
            </a:endParaRPr>
          </a:p>
        </p:txBody>
      </p:sp>
      <p:sp>
        <p:nvSpPr>
          <p:cNvPr id="6" name="TextBox 5"/>
          <p:cNvSpPr txBox="1"/>
          <p:nvPr/>
        </p:nvSpPr>
        <p:spPr>
          <a:xfrm>
            <a:off x="1723292" y="4747846"/>
            <a:ext cx="3024554" cy="830997"/>
          </a:xfrm>
          <a:prstGeom prst="rect">
            <a:avLst/>
          </a:prstGeom>
          <a:noFill/>
        </p:spPr>
        <p:txBody>
          <a:bodyPr wrap="square" rtlCol="0">
            <a:spAutoFit/>
          </a:bodyPr>
          <a:lstStyle/>
          <a:p>
            <a:r>
              <a:rPr lang="ru-RU" sz="2400" dirty="0" smtClean="0">
                <a:solidFill>
                  <a:srgbClr val="002060"/>
                </a:solidFill>
              </a:rPr>
              <a:t>Варя и сказка </a:t>
            </a:r>
          </a:p>
          <a:p>
            <a:r>
              <a:rPr lang="ru-RU" sz="2400" dirty="0" smtClean="0">
                <a:solidFill>
                  <a:srgbClr val="002060"/>
                </a:solidFill>
              </a:rPr>
              <a:t>« Мама и дочка»</a:t>
            </a:r>
            <a:endParaRPr lang="ru-RU" sz="2400" dirty="0">
              <a:solidFill>
                <a:srgbClr val="002060"/>
              </a:solidFill>
            </a:endParaRPr>
          </a:p>
        </p:txBody>
      </p:sp>
    </p:spTree>
    <p:extLst>
      <p:ext uri="{BB962C8B-B14F-4D97-AF65-F5344CB8AC3E}">
        <p14:creationId xmlns:p14="http://schemas.microsoft.com/office/powerpoint/2010/main" val="360899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2393" t="25812"/>
          <a:stretch/>
        </p:blipFill>
        <p:spPr>
          <a:xfrm>
            <a:off x="5603632" y="2975762"/>
            <a:ext cx="3157998" cy="3565713"/>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9488" t="11795" r="1026" b="11282"/>
          <a:stretch/>
        </p:blipFill>
        <p:spPr>
          <a:xfrm>
            <a:off x="314277" y="448077"/>
            <a:ext cx="5160164" cy="3326753"/>
          </a:xfrm>
          <a:prstGeom prst="rect">
            <a:avLst/>
          </a:prstGeom>
        </p:spPr>
      </p:pic>
      <p:sp>
        <p:nvSpPr>
          <p:cNvPr id="6" name="TextBox 5"/>
          <p:cNvSpPr txBox="1"/>
          <p:nvPr/>
        </p:nvSpPr>
        <p:spPr>
          <a:xfrm>
            <a:off x="5603632" y="2130617"/>
            <a:ext cx="3153745" cy="769441"/>
          </a:xfrm>
          <a:prstGeom prst="rect">
            <a:avLst/>
          </a:prstGeom>
          <a:noFill/>
        </p:spPr>
        <p:txBody>
          <a:bodyPr wrap="square" rtlCol="0">
            <a:spAutoFit/>
          </a:bodyPr>
          <a:lstStyle/>
          <a:p>
            <a:pPr algn="ctr"/>
            <a:r>
              <a:rPr lang="ru-RU" sz="2400" dirty="0" smtClean="0">
                <a:solidFill>
                  <a:srgbClr val="002060"/>
                </a:solidFill>
              </a:rPr>
              <a:t>Варя и сказка </a:t>
            </a:r>
          </a:p>
          <a:p>
            <a:pPr algn="ctr"/>
            <a:r>
              <a:rPr lang="ru-RU" sz="2000" dirty="0" smtClean="0">
                <a:solidFill>
                  <a:srgbClr val="002060"/>
                </a:solidFill>
              </a:rPr>
              <a:t>«Цветик –</a:t>
            </a:r>
            <a:r>
              <a:rPr lang="ru-RU" sz="2000" dirty="0" err="1" smtClean="0">
                <a:solidFill>
                  <a:srgbClr val="002060"/>
                </a:solidFill>
              </a:rPr>
              <a:t>семицветик</a:t>
            </a:r>
            <a:r>
              <a:rPr lang="ru-RU" sz="2000" dirty="0" smtClean="0">
                <a:solidFill>
                  <a:srgbClr val="002060"/>
                </a:solidFill>
              </a:rPr>
              <a:t>»</a:t>
            </a:r>
            <a:endParaRPr lang="ru-RU" sz="2000" dirty="0">
              <a:solidFill>
                <a:srgbClr val="002060"/>
              </a:solidFill>
            </a:endParaRPr>
          </a:p>
        </p:txBody>
      </p:sp>
      <p:sp>
        <p:nvSpPr>
          <p:cNvPr id="7" name="TextBox 6"/>
          <p:cNvSpPr txBox="1"/>
          <p:nvPr/>
        </p:nvSpPr>
        <p:spPr>
          <a:xfrm>
            <a:off x="1019909" y="4277470"/>
            <a:ext cx="4583723" cy="1200329"/>
          </a:xfrm>
          <a:prstGeom prst="rect">
            <a:avLst/>
          </a:prstGeom>
          <a:noFill/>
        </p:spPr>
        <p:txBody>
          <a:bodyPr wrap="square" rtlCol="0">
            <a:spAutoFit/>
          </a:bodyPr>
          <a:lstStyle/>
          <a:p>
            <a:pPr algn="ctr"/>
            <a:r>
              <a:rPr lang="ru-RU" sz="2400" b="1" dirty="0" smtClean="0">
                <a:solidFill>
                  <a:srgbClr val="0070C0"/>
                </a:solidFill>
              </a:rPr>
              <a:t>Жили были три кота</a:t>
            </a:r>
          </a:p>
          <a:p>
            <a:pPr algn="ctr"/>
            <a:r>
              <a:rPr lang="ru-RU" sz="2400" b="1" dirty="0" smtClean="0">
                <a:solidFill>
                  <a:srgbClr val="0070C0"/>
                </a:solidFill>
              </a:rPr>
              <a:t>Двенадцать лапок,</a:t>
            </a:r>
          </a:p>
          <a:p>
            <a:pPr algn="ctr"/>
            <a:r>
              <a:rPr lang="ru-RU" sz="2400" b="1" dirty="0">
                <a:solidFill>
                  <a:srgbClr val="0070C0"/>
                </a:solidFill>
              </a:rPr>
              <a:t> </a:t>
            </a:r>
            <a:r>
              <a:rPr lang="ru-RU" sz="2400" b="1" dirty="0" smtClean="0">
                <a:solidFill>
                  <a:srgbClr val="0070C0"/>
                </a:solidFill>
              </a:rPr>
              <a:t>                           три хвоста!</a:t>
            </a:r>
            <a:endParaRPr lang="ru-RU" sz="2400" b="1" dirty="0">
              <a:solidFill>
                <a:srgbClr val="0070C0"/>
              </a:solidFill>
            </a:endParaRPr>
          </a:p>
        </p:txBody>
      </p:sp>
    </p:spTree>
    <p:extLst>
      <p:ext uri="{BB962C8B-B14F-4D97-AF65-F5344CB8AC3E}">
        <p14:creationId xmlns:p14="http://schemas.microsoft.com/office/powerpoint/2010/main" val="245503775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332</Words>
  <Application>Microsoft Office PowerPoint</Application>
  <PresentationFormat>Экран (4:3)</PresentationFormat>
  <Paragraphs>39</Paragraphs>
  <Slides>10</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10</vt:i4>
      </vt:variant>
    </vt:vector>
  </HeadingPairs>
  <TitlesOfParts>
    <vt:vector size="15" baseType="lpstr">
      <vt:lpstr>Тема Office</vt:lpstr>
      <vt:lpstr>1_Тема Office</vt:lpstr>
      <vt:lpstr>2_Тема Office</vt:lpstr>
      <vt:lpstr>3_Тема Office</vt:lpstr>
      <vt:lpstr>4_Тема Office</vt:lpstr>
      <vt:lpstr>   Проект  «Театр своими руками. Волшебные ложки»  </vt:lpstr>
      <vt:lpstr>Театрализованная деятельность - это… не просто игра! Это прекрасное средство для интенсивного развития речи детей, обогащения словаря, развития мышления, воображения, творческих способностей.  Сегодня в магазинах очень большой выбор игрушек и атрибутов  для театрализованной деятельности. Но всегда приятней и интересней сделать что-то своими руками. Игрушка, сделанная руками, пусть даже с помощью взрослого, является не только результатом труда, но и творческим выражением индивидуальности создателя. Самодельная игрушка очень дорога ребёнку, с ней гораздо увлекательнее изображать героев сказок, песенок и небольших рассказов. </vt:lpstr>
      <vt:lpstr>Цель проекта: формирование у детей и родителей интереса к совместной театральной деятельности.</vt:lpstr>
      <vt:lpstr>Мы предложили детям вместе с родителями смастерить кукол для театра на обычных пластиковых ложках. Делается такой театр быстро, но какая большая польза для развития детей! Ребята с большим удовольствием разыгрывали сказки, а некоторые даже сочиняли свои сказочные     истории.</vt:lpstr>
      <vt:lpstr>Театр ложек  поможет ребёнку освоить приёмы кукловождения. Изготовить такой театр не сложно. Нужны деревянные или пластиковые ложки. На внешней их стороне рисуют лицо человека или мордочку животного. Украшают куклу тесьмой, кусочками меха, лентами. Из ткани шьют юбочку и надевают на игрушку, крепко завязав её у «шейки» ложки тесьмой. Получается яркая, легко управляемая кукла. Кукла, изготовленная из  ложки, легка и удобна в управлении. Ребёнок берёт игрушку за ручку и ведёт по краю ширмы.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cp:lastModifiedBy>
  <cp:revision>23</cp:revision>
  <dcterms:created xsi:type="dcterms:W3CDTF">2015-01-07T10:14:09Z</dcterms:created>
  <dcterms:modified xsi:type="dcterms:W3CDTF">2018-08-20T06:24:24Z</dcterms:modified>
</cp:coreProperties>
</file>