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2"/>
  </p:handout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4660"/>
  </p:normalViewPr>
  <p:slideViewPr>
    <p:cSldViewPr>
      <p:cViewPr varScale="1">
        <p:scale>
          <a:sx n="68" d="100"/>
          <a:sy n="68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7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1D62EF5-DE24-4296-B912-29A998BCC3FB}" type="datetimeFigureOut">
              <a:rPr lang="ru-RU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6C4FBBF-F05A-48B7-A7D9-5CF90B8E8688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F24CD-6D9F-423A-85B0-9D404DAEC6C2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F0F4C-F229-4988-8EDA-47CB704B68F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AF5F0F4C-F229-4988-8EDA-47CB704B68F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1187624" y="1556932"/>
            <a:ext cx="7632000" cy="1260000"/>
          </a:xfrm>
        </p:spPr>
        <p:txBody>
          <a:bodyPr/>
          <a:lstStyle>
            <a:lvl1pPr>
              <a:defRPr sz="4800" b="1">
                <a:solidFill>
                  <a:srgbClr val="005DA2"/>
                </a:solidFill>
                <a:effectLst/>
                <a:latin typeface="+mj-lt"/>
                <a:ea typeface="Arial Unicode MS" pitchFamily="34" charset="-128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767220" y="3528591"/>
            <a:ext cx="6400800" cy="126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DA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224476" y="296652"/>
            <a:ext cx="7632000" cy="900113"/>
          </a:xfrm>
        </p:spPr>
        <p:txBody>
          <a:bodyPr/>
          <a:lstStyle>
            <a:lvl1pPr>
              <a:defRPr>
                <a:solidFill>
                  <a:srgbClr val="005DA2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1223831" y="1593342"/>
            <a:ext cx="7632000" cy="4248000"/>
          </a:xfrm>
        </p:spPr>
        <p:txBody>
          <a:bodyPr/>
          <a:lstStyle>
            <a:lvl1pPr>
              <a:defRPr>
                <a:solidFill>
                  <a:srgbClr val="005DA2"/>
                </a:solidFill>
                <a:latin typeface="+mj-lt"/>
              </a:defRPr>
            </a:lvl1pPr>
            <a:lvl2pPr>
              <a:defRPr>
                <a:solidFill>
                  <a:srgbClr val="005DA2"/>
                </a:solidFill>
                <a:latin typeface="+mj-lt"/>
              </a:defRPr>
            </a:lvl2pPr>
            <a:lvl3pPr>
              <a:defRPr>
                <a:solidFill>
                  <a:srgbClr val="005DA2"/>
                </a:solidFill>
                <a:latin typeface="+mj-lt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224476" y="296652"/>
            <a:ext cx="7632000" cy="900113"/>
          </a:xfrm>
        </p:spPr>
        <p:txBody>
          <a:bodyPr/>
          <a:lstStyle>
            <a:lvl1pPr>
              <a:defRPr>
                <a:solidFill>
                  <a:srgbClr val="005DA2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10"/>
          </p:nvPr>
        </p:nvSpPr>
        <p:spPr>
          <a:xfrm>
            <a:off x="1224476" y="1593342"/>
            <a:ext cx="7632000" cy="4248000"/>
          </a:xfrm>
        </p:spPr>
        <p:txBody>
          <a:bodyPr/>
          <a:lstStyle>
            <a:lvl1pPr marL="107950" indent="0">
              <a:buNone/>
              <a:defRPr>
                <a:solidFill>
                  <a:srgbClr val="005DA2"/>
                </a:solidFill>
                <a:latin typeface="+mj-lt"/>
              </a:defRPr>
            </a:lvl1pPr>
            <a:lvl2pPr marL="107950" indent="0">
              <a:buNone/>
              <a:defRPr/>
            </a:lvl2pPr>
            <a:lvl3pPr marL="107950" indent="0"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224476" y="296652"/>
            <a:ext cx="7632000" cy="900113"/>
          </a:xfrm>
        </p:spPr>
        <p:txBody>
          <a:bodyPr/>
          <a:lstStyle>
            <a:lvl1pPr>
              <a:defRPr>
                <a:solidFill>
                  <a:srgbClr val="005DA2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10"/>
          </p:nvPr>
        </p:nvSpPr>
        <p:spPr>
          <a:xfrm>
            <a:off x="1224476" y="1593342"/>
            <a:ext cx="7632000" cy="4248000"/>
          </a:xfrm>
        </p:spPr>
        <p:txBody>
          <a:bodyPr/>
          <a:lstStyle>
            <a:lvl1pPr marL="342265" indent="-342265">
              <a:buSzPct val="60000"/>
              <a:buFont typeface="Wingdings 2" panose="05020102010507070707" pitchFamily="18" charset="2"/>
              <a:buChar char="Þ"/>
              <a:defRPr>
                <a:solidFill>
                  <a:srgbClr val="005DA2"/>
                </a:solidFill>
                <a:latin typeface="+mj-lt"/>
              </a:defRPr>
            </a:lvl1pPr>
            <a:lvl2pPr marL="741680" indent="-284480">
              <a:buFont typeface="Arial" panose="020B0604020202020204" pitchFamily="34" charset="0"/>
              <a:buChar char="•"/>
              <a:defRPr>
                <a:solidFill>
                  <a:srgbClr val="005DA2"/>
                </a:solidFill>
                <a:latin typeface="+mj-lt"/>
              </a:defRPr>
            </a:lvl2pPr>
            <a:lvl3pPr marL="1144905" indent="-230505">
              <a:buFont typeface="Courier New" pitchFamily="49" charset="0"/>
              <a:buChar char="o"/>
              <a:defRPr>
                <a:solidFill>
                  <a:srgbClr val="005DA2"/>
                </a:solidFill>
                <a:latin typeface="+mj-lt"/>
              </a:defRPr>
            </a:lvl3pPr>
            <a:lvl4pPr>
              <a:defRPr>
                <a:solidFill>
                  <a:srgbClr val="005DA2"/>
                </a:solidFill>
              </a:defRPr>
            </a:lvl4pPr>
            <a:lvl5pPr>
              <a:defRPr>
                <a:solidFill>
                  <a:srgbClr val="005DA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224476" y="296652"/>
            <a:ext cx="7632000" cy="900113"/>
          </a:xfrm>
        </p:spPr>
        <p:txBody>
          <a:bodyPr/>
          <a:lstStyle>
            <a:lvl1pPr>
              <a:defRPr>
                <a:solidFill>
                  <a:srgbClr val="005DA2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1223628" y="1592796"/>
            <a:ext cx="3600000" cy="4248000"/>
          </a:xfrm>
        </p:spPr>
        <p:txBody>
          <a:bodyPr/>
          <a:lstStyle>
            <a:lvl1pPr>
              <a:defRPr sz="3200">
                <a:solidFill>
                  <a:srgbClr val="005DA2"/>
                </a:solidFill>
                <a:latin typeface="+mj-lt"/>
              </a:defRPr>
            </a:lvl1pPr>
            <a:lvl2pPr>
              <a:defRPr sz="2800">
                <a:solidFill>
                  <a:srgbClr val="005DA2"/>
                </a:solidFill>
                <a:latin typeface="+mj-lt"/>
              </a:defRPr>
            </a:lvl2pPr>
            <a:lvl3pPr>
              <a:defRPr sz="2400">
                <a:solidFill>
                  <a:srgbClr val="005DA2"/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5256476" y="1592796"/>
            <a:ext cx="3600000" cy="4248000"/>
          </a:xfrm>
        </p:spPr>
        <p:txBody>
          <a:bodyPr/>
          <a:lstStyle>
            <a:lvl1pPr>
              <a:defRPr sz="3200">
                <a:solidFill>
                  <a:srgbClr val="005DA2"/>
                </a:solidFill>
                <a:latin typeface="+mj-lt"/>
              </a:defRPr>
            </a:lvl1pPr>
            <a:lvl2pPr>
              <a:defRPr sz="2800">
                <a:solidFill>
                  <a:srgbClr val="005DA2"/>
                </a:solidFill>
                <a:latin typeface="+mj-lt"/>
              </a:defRPr>
            </a:lvl2pPr>
            <a:lvl3pPr>
              <a:defRPr sz="2400">
                <a:solidFill>
                  <a:srgbClr val="005DA2"/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1.jpe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false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true"/>
          </p:cNvSpPr>
          <p:nvPr>
            <p:ph type="title"/>
          </p:nvPr>
        </p:nvSpPr>
        <p:spPr bwMode="auto">
          <a:xfrm>
            <a:off x="1223963" y="296863"/>
            <a:ext cx="7632700" cy="900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false" compatLnSpc="true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true"/>
          </p:cNvSpPr>
          <p:nvPr>
            <p:ph type="body" idx="1"/>
          </p:nvPr>
        </p:nvSpPr>
        <p:spPr bwMode="auto">
          <a:xfrm>
            <a:off x="1223963" y="1631950"/>
            <a:ext cx="7632700" cy="421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DA2"/>
          </a:solidFill>
          <a:latin typeface="+mj-lt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5DA2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5DA2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5DA2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5DA2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Þ"/>
        <a:defRPr sz="3200" kern="1200">
          <a:solidFill>
            <a:srgbClr val="005DA2"/>
          </a:solidFill>
          <a:latin typeface="+mj-lt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5DA2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Courier New" pitchFamily="49" charset="0"/>
        <a:buChar char="o"/>
        <a:defRPr sz="2400" kern="1200">
          <a:solidFill>
            <a:srgbClr val="005DA2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1737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1737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true"/>
          </p:cNvSpPr>
          <p:nvPr>
            <p:ph type="title"/>
          </p:nvPr>
        </p:nvSpPr>
        <p:spPr>
          <a:xfrm>
            <a:off x="1223963" y="296863"/>
            <a:ext cx="7632700" cy="900112"/>
          </a:xfrm>
        </p:spPr>
        <p:txBody>
          <a:bodyPr/>
          <a:lstStyle/>
          <a:p>
            <a:r>
              <a:rPr lang="ru-RU" sz="6600" b="1" dirty="0" smtClean="0">
                <a:cs typeface="Arial" panose="020B0604020202020204" pitchFamily="34" charset="0"/>
              </a:rPr>
              <a:t>Добрая зима</a:t>
            </a:r>
            <a:endParaRPr lang="ru-RU" sz="6600" b="1" dirty="0" smtClean="0">
              <a:cs typeface="Arial" panose="020B0604020202020204" pitchFamily="34" charset="0"/>
            </a:endParaRPr>
          </a:p>
        </p:txBody>
      </p:sp>
      <p:sp>
        <p:nvSpPr>
          <p:cNvPr id="2051" name="Текст 2"/>
          <p:cNvSpPr>
            <a:spLocks noGrp="true"/>
          </p:cNvSpPr>
          <p:nvPr>
            <p:ph type="body" sz="quarter" idx="10"/>
          </p:nvPr>
        </p:nvSpPr>
        <p:spPr>
          <a:xfrm>
            <a:off x="4427984" y="5589240"/>
            <a:ext cx="4464496" cy="1080120"/>
          </a:xfrm>
        </p:spPr>
        <p:txBody>
          <a:bodyPr/>
          <a:lstStyle/>
          <a:p>
            <a:pPr marL="107950"/>
            <a:r>
              <a:rPr lang="ru-RU" b="1" dirty="0" smtClean="0">
                <a:cs typeface="Arial" panose="020B0604020202020204" pitchFamily="34" charset="0"/>
              </a:rPr>
              <a:t>Группа «Солнышки»</a:t>
            </a:r>
            <a:endParaRPr lang="ru-RU" b="1" dirty="0" smtClean="0">
              <a:cs typeface="Arial" panose="020B0604020202020204" pitchFamily="34" charset="0"/>
            </a:endParaRPr>
          </a:p>
          <a:p>
            <a:pPr marL="107950" algn="r"/>
            <a:r>
              <a:rPr lang="ru-RU" b="1" dirty="0" smtClean="0">
                <a:cs typeface="Arial" panose="020B0604020202020204" pitchFamily="34" charset="0"/>
              </a:rPr>
              <a:t>Январь 2021</a:t>
            </a:r>
            <a:endParaRPr lang="ru-RU" b="1" dirty="0" smtClean="0">
              <a:cs typeface="Arial" panose="020B0604020202020204" pitchFamily="34" charset="0"/>
            </a:endParaRPr>
          </a:p>
        </p:txBody>
      </p:sp>
      <p:pic>
        <p:nvPicPr>
          <p:cNvPr id="4" name="Рисунок 3" descr="images.jpg"/>
          <p:cNvPicPr>
            <a:picLocks noChangeAspect="true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439652" y="1189185"/>
            <a:ext cx="6552728" cy="4497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Текст 4"/>
          <p:cNvSpPr>
            <a:spLocks noGrp="true"/>
          </p:cNvSpPr>
          <p:nvPr>
            <p:ph type="body" sz="quarter" idx="10"/>
          </p:nvPr>
        </p:nvSpPr>
        <p:spPr>
          <a:xfrm>
            <a:off x="899592" y="152636"/>
            <a:ext cx="7957071" cy="568936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 наступлением холодов птицы улетают в теплые края, где больше тепла и пищи. Многие птицы остаются зимовать. А зима в этом году холодная и снежная. Каково приходится нашим пернатым друзьям в зимнее время? Все они нуждаются зимой в нашей помощи, в нашей заботе.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Мы с детьми решили  этой зимой изготовить для них съедобные кормушки. Нашли информацию о том, как и из чего их делают, рацион птиц и принялись за работу. </a:t>
            </a:r>
            <a:endParaRPr lang="ru-RU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107950" indent="287655"/>
            <a:endParaRPr lang="ru-RU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4"/>
          <p:cNvSpPr>
            <a:spLocks noGrp="true"/>
          </p:cNvSpPr>
          <p:nvPr>
            <p:ph type="body" sz="quarter" idx="10"/>
          </p:nvPr>
        </p:nvSpPr>
        <p:spPr>
          <a:xfrm>
            <a:off x="2555776" y="4077072"/>
            <a:ext cx="6300886" cy="2484276"/>
          </a:xfrm>
        </p:spPr>
        <p:txBody>
          <a:bodyPr/>
          <a:lstStyle/>
          <a:p>
            <a:pPr marL="107950"/>
            <a:r>
              <a:rPr lang="ru-RU" sz="2000" b="1" dirty="0" smtClean="0">
                <a:solidFill>
                  <a:srgbClr val="002060"/>
                </a:solidFill>
              </a:rPr>
              <a:t>Смешали зерна пшеницы, пшена, геркулеса, в отдельной посуде размешали муку и воду, а потом все соединили. Вот какая каша получилась!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07950"/>
            <a:r>
              <a:rPr lang="ru-RU" sz="2000" b="1" dirty="0" smtClean="0">
                <a:solidFill>
                  <a:srgbClr val="002060"/>
                </a:solidFill>
              </a:rPr>
              <a:t>Кашу разложили по формочкам, вставив в середину трубочки для коктейля, чтобы остались дырочки для веревочек и положили сушить на батарею отопления. Интересно, что получится?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07950"/>
            <a:endParaRPr lang="ru-RU" sz="2000" dirty="0" smtClean="0"/>
          </a:p>
          <a:p>
            <a:pPr marL="107950"/>
            <a:endParaRPr lang="ru-RU" dirty="0" smtClean="0">
              <a:cs typeface="Arial" panose="020B0604020202020204" pitchFamily="34" charset="0"/>
            </a:endParaRPr>
          </a:p>
        </p:txBody>
      </p:sp>
      <p:pic>
        <p:nvPicPr>
          <p:cNvPr id="5" name="Рисунок 4" descr="IMG_20201215_160151.jpg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223628" y="260648"/>
            <a:ext cx="1836204" cy="3492388"/>
          </a:xfrm>
          <a:prstGeom prst="rect">
            <a:avLst/>
          </a:prstGeom>
        </p:spPr>
      </p:pic>
      <p:pic>
        <p:nvPicPr>
          <p:cNvPr id="6" name="Рисунок 5" descr="IMG_20201215_161034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63888" y="368660"/>
            <a:ext cx="5148572" cy="3672408"/>
          </a:xfrm>
          <a:prstGeom prst="rect">
            <a:avLst/>
          </a:prstGeom>
        </p:spPr>
      </p:pic>
      <p:pic>
        <p:nvPicPr>
          <p:cNvPr id="7" name="Рисунок 6" descr="IMG_20201215_16075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215516" y="3789040"/>
            <a:ext cx="2162801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Текст 4"/>
          <p:cNvSpPr>
            <a:spLocks noGrp="true"/>
          </p:cNvSpPr>
          <p:nvPr>
            <p:ph type="body" sz="quarter" idx="10"/>
          </p:nvPr>
        </p:nvSpPr>
        <p:spPr>
          <a:xfrm>
            <a:off x="2807804" y="4941168"/>
            <a:ext cx="6156684" cy="1476164"/>
          </a:xfrm>
        </p:spPr>
        <p:txBody>
          <a:bodyPr/>
          <a:lstStyle/>
          <a:p>
            <a:pPr marL="107950"/>
            <a:endParaRPr lang="ru-RU" dirty="0" smtClean="0">
              <a:cs typeface="Arial" panose="020B0604020202020204" pitchFamily="34" charset="0"/>
            </a:endParaRPr>
          </a:p>
          <a:p>
            <a:pPr marL="107950"/>
            <a:endParaRPr lang="ru-RU" dirty="0" smtClean="0">
              <a:cs typeface="Arial" panose="020B0604020202020204" pitchFamily="34" charset="0"/>
            </a:endParaRPr>
          </a:p>
        </p:txBody>
      </p:sp>
      <p:pic>
        <p:nvPicPr>
          <p:cNvPr id="5" name="Рисунок 4" descr="IMG_20201217_120649.jpg"/>
          <p:cNvPicPr/>
          <p:nvPr/>
        </p:nvPicPr>
        <p:blipFill>
          <a:blip r:embed="rId1"/>
          <a:stretch>
            <a:fillRect/>
          </a:stretch>
        </p:blipFill>
        <p:spPr>
          <a:xfrm>
            <a:off x="1295636" y="404664"/>
            <a:ext cx="3528392" cy="4320480"/>
          </a:xfrm>
          <a:prstGeom prst="rect">
            <a:avLst/>
          </a:prstGeom>
        </p:spPr>
      </p:pic>
      <p:pic>
        <p:nvPicPr>
          <p:cNvPr id="6" name="Рисунок 5" descr="IMG_20201217_120641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220072" y="368660"/>
            <a:ext cx="3276364" cy="4356484"/>
          </a:xfrm>
          <a:prstGeom prst="rect">
            <a:avLst/>
          </a:prstGeom>
        </p:spPr>
      </p:pic>
      <p:sp>
        <p:nvSpPr>
          <p:cNvPr id="7" name="TextBox 6"/>
          <p:cNvSpPr txBox="true"/>
          <p:nvPr/>
        </p:nvSpPr>
        <p:spPr>
          <a:xfrm>
            <a:off x="935596" y="4689140"/>
            <a:ext cx="79568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Вот такое печенье для птиц у нас получилось!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Развесили кормушки под окном, будем наблюдать за птицами.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ages (1)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884" y="5805264"/>
            <a:ext cx="1044116" cy="839470"/>
          </a:xfrm>
          <a:prstGeom prst="rect">
            <a:avLst/>
          </a:prstGeom>
        </p:spPr>
      </p:pic>
      <p:pic>
        <p:nvPicPr>
          <p:cNvPr id="10" name="Рисунок 9" descr="images (1).jpg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841268"/>
            <a:ext cx="1008620" cy="810931"/>
          </a:xfrm>
          <a:prstGeom prst="rect">
            <a:avLst/>
          </a:prstGeom>
        </p:spPr>
      </p:pic>
      <p:pic>
        <p:nvPicPr>
          <p:cNvPr id="11" name="Рисунок 10" descr="images (2).jpg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>
            <a:off x="5976156" y="5877272"/>
            <a:ext cx="1154064" cy="792088"/>
          </a:xfrm>
          <a:prstGeom prst="rect">
            <a:avLst/>
          </a:prstGeom>
        </p:spPr>
      </p:pic>
      <p:pic>
        <p:nvPicPr>
          <p:cNvPr id="12" name="Рисунок 11" descr="vorobej-odin.jpg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>
            <a:off x="7668344" y="5985284"/>
            <a:ext cx="911642" cy="660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Текст 4"/>
          <p:cNvSpPr>
            <a:spLocks noGrp="true"/>
          </p:cNvSpPr>
          <p:nvPr>
            <p:ph type="body" sz="quarter" idx="10"/>
          </p:nvPr>
        </p:nvSpPr>
        <p:spPr>
          <a:xfrm>
            <a:off x="2807804" y="4941168"/>
            <a:ext cx="6156684" cy="1476164"/>
          </a:xfrm>
        </p:spPr>
        <p:txBody>
          <a:bodyPr/>
          <a:lstStyle/>
          <a:p>
            <a:pPr marL="107950"/>
            <a:endParaRPr lang="ru-RU" dirty="0" smtClean="0">
              <a:cs typeface="Arial" panose="020B0604020202020204" pitchFamily="34" charset="0"/>
            </a:endParaRPr>
          </a:p>
          <a:p>
            <a:pPr marL="107950"/>
            <a:endParaRPr lang="ru-RU" dirty="0" smtClean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true"/>
          <p:nvPr/>
        </p:nvSpPr>
        <p:spPr>
          <a:xfrm>
            <a:off x="395536" y="260649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следующий раз мы решили сделать «мармелад» для птиц. Взяли смесь кукурузы, пшеницы и семечек (нежареных), кукольную посуду для формочек, сеточки из под фруктов, развели желатин и …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_20210112_170502.jpg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215516" y="2060848"/>
            <a:ext cx="2599131" cy="3384376"/>
          </a:xfrm>
          <a:prstGeom prst="rect">
            <a:avLst/>
          </a:prstGeom>
        </p:spPr>
      </p:pic>
      <p:pic>
        <p:nvPicPr>
          <p:cNvPr id="10" name="Рисунок 9" descr="IMG_20210112_17144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868144" y="1988840"/>
            <a:ext cx="2988332" cy="3420380"/>
          </a:xfrm>
          <a:prstGeom prst="rect">
            <a:avLst/>
          </a:prstGeom>
        </p:spPr>
      </p:pic>
      <p:pic>
        <p:nvPicPr>
          <p:cNvPr id="11" name="Рисунок 10" descr="C:\Users\Home_Berds\Desktop\сьдобные\IMG_20210112_17133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2096852"/>
            <a:ext cx="2844315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Текст 4"/>
          <p:cNvSpPr>
            <a:spLocks noGrp="true"/>
          </p:cNvSpPr>
          <p:nvPr>
            <p:ph type="body" sz="quarter" idx="10"/>
          </p:nvPr>
        </p:nvSpPr>
        <p:spPr>
          <a:xfrm>
            <a:off x="2807804" y="4941168"/>
            <a:ext cx="6156684" cy="1476164"/>
          </a:xfrm>
        </p:spPr>
        <p:txBody>
          <a:bodyPr/>
          <a:lstStyle/>
          <a:p>
            <a:pPr marL="107950"/>
            <a:endParaRPr lang="ru-RU" dirty="0" smtClean="0">
              <a:cs typeface="Arial" panose="020B0604020202020204" pitchFamily="34" charset="0"/>
            </a:endParaRPr>
          </a:p>
          <a:p>
            <a:pPr marL="107950"/>
            <a:endParaRPr lang="ru-RU" dirty="0" smtClean="0">
              <a:cs typeface="Arial" panose="020B0604020202020204" pitchFamily="34" charset="0"/>
            </a:endParaRPr>
          </a:p>
        </p:txBody>
      </p:sp>
      <p:pic>
        <p:nvPicPr>
          <p:cNvPr id="11" name="Рисунок 10" descr="IMG_20210113_102631.jpg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323528" y="3392996"/>
            <a:ext cx="2772308" cy="3132348"/>
          </a:xfrm>
          <a:prstGeom prst="rect">
            <a:avLst/>
          </a:prstGeom>
        </p:spPr>
      </p:pic>
      <p:pic>
        <p:nvPicPr>
          <p:cNvPr id="13" name="Рисунок 12" descr="IMG_20210113_102812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300192" y="3392996"/>
            <a:ext cx="2088232" cy="3276004"/>
          </a:xfrm>
          <a:prstGeom prst="rect">
            <a:avLst/>
          </a:prstGeom>
        </p:spPr>
      </p:pic>
      <p:pic>
        <p:nvPicPr>
          <p:cNvPr id="12" name="Рисунок 11" descr="IMG_20210113_103353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195736" y="260648"/>
            <a:ext cx="4932548" cy="3060340"/>
          </a:xfrm>
          <a:prstGeom prst="rect">
            <a:avLst/>
          </a:prstGeom>
        </p:spPr>
      </p:pic>
      <p:sp>
        <p:nvSpPr>
          <p:cNvPr id="14" name="TextBox 13"/>
          <p:cNvSpPr txBox="true"/>
          <p:nvPr/>
        </p:nvSpPr>
        <p:spPr>
          <a:xfrm>
            <a:off x="3203848" y="3573016"/>
            <a:ext cx="26282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Вот такие зерновые мармеладки у нас получились!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Текст 4"/>
          <p:cNvSpPr>
            <a:spLocks noGrp="true"/>
          </p:cNvSpPr>
          <p:nvPr>
            <p:ph type="body" sz="quarter" idx="10"/>
          </p:nvPr>
        </p:nvSpPr>
        <p:spPr>
          <a:xfrm>
            <a:off x="2807804" y="4941168"/>
            <a:ext cx="6156684" cy="1476164"/>
          </a:xfrm>
        </p:spPr>
        <p:txBody>
          <a:bodyPr/>
          <a:lstStyle/>
          <a:p>
            <a:pPr marL="107950"/>
            <a:endParaRPr lang="ru-RU" dirty="0" smtClean="0">
              <a:cs typeface="Arial" panose="020B0604020202020204" pitchFamily="34" charset="0"/>
            </a:endParaRPr>
          </a:p>
          <a:p>
            <a:pPr marL="107950"/>
            <a:endParaRPr lang="ru-RU" dirty="0" smtClean="0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true"/>
          <p:nvPr/>
        </p:nvSpPr>
        <p:spPr>
          <a:xfrm>
            <a:off x="1814378" y="4041068"/>
            <a:ext cx="4377802" cy="2344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Спозаранок скачут птицы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По заснеженным ветвям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Желтогрудые синицы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Прилетели в гости к нам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Ни комарика, ни мушки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Всюду только снег, да снег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Хорошо, что нам кормушки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Сделал добрый человек!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C:\Users\Home_Berds\Desktop\сьдобные\IMG_20210113_111538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224" y="370152"/>
            <a:ext cx="2772308" cy="37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MG_20210113_111857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39852" y="368660"/>
            <a:ext cx="2610687" cy="3708412"/>
          </a:xfrm>
          <a:prstGeom prst="rect">
            <a:avLst/>
          </a:prstGeom>
        </p:spPr>
      </p:pic>
      <p:pic>
        <p:nvPicPr>
          <p:cNvPr id="9" name="Рисунок 8" descr="C:\Users\Home_Berds\Desktop\сьдобные\IMG_20210113_11212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0539" y="332656"/>
            <a:ext cx="2844316" cy="37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images (2).jpg"/>
          <p:cNvPicPr>
            <a:picLocks noChangeAspect="true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92180" y="4257092"/>
            <a:ext cx="2581275" cy="17716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348" y="5555146"/>
            <a:ext cx="1641023" cy="11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Текст 4"/>
          <p:cNvSpPr>
            <a:spLocks noGrp="true"/>
          </p:cNvSpPr>
          <p:nvPr>
            <p:ph type="body" sz="quarter" idx="10"/>
          </p:nvPr>
        </p:nvSpPr>
        <p:spPr>
          <a:xfrm>
            <a:off x="4103948" y="6093296"/>
            <a:ext cx="3960440" cy="468052"/>
          </a:xfrm>
        </p:spPr>
        <p:txBody>
          <a:bodyPr/>
          <a:lstStyle/>
          <a:p>
            <a:pPr marL="107950"/>
            <a:endParaRPr lang="ru-RU" dirty="0" smtClean="0">
              <a:cs typeface="Arial" panose="020B0604020202020204" pitchFamily="34" charset="0"/>
            </a:endParaRPr>
          </a:p>
          <a:p>
            <a:pPr marL="107950"/>
            <a:endParaRPr lang="ru-RU" dirty="0" smtClean="0">
              <a:cs typeface="Arial" panose="020B0604020202020204" pitchFamily="34" charset="0"/>
            </a:endParaRPr>
          </a:p>
        </p:txBody>
      </p:sp>
      <p:pic>
        <p:nvPicPr>
          <p:cNvPr id="10" name="Рисунок 9" descr="IMG-20210113-WA0002.jpg"/>
          <p:cNvPicPr/>
          <p:nvPr/>
        </p:nvPicPr>
        <p:blipFill>
          <a:blip r:embed="rId1"/>
          <a:stretch>
            <a:fillRect/>
          </a:stretch>
        </p:blipFill>
        <p:spPr>
          <a:xfrm>
            <a:off x="1115616" y="2924944"/>
            <a:ext cx="2988332" cy="3240360"/>
          </a:xfrm>
          <a:prstGeom prst="rect">
            <a:avLst/>
          </a:prstGeom>
        </p:spPr>
      </p:pic>
      <p:pic>
        <p:nvPicPr>
          <p:cNvPr id="11" name="Рисунок 10" descr="IMG_20210119_113256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220072" y="2852936"/>
            <a:ext cx="3006503" cy="3240360"/>
          </a:xfrm>
          <a:prstGeom prst="rect">
            <a:avLst/>
          </a:prstGeom>
        </p:spPr>
      </p:pic>
      <p:pic>
        <p:nvPicPr>
          <p:cNvPr id="12" name="Рисунок 11" descr="IMG_20210119_101748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599892" y="512676"/>
            <a:ext cx="2412268" cy="2440796"/>
          </a:xfrm>
          <a:prstGeom prst="rect">
            <a:avLst/>
          </a:prstGeom>
        </p:spPr>
      </p:pic>
      <p:pic>
        <p:nvPicPr>
          <p:cNvPr id="13" name="Рисунок 12" descr="vorobej-odin.jpg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1232756"/>
            <a:ext cx="2087070" cy="1512168"/>
          </a:xfrm>
          <a:prstGeom prst="rect">
            <a:avLst/>
          </a:prstGeom>
        </p:spPr>
      </p:pic>
      <p:pic>
        <p:nvPicPr>
          <p:cNvPr id="15" name="Рисунок 14" descr="images (3).jpg"/>
          <p:cNvPicPr>
            <a:picLocks noChangeAspect="true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64188" y="83671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1272</Words>
  <Application>WPS Presentation</Application>
  <PresentationFormat>Экран (4:3)</PresentationFormat>
  <Paragraphs>42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SimSun</vt:lpstr>
      <vt:lpstr>Wingdings</vt:lpstr>
      <vt:lpstr>Calibri</vt:lpstr>
      <vt:lpstr>Wingdings 2</vt:lpstr>
      <vt:lpstr>Courier New</vt:lpstr>
      <vt:lpstr>DejaVu Sans</vt:lpstr>
      <vt:lpstr>Arial Unicode MS</vt:lpstr>
      <vt:lpstr>Times New Roman</vt:lpstr>
      <vt:lpstr>微软雅黑</vt:lpstr>
      <vt:lpstr>Arial Unicode MS</vt:lpstr>
      <vt:lpstr>Тема Office</vt:lpstr>
      <vt:lpstr>Добрая зима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vadim</cp:lastModifiedBy>
  <cp:revision>36</cp:revision>
  <dcterms:created xsi:type="dcterms:W3CDTF">2021-02-12T03:03:13Z</dcterms:created>
  <dcterms:modified xsi:type="dcterms:W3CDTF">2021-02-12T03:03:13Z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