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9" r:id="rId2"/>
    <p:sldId id="258" r:id="rId3"/>
    <p:sldId id="300" r:id="rId4"/>
    <p:sldId id="261" r:id="rId5"/>
    <p:sldId id="292" r:id="rId6"/>
    <p:sldId id="301" r:id="rId7"/>
    <p:sldId id="295" r:id="rId8"/>
    <p:sldId id="297" r:id="rId9"/>
    <p:sldId id="290" r:id="rId10"/>
    <p:sldId id="27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6DA16"/>
    <a:srgbClr val="035349"/>
    <a:srgbClr val="FF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2910" autoAdjust="0"/>
  </p:normalViewPr>
  <p:slideViewPr>
    <p:cSldViewPr showGuides="1">
      <p:cViewPr>
        <p:scale>
          <a:sx n="66" d="100"/>
          <a:sy n="66" d="100"/>
        </p:scale>
        <p:origin x="-117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B04542-A579-4BDB-98E6-120C4A8F1777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03A4781-3409-49EA-B6FD-0F6FDEA37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741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6505D8-1229-4876-A83A-F6804E48463F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30B4EE-1F68-4CFA-A953-D559F5EA2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69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41E4B4-4DC0-4665-A164-80C00E1AB1D8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CAEC8A-1093-4937-89CB-CA606CFC5240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 eaLnBrk="1" hangingPunct="1"/>
              <a:t>3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90C5F72-DFBC-48B0-912C-4E68896CC46F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735263" y="5149850"/>
            <a:ext cx="3671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mtClean="0">
                <a:solidFill>
                  <a:srgbClr val="99FF33"/>
                </a:solidFill>
              </a:rPr>
              <a:t>Просмотр</a:t>
            </a:r>
          </a:p>
        </p:txBody>
      </p:sp>
      <p:sp>
        <p:nvSpPr>
          <p:cNvPr id="5" name="Rectangle 1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843213" y="4797425"/>
            <a:ext cx="3457575" cy="9366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19250" y="2693988"/>
            <a:ext cx="5903913" cy="15271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56325" y="4365625"/>
            <a:ext cx="2771775" cy="2159000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 sz="1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5162A-BD82-4A0B-9F2D-42B988238568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1FC1F-E81C-4676-91D0-3562C5EBF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27856"/>
      </p:ext>
    </p:extLst>
  </p:cSld>
  <p:clrMapOvr>
    <a:masterClrMapping/>
  </p:clrMapOvr>
  <p:transition advTm="4257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63A50-D25E-4257-89F1-E18F3234768C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1E69A-AB53-49BF-9DE8-41FC8259A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07008"/>
      </p:ext>
    </p:extLst>
  </p:cSld>
  <p:clrMapOvr>
    <a:masterClrMapping/>
  </p:clrMapOvr>
  <p:transition advTm="42573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33375"/>
            <a:ext cx="2057400" cy="5832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19800" cy="5832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B76E9-F586-4292-BCD6-661EFE8F1916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BDD27-023F-4FEF-B225-14D81892E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10775"/>
      </p:ext>
    </p:extLst>
  </p:cSld>
  <p:clrMapOvr>
    <a:masterClrMapping/>
  </p:clrMapOvr>
  <p:transition advTm="42573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1757D-7890-48D3-9175-5C783C8F47E2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83E9-8D08-4C44-BBEE-1C923E988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612148"/>
      </p:ext>
    </p:extLst>
  </p:cSld>
  <p:clrMapOvr>
    <a:masterClrMapping/>
  </p:clrMapOvr>
  <p:transition advTm="42573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A70DC-9EC6-4F89-B86B-F160DC176B46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A9E0F-1FCD-49DA-915F-B0F523692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71070"/>
      </p:ext>
    </p:extLst>
  </p:cSld>
  <p:clrMapOvr>
    <a:masterClrMapping/>
  </p:clrMapOvr>
  <p:transition advTm="42573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C8B54-BD1F-4CCA-B5EB-74051EA99DD8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7B252-BE63-4B18-90A2-8A427A320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49227"/>
      </p:ext>
    </p:extLst>
  </p:cSld>
  <p:clrMapOvr>
    <a:masterClrMapping/>
  </p:clrMapOvr>
  <p:transition advTm="42573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B01ED-EB5B-4A30-839F-3CF7F8C67A0A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E28E-EE61-40CB-A622-55715D82E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58850"/>
      </p:ext>
    </p:extLst>
  </p:cSld>
  <p:clrMapOvr>
    <a:masterClrMapping/>
  </p:clrMapOvr>
  <p:transition advTm="42573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135BC-CF1B-411F-90DE-C8F642BC6BF3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0C42D-AC5F-4352-B6C2-93F3DA6A2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722232"/>
      </p:ext>
    </p:extLst>
  </p:cSld>
  <p:clrMapOvr>
    <a:masterClrMapping/>
  </p:clrMapOvr>
  <p:transition advTm="42573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55DF6-F197-4859-9F1A-56BE5CC72A74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B19E4-BC1A-48CB-8F4D-8135B493F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89085"/>
      </p:ext>
    </p:extLst>
  </p:cSld>
  <p:clrMapOvr>
    <a:masterClrMapping/>
  </p:clrMapOvr>
  <p:transition advTm="42573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A648A-B027-4F95-A4D2-02B1EEEC9855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F680E-3FF7-4F64-8120-70A810D22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460274"/>
      </p:ext>
    </p:extLst>
  </p:cSld>
  <p:clrMapOvr>
    <a:masterClrMapping/>
  </p:clrMapOvr>
  <p:transition advTm="42573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0B663-818C-4462-80F0-8ED05AD35053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B821D-E33B-46BF-870D-3B5299D4E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63999"/>
      </p:ext>
    </p:extLst>
  </p:cSld>
  <p:clrMapOvr>
    <a:masterClrMapping/>
  </p:clrMapOvr>
  <p:transition advTm="42573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179388" y="293688"/>
            <a:ext cx="8785225" cy="6159500"/>
          </a:xfrm>
          <a:prstGeom prst="roundRect">
            <a:avLst>
              <a:gd name="adj" fmla="val 4741"/>
            </a:avLst>
          </a:prstGeom>
          <a:solidFill>
            <a:schemeClr val="accent1">
              <a:alpha val="79999"/>
            </a:schemeClr>
          </a:solidFill>
          <a:ln w="57150">
            <a:solidFill>
              <a:srgbClr val="66CCFF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3375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01844C5-0361-461B-A8F9-83C61FD8A476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126D2E-8DDF-4482-A254-B9608F880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</p:sldLayoutIdLst>
  <p:transition advTm="4257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74" grpId="0"/>
      <p:bldP spid="307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50000"/>
        <a:buFont typeface="Webdings" pitchFamily="18" charset="2"/>
        <a:buBlip>
          <a:blip r:embed="rId14"/>
        </a:buBlip>
        <a:defRPr sz="20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50000"/>
        <a:buFont typeface="Wingdings" pitchFamily="2" charset="2"/>
        <a:buBlip>
          <a:blip r:embed="rId15"/>
        </a:buBlip>
        <a:defRPr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50000"/>
        <a:buBlip>
          <a:blip r:embed="rId16"/>
        </a:buBlip>
        <a:defRPr sz="16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50000"/>
        <a:buFont typeface="Arial" charset="0"/>
        <a:buBlip>
          <a:blip r:embed="rId17"/>
        </a:buBlip>
        <a:defRPr sz="14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50000"/>
        <a:buFont typeface="Arial" charset="0"/>
        <a:buBlip>
          <a:blip r:embed="rId18"/>
        </a:buBlip>
        <a:defRPr sz="1400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50000"/>
        <a:buFont typeface="Arial" charset="0"/>
        <a:buBlip>
          <a:blip r:embed="rId18"/>
        </a:buBlip>
        <a:defRPr sz="14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50000"/>
        <a:buFont typeface="Arial" charset="0"/>
        <a:buBlip>
          <a:blip r:embed="rId18"/>
        </a:buBlip>
        <a:defRPr sz="14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50000"/>
        <a:buFont typeface="Arial" charset="0"/>
        <a:buBlip>
          <a:blip r:embed="rId18"/>
        </a:buBlip>
        <a:defRPr sz="14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50000"/>
        <a:buFont typeface="Arial" charset="0"/>
        <a:buBlip>
          <a:blip r:embed="rId18"/>
        </a:buBlip>
        <a:defRPr sz="1400"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Рисунок 2" descr="тр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3" descr="тр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" descr="тр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1" descr="тр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5" descr="тр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6143625"/>
            <a:ext cx="1882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13" descr="подс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5516563"/>
            <a:ext cx="9286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Рисунок 30" descr="ромашка5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50">
            <a:off x="3729038" y="5764213"/>
            <a:ext cx="7318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Рисунок 31" descr="бк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551613"/>
            <a:ext cx="381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Box 58"/>
          <p:cNvSpPr txBox="1">
            <a:spLocks noChangeArrowheads="1"/>
          </p:cNvSpPr>
          <p:nvPr/>
        </p:nvSpPr>
        <p:spPr bwMode="auto">
          <a:xfrm>
            <a:off x="928688" y="2143125"/>
            <a:ext cx="7358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24" name="AutoShape 25" descr="http://funforkids.ru/pictures/sport/sport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5" name="Прямоугольник 26"/>
          <p:cNvSpPr>
            <a:spLocks noChangeArrowheads="1"/>
          </p:cNvSpPr>
          <p:nvPr/>
        </p:nvSpPr>
        <p:spPr bwMode="auto">
          <a:xfrm>
            <a:off x="357188" y="428625"/>
            <a:ext cx="80010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4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4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Физкультурно-оздоровительная работа с детьми  в</a:t>
            </a:r>
            <a:endParaRPr lang="en-US" altLang="ru-RU" sz="4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4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  <a:r>
              <a:rPr lang="en-US" altLang="ru-RU" sz="4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№9 «Солнышки»</a:t>
            </a:r>
            <a:r>
              <a:rPr lang="ru-RU" altLang="ru-RU" b="1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altLang="ru-RU" b="1">
                <a:solidFill>
                  <a:srgbClr val="002060"/>
                </a:solidFill>
                <a:latin typeface="Monotype Corsiva" pitchFamily="66" charset="0"/>
              </a:rPr>
            </a:br>
            <a:endParaRPr lang="ru-RU" altLang="ru-RU" b="1">
              <a:solidFill>
                <a:srgbClr val="002060"/>
              </a:solidFill>
              <a:latin typeface="Monotype Corsiva" pitchFamily="66" charset="0"/>
            </a:endParaRPr>
          </a:p>
          <a:p>
            <a:pPr algn="ctr" eaLnBrk="1" hangingPunct="1"/>
            <a:endParaRPr lang="ru-RU" altLang="ru-RU" sz="2800" b="1">
              <a:solidFill>
                <a:srgbClr val="002060"/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Monotype Corsiva" pitchFamily="66" charset="0"/>
              </a:rPr>
              <a:t>             </a:t>
            </a:r>
            <a:endParaRPr lang="ru-RU" altLang="ru-RU" sz="3200" b="1"/>
          </a:p>
        </p:txBody>
      </p:sp>
      <p:pic>
        <p:nvPicPr>
          <p:cNvPr id="13314" name="Рисунок 14" descr="подс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301208"/>
            <a:ext cx="9286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62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2"/>
          <p:cNvSpPr txBox="1">
            <a:spLocks noChangeArrowheads="1"/>
          </p:cNvSpPr>
          <p:nvPr/>
        </p:nvSpPr>
        <p:spPr bwMode="auto">
          <a:xfrm>
            <a:off x="714375" y="1285875"/>
            <a:ext cx="73580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600" b="1" i="1">
                <a:solidFill>
                  <a:srgbClr val="FF0000"/>
                </a:solidFill>
              </a:rPr>
              <a:t>        Спасибо  </a:t>
            </a:r>
          </a:p>
          <a:p>
            <a:pPr eaLnBrk="1" hangingPunct="1"/>
            <a:r>
              <a:rPr lang="ru-RU" altLang="ru-RU" sz="6600" b="1" i="1">
                <a:solidFill>
                  <a:srgbClr val="FF0000"/>
                </a:solidFill>
              </a:rPr>
              <a:t>              за        </a:t>
            </a:r>
          </a:p>
          <a:p>
            <a:pPr eaLnBrk="1" hangingPunct="1"/>
            <a:r>
              <a:rPr lang="ru-RU" altLang="ru-RU" sz="6600" b="1" i="1">
                <a:solidFill>
                  <a:srgbClr val="FF0000"/>
                </a:solidFill>
              </a:rPr>
              <a:t>       внимание! </a:t>
            </a:r>
          </a:p>
        </p:txBody>
      </p:sp>
    </p:spTree>
  </p:cSld>
  <p:clrMapOvr>
    <a:masterClrMapping/>
  </p:clrMapOvr>
  <p:transition advTm="25943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4" descr="подс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708650"/>
            <a:ext cx="9286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13" descr="подс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5429250"/>
            <a:ext cx="9286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15" descr="подс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572125"/>
            <a:ext cx="92868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32" descr="бк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5748">
            <a:off x="7796213" y="5321300"/>
            <a:ext cx="544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Прямоугольник 23"/>
          <p:cNvSpPr>
            <a:spLocks noChangeArrowheads="1"/>
          </p:cNvSpPr>
          <p:nvPr/>
        </p:nvSpPr>
        <p:spPr bwMode="auto">
          <a:xfrm>
            <a:off x="357188" y="571500"/>
            <a:ext cx="842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600" b="1" i="1">
              <a:solidFill>
                <a:srgbClr val="002060"/>
              </a:solidFill>
            </a:endParaRPr>
          </a:p>
          <a:p>
            <a:pPr algn="ctr" eaLnBrk="1" hangingPunct="1"/>
            <a:endParaRPr lang="ru-RU" altLang="ru-RU" sz="1600" b="1" i="1">
              <a:solidFill>
                <a:srgbClr val="002060"/>
              </a:solidFill>
            </a:endParaRPr>
          </a:p>
        </p:txBody>
      </p:sp>
      <p:sp>
        <p:nvSpPr>
          <p:cNvPr id="14343" name="Прямоугольник 7"/>
          <p:cNvSpPr>
            <a:spLocks noChangeArrowheads="1"/>
          </p:cNvSpPr>
          <p:nvPr/>
        </p:nvSpPr>
        <p:spPr bwMode="auto">
          <a:xfrm>
            <a:off x="2571750" y="214313"/>
            <a:ext cx="4071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и задачи</a:t>
            </a:r>
          </a:p>
        </p:txBody>
      </p:sp>
      <p:sp>
        <p:nvSpPr>
          <p:cNvPr id="14344" name="Прямоугольник 8"/>
          <p:cNvSpPr>
            <a:spLocks noChangeArrowheads="1"/>
          </p:cNvSpPr>
          <p:nvPr/>
        </p:nvSpPr>
        <p:spPr bwMode="auto">
          <a:xfrm>
            <a:off x="322263" y="571500"/>
            <a:ext cx="8356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/>
              <a:t> </a:t>
            </a:r>
            <a:r>
              <a:rPr lang="ru-RU" altLang="ru-RU" sz="2000" b="1">
                <a:solidFill>
                  <a:srgbClr val="FF0000"/>
                </a:solidFill>
              </a:rPr>
              <a:t>Цель: </a:t>
            </a:r>
            <a:r>
              <a:rPr lang="ru-RU" altLang="ru-RU" sz="2000"/>
              <a:t>обеспечение комплексной оздоровительной работы с детьми, сохранности их физического и психического здоровья.</a:t>
            </a:r>
          </a:p>
          <a:p>
            <a:pPr eaLnBrk="1" hangingPunct="1"/>
            <a:r>
              <a:rPr lang="ru-RU" altLang="ru-RU" sz="2000" b="1">
                <a:solidFill>
                  <a:srgbClr val="FF0000"/>
                </a:solidFill>
              </a:rPr>
              <a:t>Задачи:</a:t>
            </a:r>
          </a:p>
          <a:p>
            <a:pPr eaLnBrk="1" hangingPunct="1"/>
            <a:r>
              <a:rPr lang="ru-RU" altLang="ru-RU" sz="2000"/>
              <a:t>       - оказывать профилактическую, оздоровительную, социально - педагогическую поддержку детей на основании анализа и диагностики физического развития каждого ребенка, на основании осмотра детей и рекомендацией врачей- специалистов.</a:t>
            </a:r>
          </a:p>
          <a:p>
            <a:pPr eaLnBrk="1" hangingPunct="1"/>
            <a:r>
              <a:rPr lang="ru-RU" altLang="ru-RU" sz="2000"/>
              <a:t>          -  разработка оптимальных моделей режима дня и двигательной деятельности, организацию лечебно-оздоровительных мероприятий с учетом всех видов деятельности детей в образовательном учреждении в течение дня.</a:t>
            </a:r>
          </a:p>
          <a:p>
            <a:pPr eaLnBrk="1" hangingPunct="1"/>
            <a:r>
              <a:rPr lang="ru-RU" altLang="ru-RU" sz="2000"/>
              <a:t>          - воспитывать потребность в здоровом образе жизни; </a:t>
            </a:r>
          </a:p>
          <a:p>
            <a:pPr eaLnBrk="1" hangingPunct="1"/>
            <a:r>
              <a:rPr lang="ru-RU" altLang="ru-RU" sz="2000"/>
              <a:t>потребность в физических упражнениях и играх;</a:t>
            </a:r>
          </a:p>
          <a:p>
            <a:pPr eaLnBrk="1" hangingPunct="1"/>
            <a:endParaRPr lang="ru-RU" altLang="ru-RU" sz="2000"/>
          </a:p>
        </p:txBody>
      </p:sp>
    </p:spTree>
  </p:cSld>
  <p:clrMapOvr>
    <a:masterClrMapping/>
  </p:clrMapOvr>
  <p:transition advTm="9892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214282" y="4500570"/>
            <a:ext cx="2643206" cy="1216238"/>
          </a:xfrm>
          <a:prstGeom prst="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Подвижные игры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упражнения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прогулке</a:t>
            </a:r>
          </a:p>
          <a:p>
            <a:pPr>
              <a:buFont typeface="Times New Roman" pitchFamily="16" charset="0"/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365" name="Text Box 1"/>
          <p:cNvSpPr txBox="1">
            <a:spLocks noChangeArrowheads="1"/>
          </p:cNvSpPr>
          <p:nvPr/>
        </p:nvSpPr>
        <p:spPr bwMode="auto">
          <a:xfrm>
            <a:off x="457200" y="212725"/>
            <a:ext cx="82296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500" b="1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ru-RU" altLang="ru-RU" sz="2500" b="1">
                <a:solidFill>
                  <a:srgbClr val="000099"/>
                </a:solidFill>
                <a:latin typeface="Century Schoolbook" pitchFamily="18" charset="0"/>
              </a:rPr>
              <a:t> </a:t>
            </a:r>
            <a:br>
              <a:rPr lang="ru-RU" altLang="ru-RU" sz="2500" b="1">
                <a:solidFill>
                  <a:srgbClr val="000099"/>
                </a:solidFill>
                <a:latin typeface="Century Schoolbook" pitchFamily="18" charset="0"/>
              </a:rPr>
            </a:br>
            <a:endParaRPr lang="ru-RU" altLang="ru-RU" sz="2500" b="1">
              <a:solidFill>
                <a:srgbClr val="000099"/>
              </a:solidFill>
              <a:latin typeface="Century Schoolbook" pitchFamily="18" charset="0"/>
            </a:endParaRPr>
          </a:p>
        </p:txBody>
      </p:sp>
      <p:sp>
        <p:nvSpPr>
          <p:cNvPr id="15366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763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7146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SzPct val="70000"/>
            </a:pPr>
            <a:endParaRPr lang="ru-RU" altLang="ru-RU" sz="2400" b="1" i="1">
              <a:solidFill>
                <a:srgbClr val="000099"/>
              </a:solidFill>
              <a:latin typeface="Times New Roman" pitchFamily="18" charset="0"/>
            </a:endParaRPr>
          </a:p>
          <a:p>
            <a:pPr algn="r" eaLnBrk="1" hangingPunct="1">
              <a:spcBef>
                <a:spcPts val="600"/>
              </a:spcBef>
              <a:buSzPct val="70000"/>
            </a:pPr>
            <a:endParaRPr lang="ru-RU" altLang="ru-RU" sz="2400" b="1" i="1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600"/>
              </a:spcBef>
              <a:buSzPct val="70000"/>
            </a:pPr>
            <a:endParaRPr lang="ru-RU" altLang="ru-RU" sz="24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5367" name="Text Box 3"/>
          <p:cNvSpPr txBox="1">
            <a:spLocks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3DB9C162-EC46-433C-ADC6-3625EDF6EBF9}" type="slidenum">
              <a:rPr lang="ru-RU" altLang="ru-RU" sz="1400" b="1">
                <a:solidFill>
                  <a:srgbClr val="FFFFFF"/>
                </a:solidFill>
              </a:rPr>
              <a:pPr algn="ctr" eaLnBrk="1" hangingPunct="1"/>
              <a:t>3</a:t>
            </a:fld>
            <a:endParaRPr lang="ru-RU" altLang="ru-RU" sz="1400" b="1">
              <a:solidFill>
                <a:srgbClr val="FFFFFF"/>
              </a:solidFill>
            </a:endParaRPr>
          </a:p>
        </p:txBody>
      </p:sp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304800" y="1214438"/>
            <a:ext cx="8610600" cy="549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endParaRPr lang="ru-RU" altLang="ru-RU" sz="2400">
              <a:solidFill>
                <a:srgbClr val="000099"/>
              </a:solidFill>
              <a:latin typeface="Times New Roman" pitchFamily="18" charset="0"/>
            </a:endParaRPr>
          </a:p>
          <a:p>
            <a:pPr algn="r" eaLnBrk="1" hangingPunct="1">
              <a:spcBef>
                <a:spcPts val="800"/>
              </a:spcBef>
            </a:pPr>
            <a:endParaRPr lang="ru-RU" altLang="ru-RU" sz="320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800"/>
              </a:spcBef>
            </a:pPr>
            <a:endParaRPr lang="ru-RU" altLang="ru-RU" sz="32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3000364" y="2500306"/>
            <a:ext cx="2714644" cy="1414466"/>
          </a:xfrm>
          <a:prstGeom prst="ellipse">
            <a:avLst/>
          </a:prstGeom>
          <a:solidFill>
            <a:srgbClr val="FF6969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оздоровительной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</a:p>
          <a:p>
            <a:pPr algn="ctr">
              <a:buFont typeface="Times New Roman" pitchFamily="16" charset="0"/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42844" y="2714620"/>
            <a:ext cx="2714400" cy="1144800"/>
          </a:xfrm>
          <a:prstGeom prst="rect">
            <a:avLst/>
          </a:prstGeom>
          <a:solidFill>
            <a:srgbClr val="FFFF66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Физкультурные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в зале и на воздухе 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1000108"/>
            <a:ext cx="2520000" cy="1144800"/>
          </a:xfrm>
          <a:prstGeom prst="rect">
            <a:avLst/>
          </a:prstGeom>
          <a:solidFill>
            <a:srgbClr val="FFCC29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Утренняя гимнастика,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Дозированная ходьба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857884" y="2714620"/>
            <a:ext cx="2857520" cy="1144800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Плавание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Закаливание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215074" y="1000108"/>
            <a:ext cx="2520000" cy="1144800"/>
          </a:xfrm>
          <a:prstGeom prst="rect">
            <a:avLst/>
          </a:prstGeom>
          <a:solidFill>
            <a:srgbClr val="DE82D7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Активный отдых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(досуги, праздники,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дни здоровья)</a:t>
            </a:r>
          </a:p>
          <a:p>
            <a:pPr algn="ctr">
              <a:buFont typeface="Times New Roman" pitchFamily="16" charset="0"/>
              <a:buNone/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286119" y="655720"/>
            <a:ext cx="2500327" cy="16302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Гимнастика после сна,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плоскостопия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Times New Roman" pitchFamily="16" charset="0"/>
              <a:buNone/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87" name="Прямая со стрелкой 17"/>
          <p:cNvCxnSpPr>
            <a:cxnSpLocks noChangeShapeType="1"/>
          </p:cNvCxnSpPr>
          <p:nvPr/>
        </p:nvCxnSpPr>
        <p:spPr bwMode="auto">
          <a:xfrm rot="5400000" flipH="1" flipV="1">
            <a:off x="4214813" y="2286000"/>
            <a:ext cx="2857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8" name="Прямая со стрелкой 21"/>
          <p:cNvCxnSpPr>
            <a:cxnSpLocks noChangeShapeType="1"/>
          </p:cNvCxnSpPr>
          <p:nvPr/>
        </p:nvCxnSpPr>
        <p:spPr bwMode="auto">
          <a:xfrm flipV="1">
            <a:off x="5500688" y="2144713"/>
            <a:ext cx="1974850" cy="641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9" name="Прямая со стрелкой 26"/>
          <p:cNvCxnSpPr>
            <a:cxnSpLocks noChangeShapeType="1"/>
          </p:cNvCxnSpPr>
          <p:nvPr/>
        </p:nvCxnSpPr>
        <p:spPr bwMode="auto">
          <a:xfrm rot="10800000">
            <a:off x="1474788" y="2144713"/>
            <a:ext cx="1739900" cy="5699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0" name="Прямая со стрелкой 29"/>
          <p:cNvCxnSpPr>
            <a:cxnSpLocks noChangeShapeType="1"/>
          </p:cNvCxnSpPr>
          <p:nvPr/>
        </p:nvCxnSpPr>
        <p:spPr bwMode="auto">
          <a:xfrm rot="10800000" flipV="1">
            <a:off x="2857500" y="3278188"/>
            <a:ext cx="285750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1" name="Прямая со стрелкой 50"/>
          <p:cNvCxnSpPr>
            <a:cxnSpLocks noChangeShapeType="1"/>
          </p:cNvCxnSpPr>
          <p:nvPr/>
        </p:nvCxnSpPr>
        <p:spPr bwMode="auto">
          <a:xfrm>
            <a:off x="5572125" y="3278188"/>
            <a:ext cx="285750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2" name="Прямая со стрелкой 55"/>
          <p:cNvCxnSpPr>
            <a:cxnSpLocks noChangeShapeType="1"/>
          </p:cNvCxnSpPr>
          <p:nvPr/>
        </p:nvCxnSpPr>
        <p:spPr bwMode="auto">
          <a:xfrm rot="5400000">
            <a:off x="2478088" y="3465513"/>
            <a:ext cx="757237" cy="12842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3" name="Прямая со стрелкой 59"/>
          <p:cNvCxnSpPr>
            <a:cxnSpLocks noChangeShapeType="1"/>
          </p:cNvCxnSpPr>
          <p:nvPr/>
        </p:nvCxnSpPr>
        <p:spPr bwMode="auto">
          <a:xfrm>
            <a:off x="5214938" y="3786188"/>
            <a:ext cx="1355725" cy="771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Прямоугольник 21"/>
          <p:cNvSpPr/>
          <p:nvPr/>
        </p:nvSpPr>
        <p:spPr bwMode="auto">
          <a:xfrm>
            <a:off x="6143636" y="4572008"/>
            <a:ext cx="2643206" cy="12144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Самомассаж,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Гимнастика для глаз</a:t>
            </a:r>
          </a:p>
          <a:p>
            <a:pPr algn="ctr">
              <a:buFont typeface="Times New Roman" pitchFamily="16" charset="0"/>
              <a:buNone/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143240" y="4500570"/>
            <a:ext cx="2643206" cy="12144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00" name="TextBox 23"/>
          <p:cNvSpPr txBox="1">
            <a:spLocks noChangeArrowheads="1"/>
          </p:cNvSpPr>
          <p:nvPr/>
        </p:nvSpPr>
        <p:spPr bwMode="auto">
          <a:xfrm>
            <a:off x="3500438" y="4857750"/>
            <a:ext cx="1858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Корригирующая </a:t>
            </a:r>
          </a:p>
          <a:p>
            <a:pPr algn="ctr"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гимнастика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>
            <a:off x="4034632" y="4179094"/>
            <a:ext cx="5016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31763" y="385763"/>
            <a:ext cx="9012237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любят дети делать игровой массаж  массажными мячиками. С ними мы выполняем игровой массаж, самомассаж всего тела, спины, рук, ног. Дети делают его с удовольствием, это доставляет им радость, удовольствие. Мы составили картотеку игр с массажными мячиками и используем ее в своей работе.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1763" y="369888"/>
            <a:ext cx="9012237" cy="1330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ru-RU" b="1" i="1" dirty="0">
              <a:solidFill>
                <a:srgbClr val="002060"/>
              </a:solidFill>
            </a:endParaRPr>
          </a:p>
          <a:p>
            <a:pPr marL="514350" indent="-514350">
              <a:lnSpc>
                <a:spcPct val="90000"/>
              </a:lnSpc>
              <a:defRPr/>
            </a:pP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6388" name="Прямоугольник 17"/>
          <p:cNvSpPr>
            <a:spLocks noChangeArrowheads="1"/>
          </p:cNvSpPr>
          <p:nvPr/>
        </p:nvSpPr>
        <p:spPr bwMode="auto">
          <a:xfrm>
            <a:off x="3635375" y="549275"/>
            <a:ext cx="2238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800" b="1">
                <a:solidFill>
                  <a:srgbClr val="222268"/>
                </a:solidFill>
                <a:latin typeface="Monotype Corsiva" pitchFamily="66" charset="0"/>
              </a:rPr>
              <a:t> </a:t>
            </a:r>
            <a:endParaRPr lang="ru-RU" altLang="ru-RU"/>
          </a:p>
        </p:txBody>
      </p:sp>
      <p:pic>
        <p:nvPicPr>
          <p:cNvPr id="16389" name="Рисунок 15" descr="подс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708650"/>
            <a:ext cx="9286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32" descr="бк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5748">
            <a:off x="2366963" y="6288088"/>
            <a:ext cx="544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15" descr="подс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72125"/>
            <a:ext cx="78581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Рисунок 15" descr="подс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5708650"/>
            <a:ext cx="9286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09" b="17583"/>
          <a:stretch/>
        </p:blipFill>
        <p:spPr bwMode="auto">
          <a:xfrm>
            <a:off x="5004048" y="3095227"/>
            <a:ext cx="3966437" cy="3424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6DA1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" b="14610"/>
          <a:stretch/>
        </p:blipFill>
        <p:spPr bwMode="auto">
          <a:xfrm>
            <a:off x="106700" y="3730186"/>
            <a:ext cx="4721709" cy="2802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6DA1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326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323850" y="214313"/>
            <a:ext cx="871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профилактики плоскостопия используем босохождение, массажные коврики для ног, хождение по гимнастическим палкам.</a:t>
            </a:r>
          </a:p>
        </p:txBody>
      </p:sp>
      <p:sp>
        <p:nvSpPr>
          <p:cNvPr id="17411" name="Прямоугольник 17"/>
          <p:cNvSpPr>
            <a:spLocks noChangeArrowheads="1"/>
          </p:cNvSpPr>
          <p:nvPr/>
        </p:nvSpPr>
        <p:spPr bwMode="auto">
          <a:xfrm>
            <a:off x="3857625" y="1571625"/>
            <a:ext cx="2238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800" b="1">
                <a:solidFill>
                  <a:srgbClr val="222268"/>
                </a:solidFill>
                <a:latin typeface="Monotype Corsiva" pitchFamily="66" charset="0"/>
              </a:rPr>
              <a:t> </a:t>
            </a:r>
            <a:endParaRPr lang="ru-RU" altLang="ru-RU"/>
          </a:p>
        </p:txBody>
      </p:sp>
      <p:pic>
        <p:nvPicPr>
          <p:cNvPr id="17412" name="Рисунок 15" descr="подс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708650"/>
            <a:ext cx="9286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32" descr="бк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5748">
            <a:off x="2366963" y="6288088"/>
            <a:ext cx="544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15" descr="подс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72125"/>
            <a:ext cx="78581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15" descr="подс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5708650"/>
            <a:ext cx="9286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 flipV="1">
            <a:off x="-218270" y="3189652"/>
            <a:ext cx="3845850" cy="28843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3"/>
          <a:stretch/>
        </p:blipFill>
        <p:spPr bwMode="auto">
          <a:xfrm>
            <a:off x="4652477" y="2708920"/>
            <a:ext cx="3898631" cy="315056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advTm="2326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323850" y="214313"/>
            <a:ext cx="871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укрепления мышц спины и шеи ,формированию правильной осанки способствуют упражнения у стены, хождение с грузом на голове « Пронеси – не урони»</a:t>
            </a:r>
          </a:p>
        </p:txBody>
      </p:sp>
      <p:sp>
        <p:nvSpPr>
          <p:cNvPr id="18435" name="Прямоугольник 17"/>
          <p:cNvSpPr>
            <a:spLocks noChangeArrowheads="1"/>
          </p:cNvSpPr>
          <p:nvPr/>
        </p:nvSpPr>
        <p:spPr bwMode="auto">
          <a:xfrm>
            <a:off x="3857625" y="1571625"/>
            <a:ext cx="2238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800" b="1">
                <a:solidFill>
                  <a:srgbClr val="222268"/>
                </a:solidFill>
                <a:latin typeface="Monotype Corsiva" pitchFamily="66" charset="0"/>
              </a:rPr>
              <a:t> </a:t>
            </a:r>
            <a:endParaRPr lang="ru-RU" altLang="ru-RU"/>
          </a:p>
        </p:txBody>
      </p:sp>
      <p:pic>
        <p:nvPicPr>
          <p:cNvPr id="18436" name="Рисунок 15" descr="подс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5726113"/>
            <a:ext cx="9286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32" descr="бк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5748">
            <a:off x="2366963" y="6288088"/>
            <a:ext cx="544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15" descr="подс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72125"/>
            <a:ext cx="78581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15" descr="подс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5708650"/>
            <a:ext cx="9286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0"/>
          <a:stretch>
            <a:fillRect/>
          </a:stretch>
        </p:blipFill>
        <p:spPr bwMode="auto">
          <a:xfrm>
            <a:off x="60638" y="1414463"/>
            <a:ext cx="2913062" cy="306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6DA1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51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t="8302" r="-755" b="2068"/>
          <a:stretch>
            <a:fillRect/>
          </a:stretch>
        </p:blipFill>
        <p:spPr bwMode="auto">
          <a:xfrm>
            <a:off x="6473711" y="1443038"/>
            <a:ext cx="2536825" cy="303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6DA1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51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23" b="6454"/>
          <a:stretch>
            <a:fillRect/>
          </a:stretch>
        </p:blipFill>
        <p:spPr bwMode="auto">
          <a:xfrm>
            <a:off x="2954696" y="3451839"/>
            <a:ext cx="3860800" cy="3205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6DA1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advTm="2326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0" y="214313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Для профилактики  нарушения осанки в нашей группе мы придерживаемся следующих правил: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мебель подбираем по росту ребенка,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соблюдаем ортопедический режим,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следим за осанкой детей во время всех видов деятельности,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соблюдаем двигательный режим,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раза в неделю проводим корригирующую гимнастику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применяем нетрадиционное физкультурное оборудование в играх, упражнениях, свободной и совместной деятельности.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0063" y="428625"/>
            <a:ext cx="7888287" cy="1330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ru-RU" b="1" i="1" dirty="0">
              <a:solidFill>
                <a:srgbClr val="002060"/>
              </a:solidFill>
            </a:endParaRPr>
          </a:p>
          <a:p>
            <a:pPr marL="514350" indent="-514350">
              <a:lnSpc>
                <a:spcPct val="90000"/>
              </a:lnSpc>
              <a:defRPr/>
            </a:pP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9460" name="Прямоугольник 17"/>
          <p:cNvSpPr>
            <a:spLocks noChangeArrowheads="1"/>
          </p:cNvSpPr>
          <p:nvPr/>
        </p:nvSpPr>
        <p:spPr bwMode="auto">
          <a:xfrm>
            <a:off x="3635375" y="549275"/>
            <a:ext cx="2238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800" b="1">
                <a:solidFill>
                  <a:srgbClr val="222268"/>
                </a:solidFill>
                <a:latin typeface="Monotype Corsiva" pitchFamily="66" charset="0"/>
              </a:rPr>
              <a:t> </a:t>
            </a:r>
            <a:endParaRPr lang="ru-RU" altLang="ru-RU"/>
          </a:p>
        </p:txBody>
      </p:sp>
      <p:pic>
        <p:nvPicPr>
          <p:cNvPr id="19461" name="Рисунок 15" descr="подс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708650"/>
            <a:ext cx="9286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32" descr="бк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5748">
            <a:off x="2366963" y="6288088"/>
            <a:ext cx="544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15" descr="подс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72125"/>
            <a:ext cx="78581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Рисунок 15" descr="подс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5708650"/>
            <a:ext cx="9286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/>
          <a:stretch/>
        </p:blipFill>
        <p:spPr bwMode="auto">
          <a:xfrm>
            <a:off x="4788393" y="3564588"/>
            <a:ext cx="3816056" cy="3176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6DA1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169" y="3660912"/>
            <a:ext cx="4145799" cy="3109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6DA1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326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00063" y="428625"/>
            <a:ext cx="7888287" cy="1330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ru-RU" b="1" i="1" dirty="0">
              <a:solidFill>
                <a:srgbClr val="002060"/>
              </a:solidFill>
            </a:endParaRPr>
          </a:p>
          <a:p>
            <a:pPr marL="514350" indent="-514350">
              <a:lnSpc>
                <a:spcPct val="90000"/>
              </a:lnSpc>
              <a:defRPr/>
            </a:pP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20483" name="Прямоугольник 17"/>
          <p:cNvSpPr>
            <a:spLocks noChangeArrowheads="1"/>
          </p:cNvSpPr>
          <p:nvPr/>
        </p:nvSpPr>
        <p:spPr bwMode="auto">
          <a:xfrm>
            <a:off x="3635375" y="549275"/>
            <a:ext cx="2238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800" b="1">
                <a:solidFill>
                  <a:srgbClr val="222268"/>
                </a:solidFill>
                <a:latin typeface="Monotype Corsiva" pitchFamily="66" charset="0"/>
              </a:rPr>
              <a:t> </a:t>
            </a:r>
            <a:endParaRPr lang="ru-RU" altLang="ru-RU"/>
          </a:p>
        </p:txBody>
      </p:sp>
      <p:pic>
        <p:nvPicPr>
          <p:cNvPr id="20484" name="Рисунок 15" descr="подс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708650"/>
            <a:ext cx="9286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32" descr="бк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5748">
            <a:off x="2366963" y="6288088"/>
            <a:ext cx="544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15" descr="подс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72125"/>
            <a:ext cx="78581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Рисунок 15" descr="подс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5708650"/>
            <a:ext cx="9286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1"/>
          <p:cNvSpPr txBox="1">
            <a:spLocks noChangeArrowheads="1"/>
          </p:cNvSpPr>
          <p:nvPr/>
        </p:nvSpPr>
        <p:spPr bwMode="auto">
          <a:xfrm>
            <a:off x="138113" y="260350"/>
            <a:ext cx="8897937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Особое внимание уделяем работе с родителями: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Используем следующие формы работы: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Мастер – класс по изготовлению и использованию нетрадиционного физоборудования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Наглядная информация по санпросветработе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Консультации  и беседы по профилактике нарушения осанки, плоскостопия, укрепления мышц спины и шеи, закаливании.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Папки - передвижки о здоровом питании, пользе овощей и фруктов.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Папки передвижки «Подвижные игры и упражнения»  по разным сезонам.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 Подборка и изготовление картотек: </a:t>
            </a:r>
            <a:r>
              <a:rPr lang="ru-RU" altLang="ru-RU" b="1">
                <a:solidFill>
                  <a:srgbClr val="C00000"/>
                </a:solidFill>
              </a:rPr>
              <a:t>«Физминутки», «Игры с массажным мячом», «Упражнения на модульных ковриках Ортодон»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Изготовление родителями дорожек с различными ребристыми поверхностями для босохождения, шапочек для упражнений «Пронеси – не урони», способствующих укреплению мышц шеи и спины, формированию правильной осанки.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По инициативе родителей и на их средства были приобретены массажные коврики «Ортодон», массажные мячи для каждого ребенка.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ransition advTm="2326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4" descr="подс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708650"/>
            <a:ext cx="9286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13" descr="подс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5429250"/>
            <a:ext cx="9286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15" descr="подс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572125"/>
            <a:ext cx="92868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32" descr="бк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5748">
            <a:off x="7796213" y="5321300"/>
            <a:ext cx="544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Прямоугольник 7"/>
          <p:cNvSpPr>
            <a:spLocks noChangeArrowheads="1"/>
          </p:cNvSpPr>
          <p:nvPr/>
        </p:nvSpPr>
        <p:spPr bwMode="auto">
          <a:xfrm>
            <a:off x="2286000" y="64293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rgbClr val="002060"/>
                </a:solidFill>
              </a:rPr>
              <a:t> 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</a:endParaRPr>
          </a:p>
          <a:p>
            <a:pPr eaLnBrk="1" hangingPunct="1"/>
            <a:endParaRPr lang="ru-RU" altLang="ru-RU" b="1" i="1">
              <a:solidFill>
                <a:srgbClr val="002060"/>
              </a:solidFill>
            </a:endParaRPr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571500" y="357188"/>
            <a:ext cx="72866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организации полноценной работы по оздоровлению детей в своей работе мы взаимодействуем:</a:t>
            </a:r>
          </a:p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- С врачом ортопедом</a:t>
            </a:r>
          </a:p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- С медицинскими                                                                                                                                 работниками ДОУ</a:t>
            </a:r>
          </a:p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инструктором по физической культуре</a:t>
            </a:r>
          </a:p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Инструктором по плаванию      </a:t>
            </a:r>
          </a:p>
        </p:txBody>
      </p:sp>
    </p:spTree>
  </p:cSld>
  <p:clrMapOvr>
    <a:masterClrMapping/>
  </p:clrMapOvr>
  <p:transition advTm="9892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3F6C19"/>
      </a:accent1>
      <a:accent2>
        <a:srgbClr val="AF0F5B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496E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496E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2421</TotalTime>
  <Words>415</Words>
  <Application>Microsoft Office PowerPoint</Application>
  <PresentationFormat>Экран (4:3)</PresentationFormat>
  <Paragraphs>92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Webdings</vt:lpstr>
      <vt:lpstr>Wingdings</vt:lpstr>
      <vt:lpstr>Calibri</vt:lpstr>
      <vt:lpstr>Times New Roman</vt:lpstr>
      <vt:lpstr>Monotype Corsiva</vt:lpstr>
      <vt:lpstr>Century Schoolbook</vt:lpstr>
      <vt:lpstr>Arial Unicode MS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Семенюк Вадим Владимирович</cp:lastModifiedBy>
  <cp:revision>368</cp:revision>
  <dcterms:created xsi:type="dcterms:W3CDTF">2011-07-13T13:49:13Z</dcterms:created>
  <dcterms:modified xsi:type="dcterms:W3CDTF">2019-02-12T02:03:27Z</dcterms:modified>
</cp:coreProperties>
</file>