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0" r:id="rId6"/>
    <p:sldId id="262" r:id="rId7"/>
    <p:sldId id="258" r:id="rId8"/>
    <p:sldId id="261" r:id="rId9"/>
    <p:sldId id="270" r:id="rId10"/>
    <p:sldId id="271" r:id="rId11"/>
    <p:sldId id="269" r:id="rId12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855942FD-5E37-49D0-9C89-C672A9A41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75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5E865B7-1C1A-4473-A411-E3163AF8DDC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4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1A27D63-CF19-4C74-9C82-8152711D0349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3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E178A0B7-9979-4A96-AA59-A8FE16C0B725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0A65BAC-3C78-4244-9559-955EB56CBFF9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752F312-C59E-4968-B6D7-98E6C5F10C8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63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BB22471-E117-45BA-8B2F-30EF6881FF19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741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4AFAD7B-08FA-4083-93FB-97E8AC2002B1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C002694-A715-465E-9D4D-D9AEE159D307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3AB96D71-4A1B-403A-AD45-618B95157710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E1ECD7A-3469-4BB2-A9D5-18D23A723C3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9C5DBE0-C497-45AC-AAC1-EBAA1E9961A8}" type="slidenum">
              <a:rPr lang="ru-RU" altLang="ru-RU" smtClean="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ED65-99FA-48FE-AC4A-AD4A0B8EC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1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F478-F80C-42D7-BF39-32CDFB995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9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DB3E-28D1-4A20-BC94-55F6BB819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2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563" y="3132138"/>
            <a:ext cx="7173912" cy="1790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8124-DF10-4693-AD23-B73152F2C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01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2504C-42C9-4E47-861E-85CA380570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6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8EC4F-FC9E-4EC7-AB56-766D67A8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13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A31F-F37D-48AF-AC3A-BCC7D3922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6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45A4-0EC3-4617-9A72-ED1E342E5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2857F-7FAD-4A52-908E-AD4CF0A6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8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8473-4B2F-439F-8165-5EA67AD0F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6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EDF3-31FF-4A29-861C-FA5862E89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4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25932-6B9D-4837-AB0E-548CEA5DD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0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custGeom>
            <a:avLst/>
            <a:gdLst>
              <a:gd name="G0" fmla="*/ 25400 1 2"/>
              <a:gd name="G1" fmla="*/ 4868 1 2"/>
              <a:gd name="G2" fmla="+- 4868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4868"/>
                </a:lnTo>
                <a:lnTo>
                  <a:pt x="0" y="4868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92000"/>
                </a:srgbClr>
              </a:gs>
              <a:gs pos="100000">
                <a:srgbClr val="B4DCFA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0" y="0"/>
            <a:ext cx="9144000" cy="5105400"/>
          </a:xfrm>
          <a:custGeom>
            <a:avLst/>
            <a:gdLst>
              <a:gd name="G0" fmla="*/ 25400 1 2"/>
              <a:gd name="G1" fmla="*/ 14182 1 2"/>
              <a:gd name="G2" fmla="+- 14182 0 0"/>
              <a:gd name="G3" fmla="+- 254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400" y="0"/>
                </a:lnTo>
                <a:lnTo>
                  <a:pt x="25400" y="14182"/>
                </a:lnTo>
                <a:lnTo>
                  <a:pt x="0" y="14182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89999"/>
                </a:srgbClr>
              </a:gs>
              <a:gs pos="100000">
                <a:srgbClr val="B4DCFA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28" name="AutoShape 3"/>
          <p:cNvSpPr>
            <a:spLocks noChangeArrowheads="1"/>
          </p:cNvSpPr>
          <p:nvPr/>
        </p:nvSpPr>
        <p:spPr bwMode="auto">
          <a:xfrm>
            <a:off x="0" y="3768725"/>
            <a:ext cx="9144000" cy="2286000"/>
          </a:xfrm>
          <a:custGeom>
            <a:avLst/>
            <a:gdLst>
              <a:gd name="T0" fmla="*/ 9144000 w 9144000"/>
              <a:gd name="T1" fmla="*/ 1143000 h 2286000"/>
              <a:gd name="T2" fmla="*/ 4572000 w 9144000"/>
              <a:gd name="T3" fmla="*/ 2286000 h 2286000"/>
              <a:gd name="T4" fmla="*/ 0 w 9144000"/>
              <a:gd name="T5" fmla="*/ 1143000 h 2286000"/>
              <a:gd name="T6" fmla="*/ 4572000 w 9144000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9144000"/>
              <a:gd name="T13" fmla="*/ 0 h 2286000"/>
              <a:gd name="T14" fmla="*/ 9144000 w 9144000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2286000">
                <a:moveTo>
                  <a:pt x="0" y="0"/>
                </a:moveTo>
                <a:lnTo>
                  <a:pt x="25400" y="0"/>
                </a:lnTo>
                <a:lnTo>
                  <a:pt x="25400" y="6350"/>
                </a:lnTo>
                <a:lnTo>
                  <a:pt x="0" y="635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4DCFA">
                  <a:alpha val="5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1600200"/>
            <a:ext cx="9144000" cy="5105400"/>
          </a:xfrm>
          <a:custGeom>
            <a:avLst/>
            <a:gdLst>
              <a:gd name="G0" fmla="*/ 25400 1 2"/>
              <a:gd name="G1" fmla="*/ 1 48365 11520"/>
              <a:gd name="G2" fmla="*/ G1 13024 1"/>
              <a:gd name="G3" fmla="*/ G2 1 52096"/>
              <a:gd name="G4" fmla="cos G0 G3"/>
              <a:gd name="G5" fmla="*/ 14182 1 2"/>
              <a:gd name="G6" fmla="*/ 1 48365 11520"/>
              <a:gd name="G7" fmla="*/ G6 13024 1"/>
              <a:gd name="G8" fmla="*/ G7 1 52096"/>
              <a:gd name="G9" fmla="sin G5 G8"/>
              <a:gd name="G10" fmla="*/ 25400 1 2"/>
              <a:gd name="G11" fmla="+- G10 0 G4"/>
              <a:gd name="G12" fmla="+- G10 G4 0"/>
              <a:gd name="G13" fmla="*/ 1 0 51712"/>
              <a:gd name="G14" fmla="+- G12 0 G13"/>
              <a:gd name="G15" fmla="*/ 14182 1 2"/>
              <a:gd name="G16" fmla="+- G15 0 G9"/>
              <a:gd name="G17" fmla="+- G15 G9 0"/>
              <a:gd name="G18" fmla="*/ 1 0 51712"/>
              <a:gd name="G19" fmla="+- G17 0 G18"/>
              <a:gd name="G20" fmla="+- 14182 0 0"/>
              <a:gd name="G21" fmla="+- 25400 0 0"/>
              <a:gd name="G22" fmla="+- 180 0 0"/>
              <a:gd name="G23" fmla="+- 90 0 0"/>
              <a:gd name="G24" fmla="+- 270 0 0"/>
              <a:gd name="G25" fmla="+- 90 0 0"/>
              <a:gd name="G26" fmla="*/ 1 0 51712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7091"/>
                </a:moveTo>
                <a:lnTo>
                  <a:pt x="12700" y="7091"/>
                </a:lnTo>
                <a:lnTo>
                  <a:pt x="180" y="90"/>
                </a:lnTo>
                <a:lnTo>
                  <a:pt x="12700" y="7091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Microsoft YaHei" charset="-122"/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0000" y="6172200"/>
            <a:ext cx="18272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b="1">
                <a:solidFill>
                  <a:srgbClr val="80808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481E6EEC-B9BD-49B7-A076-D0BB3AB0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>
          <a:solidFill>
            <a:srgbClr val="40404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40404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40404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0404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moikompas.ru/img/compas/2009-01-26/pancakeweek/35453041_orig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3388" cy="69945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1268760"/>
            <a:ext cx="6768752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Microsoft YaHei" charset="-122"/>
              </a:rPr>
              <a:t>Игровое путешествие</a:t>
            </a:r>
          </a:p>
          <a:p>
            <a:pPr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800" b="1" kern="0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  <a:ea typeface="Microsoft YaHei" charset="-122"/>
              </a:rPr>
              <a:t>«Масленица»</a:t>
            </a:r>
            <a:endParaRPr lang="ru-RU" sz="4800" b="1" kern="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  <a:ea typeface="Microsoft YaHei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175" y="4868863"/>
            <a:ext cx="4572000" cy="1225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ru-RU" altLang="ru-RU" sz="1600" b="1" kern="0">
                <a:solidFill>
                  <a:srgbClr val="FF0000"/>
                </a:solidFill>
                <a:latin typeface="Arial" pitchFamily="34" charset="0"/>
                <a:ea typeface="+mn-ea"/>
              </a:rPr>
              <a:t>Презентацию подготовила</a:t>
            </a:r>
          </a:p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ru-RU" altLang="ru-RU" sz="1600" b="1" kern="0">
                <a:solidFill>
                  <a:srgbClr val="FF0000"/>
                </a:solidFill>
                <a:latin typeface="Times New Roman" pitchFamily="18" charset="0"/>
                <a:ea typeface="+mn-ea"/>
              </a:rPr>
              <a:t> </a:t>
            </a:r>
            <a:r>
              <a:rPr lang="ru-RU" altLang="ru-RU" sz="1600" b="1" kern="0">
                <a:solidFill>
                  <a:srgbClr val="FF0000"/>
                </a:solidFill>
                <a:latin typeface="Arial" pitchFamily="34" charset="0"/>
                <a:ea typeface="+mn-ea"/>
              </a:rPr>
              <a:t>воспитатель</a:t>
            </a:r>
          </a:p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ru-RU" altLang="ru-RU" sz="1600" b="1" kern="0">
                <a:solidFill>
                  <a:srgbClr val="FF0000"/>
                </a:solidFill>
                <a:latin typeface="Arial" pitchFamily="34" charset="0"/>
                <a:ea typeface="+mn-ea"/>
              </a:rPr>
              <a:t>МБДОУ ЦРР №28 «Огонек» </a:t>
            </a:r>
          </a:p>
          <a:p>
            <a:pPr algn="ctr" defTabSz="914400" hangingPunct="1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ru-RU" altLang="ru-RU" sz="1600" b="1" kern="0">
                <a:solidFill>
                  <a:srgbClr val="FF0000"/>
                </a:solidFill>
                <a:latin typeface="Arial" pitchFamily="34" charset="0"/>
                <a:ea typeface="+mn-ea"/>
              </a:rPr>
              <a:t>Чернова М.В.</a:t>
            </a:r>
          </a:p>
        </p:txBody>
      </p:sp>
      <p:pic>
        <p:nvPicPr>
          <p:cNvPr id="1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636838"/>
            <a:ext cx="2989263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40200" y="549275"/>
            <a:ext cx="1223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chemeClr val="hlink"/>
                </a:solidFill>
              </a:rPr>
              <a:t>2016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423988"/>
            <a:ext cx="8294688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-100013"/>
            <a:ext cx="9323388" cy="699452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60350"/>
            <a:ext cx="8099425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881063" y="350838"/>
            <a:ext cx="7200900" cy="1090612"/>
          </a:xfrm>
          <a:custGeom>
            <a:avLst/>
            <a:gdLst>
              <a:gd name="T0" fmla="*/ 7200900 w 7200900"/>
              <a:gd name="T1" fmla="*/ 545577 h 896938"/>
              <a:gd name="T2" fmla="*/ 3600450 w 7200900"/>
              <a:gd name="T3" fmla="*/ 1091153 h 896938"/>
              <a:gd name="T4" fmla="*/ 0 w 7200900"/>
              <a:gd name="T5" fmla="*/ 545577 h 896938"/>
              <a:gd name="T6" fmla="*/ 3600450 w 7200900"/>
              <a:gd name="T7" fmla="*/ 0 h 8969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00900"/>
              <a:gd name="T13" fmla="*/ 0 h 896938"/>
              <a:gd name="T14" fmla="*/ 7200900 w 7200900"/>
              <a:gd name="T15" fmla="*/ 896938 h 896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0900" h="896938">
                <a:moveTo>
                  <a:pt x="0" y="0"/>
                </a:moveTo>
                <a:lnTo>
                  <a:pt x="20003" y="0"/>
                </a:lnTo>
                <a:lnTo>
                  <a:pt x="20003" y="2494"/>
                </a:lnTo>
                <a:lnTo>
                  <a:pt x="0" y="249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 </a:t>
            </a:r>
            <a:r>
              <a:rPr lang="ru-RU" altLang="ru-RU" sz="1200" b="1">
                <a:solidFill>
                  <a:srgbClr val="FF0000"/>
                </a:solidFill>
              </a:rPr>
              <a:t>Вот румяные блины,  во все стороны равны!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200" b="1">
                <a:solidFill>
                  <a:srgbClr val="FF0000"/>
                </a:solidFill>
              </a:rPr>
              <a:t>К ним сметана или джем,   разбирайте, хватит всем!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Блинчики, блинчики, блинчики- оладушки,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Кушайте, кушайте, кушайте, ребятушки!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>
                <a:solidFill>
                  <a:srgbClr val="000000"/>
                </a:solidFill>
              </a:rPr>
              <a:t>            </a:t>
            </a:r>
          </a:p>
        </p:txBody>
      </p:sp>
    </p:spTree>
  </p:cSld>
  <p:clrMapOvr>
    <a:masterClrMapping/>
  </p:clrMapOvr>
  <p:transition spd="slow" advTm="19456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431925"/>
            <a:ext cx="8334375" cy="491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-112713"/>
            <a:ext cx="9323388" cy="699452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88913"/>
            <a:ext cx="80994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014413" y="188913"/>
            <a:ext cx="7129462" cy="1536700"/>
          </a:xfrm>
          <a:custGeom>
            <a:avLst/>
            <a:gdLst>
              <a:gd name="T0" fmla="*/ 7129462 w 7129462"/>
              <a:gd name="T1" fmla="*/ 768715 h 1125537"/>
              <a:gd name="T2" fmla="*/ 3564731 w 7129462"/>
              <a:gd name="T3" fmla="*/ 1537429 h 1125537"/>
              <a:gd name="T4" fmla="*/ 0 w 7129462"/>
              <a:gd name="T5" fmla="*/ 768715 h 1125537"/>
              <a:gd name="T6" fmla="*/ 3564731 w 7129462"/>
              <a:gd name="T7" fmla="*/ 0 h 11255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29462"/>
              <a:gd name="T13" fmla="*/ 0 h 1125537"/>
              <a:gd name="T14" fmla="*/ 7129462 w 7129462"/>
              <a:gd name="T15" fmla="*/ 1125537 h 1125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29462" h="1125537">
                <a:moveTo>
                  <a:pt x="0" y="0"/>
                </a:moveTo>
                <a:lnTo>
                  <a:pt x="19804" y="0"/>
                </a:lnTo>
                <a:lnTo>
                  <a:pt x="19804" y="3128"/>
                </a:lnTo>
                <a:lnTo>
                  <a:pt x="0" y="312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endParaRPr lang="ru-RU" altLang="ru-RU" sz="14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Наша Масленица! Ты широкая!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В детский сад к нам пришла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И весну принесла!</a:t>
            </a:r>
          </a:p>
          <a:p>
            <a:pPr algn="ctr" eaLnBrk="1">
              <a:lnSpc>
                <a:spcPct val="100000"/>
              </a:lnSpc>
            </a:pPr>
            <a:endParaRPr lang="ru-RU" altLang="ru-RU" sz="1300">
              <a:solidFill>
                <a:srgbClr val="000000"/>
              </a:solidFill>
            </a:endParaRPr>
          </a:p>
          <a:p>
            <a:pPr algn="ctr" eaLnBrk="1">
              <a:lnSpc>
                <a:spcPct val="100000"/>
              </a:lnSpc>
            </a:pPr>
            <a:endParaRPr lang="ru-RU" altLang="ru-RU" sz="1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6144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50913"/>
            <a:ext cx="7129462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8575"/>
            <a:ext cx="9324975" cy="699293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0"/>
            <a:ext cx="7777163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AutoShape 6"/>
          <p:cNvSpPr>
            <a:spLocks noChangeArrowheads="1"/>
          </p:cNvSpPr>
          <p:nvPr/>
        </p:nvSpPr>
        <p:spPr bwMode="auto">
          <a:xfrm>
            <a:off x="1042988" y="82550"/>
            <a:ext cx="6842125" cy="690563"/>
          </a:xfrm>
          <a:custGeom>
            <a:avLst/>
            <a:gdLst>
              <a:gd name="T0" fmla="*/ 6842125 w 6842125"/>
              <a:gd name="T1" fmla="*/ 345522 h 485775"/>
              <a:gd name="T2" fmla="*/ 3421063 w 6842125"/>
              <a:gd name="T3" fmla="*/ 691043 h 485775"/>
              <a:gd name="T4" fmla="*/ 0 w 6842125"/>
              <a:gd name="T5" fmla="*/ 345522 h 485775"/>
              <a:gd name="T6" fmla="*/ 3421063 w 6842125"/>
              <a:gd name="T7" fmla="*/ 0 h 485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42125"/>
              <a:gd name="T13" fmla="*/ 0 h 485775"/>
              <a:gd name="T14" fmla="*/ 6842125 w 6842125"/>
              <a:gd name="T15" fmla="*/ 485775 h 485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2125" h="485775">
                <a:moveTo>
                  <a:pt x="0" y="0"/>
                </a:moveTo>
                <a:lnTo>
                  <a:pt x="19006" y="0"/>
                </a:lnTo>
                <a:lnTo>
                  <a:pt x="19006" y="1352"/>
                </a:lnTo>
                <a:lnTo>
                  <a:pt x="0" y="13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300">
                <a:solidFill>
                  <a:srgbClr val="000000"/>
                </a:solidFill>
              </a:rPr>
              <a:t>            </a:t>
            </a:r>
            <a:r>
              <a:rPr lang="ru-RU" altLang="ru-RU" sz="1300" b="1">
                <a:solidFill>
                  <a:srgbClr val="FF0000"/>
                </a:solidFill>
              </a:rPr>
              <a:t>Эй, веселей, собирайся, народ! Нынче Масленица в гости идет!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              Спешите, спешите, спешите, друзей с собой захватите!</a:t>
            </a:r>
          </a:p>
          <a:p>
            <a:pPr algn="ctr" eaLnBrk="1">
              <a:lnSpc>
                <a:spcPct val="100000"/>
              </a:lnSpc>
            </a:pPr>
            <a:endParaRPr lang="ru-RU" altLang="ru-RU" sz="1300" b="1">
              <a:solidFill>
                <a:srgbClr val="FF0000"/>
              </a:solidFill>
            </a:endParaRPr>
          </a:p>
        </p:txBody>
      </p:sp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900113" y="598488"/>
            <a:ext cx="6840537" cy="490537"/>
          </a:xfrm>
          <a:custGeom>
            <a:avLst/>
            <a:gdLst>
              <a:gd name="T0" fmla="*/ 6840537 w 6840537"/>
              <a:gd name="T1" fmla="*/ 245495 h 485775"/>
              <a:gd name="T2" fmla="*/ 3420269 w 6840537"/>
              <a:gd name="T3" fmla="*/ 490988 h 485775"/>
              <a:gd name="T4" fmla="*/ 0 w 6840537"/>
              <a:gd name="T5" fmla="*/ 245495 h 485775"/>
              <a:gd name="T6" fmla="*/ 3420269 w 6840537"/>
              <a:gd name="T7" fmla="*/ 0 h 4857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40537"/>
              <a:gd name="T13" fmla="*/ 0 h 485775"/>
              <a:gd name="T14" fmla="*/ 6840537 w 6840537"/>
              <a:gd name="T15" fmla="*/ 485775 h 4857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0537" h="485775">
                <a:moveTo>
                  <a:pt x="0" y="0"/>
                </a:moveTo>
                <a:lnTo>
                  <a:pt x="19001" y="0"/>
                </a:lnTo>
                <a:lnTo>
                  <a:pt x="19001" y="1352"/>
                </a:lnTo>
                <a:lnTo>
                  <a:pt x="0" y="13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300">
                <a:solidFill>
                  <a:srgbClr val="000000"/>
                </a:solidFill>
              </a:rPr>
              <a:t>             </a:t>
            </a:r>
            <a:r>
              <a:rPr lang="ru-RU" altLang="ru-RU" sz="1300" b="1">
                <a:solidFill>
                  <a:srgbClr val="FF0000"/>
                </a:solidFill>
              </a:rPr>
              <a:t>Тары-бары! Тары-бары! Выходите во дворы!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              Будем пляски начинать, будем Масленицу встречать!</a:t>
            </a:r>
          </a:p>
        </p:txBody>
      </p:sp>
    </p:spTree>
  </p:cSld>
  <p:clrMapOvr>
    <a:masterClrMapping/>
  </p:clrMapOvr>
  <p:transition spd="slow" advTm="13312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>
            <a:fillRect/>
          </a:stretch>
        </p:blipFill>
        <p:spPr bwMode="auto">
          <a:xfrm>
            <a:off x="2146300" y="803275"/>
            <a:ext cx="4729163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78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99293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3975"/>
            <a:ext cx="77755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184275" y="317500"/>
            <a:ext cx="6840538" cy="582613"/>
          </a:xfrm>
          <a:custGeom>
            <a:avLst/>
            <a:gdLst>
              <a:gd name="T0" fmla="*/ 6840538 w 6840538"/>
              <a:gd name="T1" fmla="*/ 291661 h 561975"/>
              <a:gd name="T2" fmla="*/ 3420269 w 6840538"/>
              <a:gd name="T3" fmla="*/ 583321 h 561975"/>
              <a:gd name="T4" fmla="*/ 0 w 6840538"/>
              <a:gd name="T5" fmla="*/ 291661 h 561975"/>
              <a:gd name="T6" fmla="*/ 3420269 w 6840538"/>
              <a:gd name="T7" fmla="*/ 0 h 561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40538"/>
              <a:gd name="T13" fmla="*/ 0 h 561975"/>
              <a:gd name="T14" fmla="*/ 6840538 w 6840538"/>
              <a:gd name="T15" fmla="*/ 561975 h 561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0538" h="561975">
                <a:moveTo>
                  <a:pt x="0" y="0"/>
                </a:moveTo>
                <a:lnTo>
                  <a:pt x="19001" y="0"/>
                </a:lnTo>
                <a:lnTo>
                  <a:pt x="19001" y="1564"/>
                </a:lnTo>
                <a:lnTo>
                  <a:pt x="0" y="15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600" b="1">
                <a:solidFill>
                  <a:srgbClr val="FF0000"/>
                </a:solidFill>
              </a:rPr>
              <a:t>Здравствуйте, гости, милости просим. </a:t>
            </a:r>
            <a:br>
              <a:rPr lang="ru-RU" altLang="ru-RU" sz="1600" b="1">
                <a:solidFill>
                  <a:srgbClr val="FF0000"/>
                </a:solidFill>
              </a:rPr>
            </a:br>
            <a:r>
              <a:rPr lang="ru-RU" altLang="ru-RU" sz="1600" b="1">
                <a:solidFill>
                  <a:srgbClr val="FF0000"/>
                </a:solidFill>
              </a:rPr>
              <a:t>     Масленицу широкую открываем, веселье начинаем!</a:t>
            </a:r>
          </a:p>
        </p:txBody>
      </p:sp>
    </p:spTree>
  </p:cSld>
  <p:clrMapOvr>
    <a:masterClrMapping/>
  </p:clrMapOvr>
  <p:transition spd="slow" advTm="13312">
    <p:blinds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412875"/>
            <a:ext cx="78486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8575"/>
            <a:ext cx="9324975" cy="699293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8"/>
            <a:ext cx="8099425" cy="130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025525" y="404813"/>
            <a:ext cx="7127875" cy="522287"/>
          </a:xfrm>
          <a:custGeom>
            <a:avLst/>
            <a:gdLst>
              <a:gd name="T0" fmla="*/ 7127875 w 7127875"/>
              <a:gd name="T1" fmla="*/ 260883 h 942975"/>
              <a:gd name="T2" fmla="*/ 3563938 w 7127875"/>
              <a:gd name="T3" fmla="*/ 521766 h 942975"/>
              <a:gd name="T4" fmla="*/ 0 w 7127875"/>
              <a:gd name="T5" fmla="*/ 260883 h 942975"/>
              <a:gd name="T6" fmla="*/ 3563938 w 7127875"/>
              <a:gd name="T7" fmla="*/ 0 h 9429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127875"/>
              <a:gd name="T13" fmla="*/ 0 h 942975"/>
              <a:gd name="T14" fmla="*/ 7127875 w 7127875"/>
              <a:gd name="T15" fmla="*/ 942975 h 9429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27875" h="942975">
                <a:moveTo>
                  <a:pt x="0" y="0"/>
                </a:moveTo>
                <a:lnTo>
                  <a:pt x="19800" y="0"/>
                </a:lnTo>
                <a:lnTo>
                  <a:pt x="19800" y="2620"/>
                </a:lnTo>
                <a:lnTo>
                  <a:pt x="0" y="26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Свою удаль, свою стать предлагаю показать!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                И в  веселые народные игры вместе с Зимушкой нам поиграть!</a:t>
            </a:r>
          </a:p>
        </p:txBody>
      </p:sp>
    </p:spTree>
  </p:cSld>
  <p:clrMapOvr>
    <a:masterClrMapping/>
  </p:clrMapOvr>
  <p:transition spd="slow" advTm="10240">
    <p:cover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323975"/>
            <a:ext cx="6597650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28575"/>
            <a:ext cx="9324975" cy="699293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700"/>
            <a:ext cx="72961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07950" y="188913"/>
            <a:ext cx="7920038" cy="1476375"/>
          </a:xfrm>
          <a:custGeom>
            <a:avLst/>
            <a:gdLst>
              <a:gd name="T0" fmla="*/ 7920880 w 7200900"/>
              <a:gd name="T1" fmla="*/ 737937 h 1674813"/>
              <a:gd name="T2" fmla="*/ 3960440 w 7200900"/>
              <a:gd name="T3" fmla="*/ 1475873 h 1674813"/>
              <a:gd name="T4" fmla="*/ 0 w 7200900"/>
              <a:gd name="T5" fmla="*/ 737937 h 1674813"/>
              <a:gd name="T6" fmla="*/ 3960440 w 7200900"/>
              <a:gd name="T7" fmla="*/ 0 h 16748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00900"/>
              <a:gd name="T13" fmla="*/ 0 h 1674813"/>
              <a:gd name="T14" fmla="*/ 7200900 w 7200900"/>
              <a:gd name="T15" fmla="*/ 1674813 h 16748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0900" h="1674813">
                <a:moveTo>
                  <a:pt x="0" y="0"/>
                </a:moveTo>
                <a:lnTo>
                  <a:pt x="20003" y="0"/>
                </a:lnTo>
                <a:lnTo>
                  <a:pt x="20003" y="4652"/>
                </a:lnTo>
                <a:lnTo>
                  <a:pt x="0" y="46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>
                <a:solidFill>
                  <a:srgbClr val="FF0000"/>
                </a:solidFill>
              </a:rPr>
              <a:t>        </a:t>
            </a:r>
            <a:r>
              <a:rPr lang="ru-RU" altLang="ru-RU" b="1">
                <a:solidFill>
                  <a:srgbClr val="FF0000"/>
                </a:solidFill>
              </a:rPr>
              <a:t>Ай, да Зимушка – Зима!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      Зима славная была!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             Но пришла пора проститься,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b="1">
                <a:solidFill>
                  <a:srgbClr val="FF0000"/>
                </a:solidFill>
              </a:rPr>
              <a:t>              Да с Весною подружиться.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>
                <a:solidFill>
                  <a:srgbClr val="FF0000"/>
                </a:solidFill>
              </a:rPr>
              <a:t> </a:t>
            </a:r>
          </a:p>
        </p:txBody>
      </p:sp>
    </p:spTree>
  </p:cSld>
  <p:clrMapOvr>
    <a:masterClrMapping/>
  </p:clrMapOvr>
  <p:transition spd="slow" advTm="21504">
    <p:checker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5"/>
          <a:stretch>
            <a:fillRect/>
          </a:stretch>
        </p:blipFill>
        <p:spPr bwMode="auto">
          <a:xfrm>
            <a:off x="4667250" y="1363663"/>
            <a:ext cx="3649663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>
            <a:fillRect/>
          </a:stretch>
        </p:blipFill>
        <p:spPr bwMode="auto">
          <a:xfrm>
            <a:off x="900113" y="1189038"/>
            <a:ext cx="3767137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9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323388" cy="69945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0994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827088" y="333375"/>
            <a:ext cx="7200900" cy="1444625"/>
          </a:xfrm>
          <a:custGeom>
            <a:avLst/>
            <a:gdLst>
              <a:gd name="T0" fmla="*/ 7200900 w 7200900"/>
              <a:gd name="T1" fmla="*/ 722548 h 1916113"/>
              <a:gd name="T2" fmla="*/ 3600450 w 7200900"/>
              <a:gd name="T3" fmla="*/ 1445096 h 1916113"/>
              <a:gd name="T4" fmla="*/ 0 w 7200900"/>
              <a:gd name="T5" fmla="*/ 722548 h 1916113"/>
              <a:gd name="T6" fmla="*/ 3600450 w 7200900"/>
              <a:gd name="T7" fmla="*/ 0 h 19161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00900"/>
              <a:gd name="T13" fmla="*/ 0 h 1916113"/>
              <a:gd name="T14" fmla="*/ 7200900 w 7200900"/>
              <a:gd name="T15" fmla="*/ 1916113 h 19161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00900" h="1916113">
                <a:moveTo>
                  <a:pt x="0" y="0"/>
                </a:moveTo>
                <a:lnTo>
                  <a:pt x="20003" y="0"/>
                </a:lnTo>
                <a:lnTo>
                  <a:pt x="20003" y="5322"/>
                </a:lnTo>
                <a:lnTo>
                  <a:pt x="0" y="532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600" b="1">
                <a:solidFill>
                  <a:srgbClr val="FF0000"/>
                </a:solidFill>
              </a:rPr>
              <a:t>Уж как стали ребята Зимушку провожать,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600" b="1">
                <a:solidFill>
                  <a:srgbClr val="FF0000"/>
                </a:solidFill>
              </a:rPr>
              <a:t>Весну встречать – костры разжигать,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600" b="1">
                <a:solidFill>
                  <a:srgbClr val="FF0000"/>
                </a:solidFill>
              </a:rPr>
              <a:t>У горячих костров игры игрывать,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600" b="1">
                <a:solidFill>
                  <a:srgbClr val="FF0000"/>
                </a:solidFill>
              </a:rPr>
              <a:t>Через те костры перепрыгивать!</a:t>
            </a:r>
          </a:p>
          <a:p>
            <a:pPr eaLnBrk="1">
              <a:lnSpc>
                <a:spcPct val="100000"/>
              </a:lnSpc>
            </a:pPr>
            <a:r>
              <a:rPr lang="ru-RU" altLang="ru-RU" sz="1200">
                <a:solidFill>
                  <a:srgbClr val="000000"/>
                </a:solidFill>
              </a:rPr>
              <a:t> </a:t>
            </a:r>
          </a:p>
          <a:p>
            <a:pPr eaLnBrk="1">
              <a:lnSpc>
                <a:spcPct val="100000"/>
              </a:lnSpc>
            </a:pPr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Tm="16384"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/>
            <a:endParaRPr lang="ru-RU" altLang="ru-RU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63625"/>
            <a:ext cx="7934325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0"/>
            <a:ext cx="9323388" cy="69945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5250"/>
            <a:ext cx="8099425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892175" y="233363"/>
            <a:ext cx="7272338" cy="736600"/>
          </a:xfrm>
          <a:custGeom>
            <a:avLst/>
            <a:gdLst>
              <a:gd name="T0" fmla="*/ 7272337 w 7272337"/>
              <a:gd name="T1" fmla="*/ 368605 h 973138"/>
              <a:gd name="T2" fmla="*/ 3636169 w 7272337"/>
              <a:gd name="T3" fmla="*/ 737210 h 973138"/>
              <a:gd name="T4" fmla="*/ 0 w 7272337"/>
              <a:gd name="T5" fmla="*/ 368605 h 973138"/>
              <a:gd name="T6" fmla="*/ 3636169 w 7272337"/>
              <a:gd name="T7" fmla="*/ 0 h 97313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272337"/>
              <a:gd name="T13" fmla="*/ 0 h 973138"/>
              <a:gd name="T14" fmla="*/ 7272337 w 7272337"/>
              <a:gd name="T15" fmla="*/ 973138 h 973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72337" h="973138">
                <a:moveTo>
                  <a:pt x="0" y="0"/>
                </a:moveTo>
                <a:lnTo>
                  <a:pt x="20201" y="0"/>
                </a:lnTo>
                <a:lnTo>
                  <a:pt x="20201" y="2706"/>
                </a:lnTo>
                <a:lnTo>
                  <a:pt x="0" y="270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300">
                <a:solidFill>
                  <a:srgbClr val="000000"/>
                </a:solidFill>
              </a:rPr>
              <a:t>                </a:t>
            </a:r>
            <a:r>
              <a:rPr lang="ru-RU" altLang="ru-RU" sz="1400" b="1">
                <a:solidFill>
                  <a:srgbClr val="FF0000"/>
                </a:solidFill>
              </a:rPr>
              <a:t>Я  Весна молодая, ваша гостьюшка годовая,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                 Вы меня, Весну, встречайте, песнями прославляйте, 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               Играми развлекайтесь,  да блинами угощайтесь </a:t>
            </a:r>
            <a:r>
              <a:rPr lang="ru-RU" altLang="ru-RU" sz="140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 spd="med" advTm="14336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8"/>
          <a:stretch>
            <a:fillRect/>
          </a:stretch>
        </p:blipFill>
        <p:spPr bwMode="auto">
          <a:xfrm>
            <a:off x="4514850" y="1133475"/>
            <a:ext cx="4170363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625475"/>
            <a:ext cx="3981450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15875"/>
            <a:ext cx="9323388" cy="699452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8"/>
            <a:ext cx="809942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AutoShape 5"/>
          <p:cNvSpPr>
            <a:spLocks noChangeArrowheads="1"/>
          </p:cNvSpPr>
          <p:nvPr/>
        </p:nvSpPr>
        <p:spPr bwMode="auto">
          <a:xfrm>
            <a:off x="1258888" y="26988"/>
            <a:ext cx="6842125" cy="303212"/>
          </a:xfrm>
          <a:custGeom>
            <a:avLst/>
            <a:gdLst>
              <a:gd name="T0" fmla="*/ 6842125 w 6842125"/>
              <a:gd name="T1" fmla="*/ 151606 h 303212"/>
              <a:gd name="T2" fmla="*/ 3421063 w 6842125"/>
              <a:gd name="T3" fmla="*/ 303212 h 303212"/>
              <a:gd name="T4" fmla="*/ 0 w 6842125"/>
              <a:gd name="T5" fmla="*/ 151606 h 303212"/>
              <a:gd name="T6" fmla="*/ 3421063 w 6842125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42125"/>
              <a:gd name="T13" fmla="*/ 0 h 303212"/>
              <a:gd name="T14" fmla="*/ 6842125 w 6842125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2125" h="303212">
                <a:moveTo>
                  <a:pt x="0" y="0"/>
                </a:moveTo>
                <a:lnTo>
                  <a:pt x="19006" y="0"/>
                </a:lnTo>
                <a:lnTo>
                  <a:pt x="19006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1187450" y="180975"/>
            <a:ext cx="6840538" cy="952500"/>
          </a:xfrm>
          <a:custGeom>
            <a:avLst/>
            <a:gdLst>
              <a:gd name="T0" fmla="*/ 6840538 w 6840538"/>
              <a:gd name="T1" fmla="*/ 476327 h 1155700"/>
              <a:gd name="T2" fmla="*/ 3420269 w 6840538"/>
              <a:gd name="T3" fmla="*/ 952653 h 1155700"/>
              <a:gd name="T4" fmla="*/ 0 w 6840538"/>
              <a:gd name="T5" fmla="*/ 476327 h 1155700"/>
              <a:gd name="T6" fmla="*/ 3420269 w 6840538"/>
              <a:gd name="T7" fmla="*/ 0 h 11557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840538"/>
              <a:gd name="T13" fmla="*/ 0 h 1155700"/>
              <a:gd name="T14" fmla="*/ 6840538 w 6840538"/>
              <a:gd name="T15" fmla="*/ 1155700 h 1155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40538" h="1155700">
                <a:moveTo>
                  <a:pt x="0" y="0"/>
                </a:moveTo>
                <a:lnTo>
                  <a:pt x="19001" y="0"/>
                </a:lnTo>
                <a:lnTo>
                  <a:pt x="19001" y="3212"/>
                </a:lnTo>
                <a:lnTo>
                  <a:pt x="0" y="321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Нам везде надо успеть —</a:t>
            </a:r>
            <a:br>
              <a:rPr lang="ru-RU" altLang="ru-RU" sz="1400" b="1">
                <a:solidFill>
                  <a:srgbClr val="FF0000"/>
                </a:solidFill>
              </a:rPr>
            </a:br>
            <a:r>
              <a:rPr lang="ru-RU" altLang="ru-RU" sz="1400" b="1">
                <a:solidFill>
                  <a:srgbClr val="FF0000"/>
                </a:solidFill>
              </a:rPr>
              <a:t>И сплясать, и песню спеть!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И на волке прокатиться,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400" b="1">
                <a:solidFill>
                  <a:srgbClr val="FF0000"/>
                </a:solidFill>
              </a:rPr>
              <a:t>Мы умеем веселиться!</a:t>
            </a:r>
            <a:endParaRPr lang="ru-RU" altLang="ru-RU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38238"/>
            <a:ext cx="7993062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11113"/>
            <a:ext cx="9323388" cy="699452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>
                <a:alpha val="7001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74613"/>
            <a:ext cx="809942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1258888" y="260350"/>
            <a:ext cx="6985000" cy="882650"/>
          </a:xfrm>
          <a:custGeom>
            <a:avLst/>
            <a:gdLst>
              <a:gd name="T0" fmla="*/ 6985000 w 6985000"/>
              <a:gd name="T1" fmla="*/ 441325 h 882650"/>
              <a:gd name="T2" fmla="*/ 3492500 w 6985000"/>
              <a:gd name="T3" fmla="*/ 882650 h 882650"/>
              <a:gd name="T4" fmla="*/ 0 w 6985000"/>
              <a:gd name="T5" fmla="*/ 441325 h 882650"/>
              <a:gd name="T6" fmla="*/ 3492500 w 6985000"/>
              <a:gd name="T7" fmla="*/ 0 h 8826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985000"/>
              <a:gd name="T13" fmla="*/ 0 h 882650"/>
              <a:gd name="T14" fmla="*/ 6985000 w 6985000"/>
              <a:gd name="T15" fmla="*/ 882650 h 882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85000" h="882650">
                <a:moveTo>
                  <a:pt x="0" y="0"/>
                </a:moveTo>
                <a:lnTo>
                  <a:pt x="19403" y="0"/>
                </a:lnTo>
                <a:lnTo>
                  <a:pt x="19403" y="2452"/>
                </a:lnTo>
                <a:lnTo>
                  <a:pt x="0" y="245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ru-RU" altLang="ru-RU" sz="1300">
                <a:solidFill>
                  <a:srgbClr val="000000"/>
                </a:solidFill>
              </a:rPr>
              <a:t> </a:t>
            </a:r>
            <a:r>
              <a:rPr lang="ru-RU" altLang="ru-RU" sz="1300" b="1">
                <a:solidFill>
                  <a:srgbClr val="FF0000"/>
                </a:solidFill>
              </a:rPr>
              <a:t>Ждали мы Масленицу, поджидали, а блинов и чаю еще не видали.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            Думали, она семь недель, а она, как один день.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            Как на масленой неделе из печи блины  летели.</a:t>
            </a:r>
          </a:p>
          <a:p>
            <a:pPr algn="ctr" eaLnBrk="1">
              <a:lnSpc>
                <a:spcPct val="100000"/>
              </a:lnSpc>
            </a:pPr>
            <a:r>
              <a:rPr lang="ru-RU" altLang="ru-RU" sz="1300" b="1">
                <a:solidFill>
                  <a:srgbClr val="FF0000"/>
                </a:solidFill>
              </a:rPr>
              <a:t>            Мы давно блинов не ели, мы блиночков захотели.</a:t>
            </a:r>
          </a:p>
        </p:txBody>
      </p:sp>
    </p:spTree>
  </p:cSld>
  <p:clrMapOvr>
    <a:masterClrMapping/>
  </p:clrMapOvr>
  <p:transition spd="slow" advTm="13312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rebuchet MS"/>
        <a:ea typeface="Microsoft YaHei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</TotalTime>
  <Words>290</Words>
  <Application>Microsoft Office PowerPoint</Application>
  <PresentationFormat>Экран (4:3)</PresentationFormat>
  <Paragraphs>55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Microsoft YaHei</vt:lpstr>
      <vt:lpstr>Times New Roman</vt:lpstr>
      <vt:lpstr>Trebuchet MS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bordachova</dc:creator>
  <cp:lastModifiedBy>Administrator</cp:lastModifiedBy>
  <cp:revision>84</cp:revision>
  <cp:lastPrinted>1601-01-01T00:00:00Z</cp:lastPrinted>
  <dcterms:created xsi:type="dcterms:W3CDTF">2010-02-09T08:08:47Z</dcterms:created>
  <dcterms:modified xsi:type="dcterms:W3CDTF">2016-05-15T13:06:53Z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School399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17</vt:i4>
  </property>
</Properties>
</file>