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3"/>
    <p:sldId id="263" r:id="rId4"/>
    <p:sldId id="270" r:id="rId5"/>
    <p:sldId id="278" r:id="rId6"/>
    <p:sldId id="273" r:id="rId7"/>
    <p:sldId id="277" r:id="rId8"/>
    <p:sldId id="274" r:id="rId9"/>
    <p:sldId id="276" r:id="rId10"/>
    <p:sldId id="279" r:id="rId11"/>
    <p:sldId id="275" r:id="rId12"/>
    <p:sldId id="313" r:id="rId13"/>
    <p:sldId id="282" r:id="rId14"/>
    <p:sldId id="316" r:id="rId15"/>
    <p:sldId id="312" r:id="rId16"/>
    <p:sldId id="280" r:id="rId17"/>
    <p:sldId id="283" r:id="rId18"/>
    <p:sldId id="310" r:id="rId19"/>
  </p:sldIdLst>
  <p:sldSz cx="9144000" cy="6858000" type="screen4x3"/>
  <p:notesSz cx="6858000" cy="9144000"/>
  <p:embeddedFontLst>
    <p:embeddedFont>
      <p:font typeface="Matilda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4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W9Xq58J87C2iKvhwFyY-HtMbjrY-Xj2U/view?usp=sharing" TargetMode="Externa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rive.google.com/file/d/1R29v24T65BIEUlVrn-XEfa5tr2905CSO/view?usp=sharing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rive.google.com/file/d/17dqR4XG3ErPqC4dnV5ciZWVWlxCq3vdy/view?usp=sharing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rive.google.com/file/d/1eOcna7PbwEYUpTvX-LPJ66lVPdDk_h_W/view?usp=sharing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rive.google.com/file/d/1K8PXef2QeQimvP1WscGvcIIFw_oX2zrQ/view?usp=sharing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rive.google.com/file/d/1XWfFGtxFMnXVHf5rKXRZ2jR6635-IEFd/view?usp=drive_link" TargetMode="External"/><Relationship Id="rId2" Type="http://schemas.openxmlformats.org/officeDocument/2006/relationships/image" Target="../media/image6.png"/><Relationship Id="rId1" Type="http://schemas.openxmlformats.org/officeDocument/2006/relationships/hyperlink" Target="&#1074;%20&#1086;&#1073;&#1083;&#1072;&#1082;&#1086;/&#1055;&#1086;&#1079;&#1085;&#1072;&#1077;&#1084;%20&#1084;&#1080;&#1088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r39euIYKVyokm0rdlCaFJqB7CnFDtQAV/view?usp=drive_link" TargetMode="Externa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447800" y="1981200"/>
            <a:ext cx="58674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Итоги </a:t>
            </a:r>
            <a:endParaRPr lang="ru-RU" sz="4800" b="1" noProof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2022-2023 </a:t>
            </a:r>
            <a:endParaRPr lang="ru-RU" sz="4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учебного  года</a:t>
            </a:r>
            <a:endParaRPr lang="ru-RU" sz="4800" b="1" noProof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572000"/>
            <a:ext cx="3672408" cy="72501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51816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09800" y="3962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Воспитатели: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Васильева Т.В., Внукова Е.В.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6442" y="907449"/>
            <a:ext cx="565840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«Детский сад №28 «Огонек»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03868" y="5691917"/>
            <a:ext cx="133626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 2023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ФИЗИЧЕСКОЕ РАЗВИТИЕ: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Ежедневно нами проводились утренняя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зарядка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дыхательные упражнения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подвижные игры,  артикуляционная гимнастика, зарядка после сна и 2 прогулки. Занятия по физическому развитию проходили 2 раза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неделю.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конец года стоит отметить, что дети физически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развиты в соответствии с возрастными нормами.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Они с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желанием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двигаются 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 интересом выполняют разнообразные физические упражнения.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Координация движений не нарушена,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способны быстро реагировать на сигналы, переключаться с одного движения на другое.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Задание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лето - больше игр с мячами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5791200"/>
            <a:ext cx="877362" cy="609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0" y="57912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drive.google.com/file/d/1W9Xq58J87C2iKvhwFyY-HtMbjrY-Xj2U/view?usp=sharing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 През Татьяне\шаблон 2 титульник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1295400" y="40386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ПРАЗДНИКИ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105400"/>
            <a:ext cx="877362" cy="609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67000" y="5105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drive.google.com/file/d/1R29v24T65BIEUlVrn-XEfa5tr2905CSO/view?usp=sharing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 През Татьяне\шаблон 2 титульник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1295400" y="40386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 СОЖАЛЕНЬЮ, ДЕНЬ РОЖДЕНЬЯ ТОЛЬКО РАЗ В ГОДУ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410200"/>
            <a:ext cx="877362" cy="609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53340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drive.google.com/file/d/17dqR4XG3ErPqC4dnV5ciZWVWlxCq3vdy/view?usp=sharing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 През Татьяне\шаблон 2 титульник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800100" y="3886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ЭКСКУРСИИ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029200"/>
            <a:ext cx="877362" cy="609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51054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drive.google.com/file/d/1eOcna7PbwEYUpTvX-LPJ66lVPdDk_h_W/view?usp=sharing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 През Татьяне\шаблон 2 титульник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1295400" y="40386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Наши родители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0"/>
            <a:ext cx="877362" cy="609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90800" y="51816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drive.google.com/file/d/1K8PXef2QeQimvP1WscGvcIIFw_oX2zrQ/view?usp=sharing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целом картина положительная. Хочется отметить, что потенциал, желание имеется у каждого ребенка, надо только лишь его развивать.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Впереди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лето и мы с вами должны поработать над тем, что ребенок не усвоил, чтобы в старшую группу он пришел с хорошим багажом знаний.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1" y="304812"/>
          <a:ext cx="5257800" cy="6134100"/>
        </p:xfrm>
        <a:graphic>
          <a:graphicData uri="http://schemas.openxmlformats.org/drawingml/2006/table">
            <a:tbl>
              <a:tblPr/>
              <a:tblGrid>
                <a:gridCol w="519189"/>
                <a:gridCol w="2934851"/>
                <a:gridCol w="1803760"/>
              </a:tblGrid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Сизинцева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Настя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Щеглов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Илиан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148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Губа Ева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136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Астафуров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Виктор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124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Пак Ева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Улитин Гордей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Трифонов Максим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Выставкина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Кудеев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Григорий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Яструбинский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Артем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Дудник Александр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97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Глушкова Полина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93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Сергеев Андрей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Тарасов Егор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Бирюшева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Эльмира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Мигулев Максим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Бондаренко Ксения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Кривошеев Саша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Солодухина Яна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Дружаев Данила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Кузьмина Ева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Филина Венера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Мурысин Матвей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Плотникова Василина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Чернышева Василина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5339" marR="35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2505670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52 %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657600"/>
            <a:ext cx="25907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177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рабочих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дней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0806" y="685800"/>
            <a:ext cx="2290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Посещаемость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2022-2023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учебном году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G:\1 През Татьяне\шаблон 2 б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-381000" y="2590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 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0" y="1228397"/>
            <a:ext cx="7658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Согласно Федеральному государственному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образовательному стандарту дошкольного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образования (ФГОС ДО) образовательная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 ведется по 5 образовательным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областям: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Социально – коммуникативное развитие;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Познавательное развитие;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Речевое развитие;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Художественно – эстетическое;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Физическое развитие.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2008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 обучения: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8572" y="1524000"/>
            <a:ext cx="8066856" cy="4876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принятием ФГОС, детский сад стал начальной ступенью образовательной системы России, но это не означает его превращения в мини – школу.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</a:rPr>
              <a:t>Наша </a:t>
            </a:r>
            <a:r>
              <a:rPr lang="ru-RU" sz="2800" b="1" u="sng" dirty="0">
                <a:solidFill>
                  <a:srgbClr val="FF0000"/>
                </a:solidFill>
              </a:rPr>
              <a:t>задача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развивать у детей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желание учиться и познавать новое.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Все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знания дети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приобретают знания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игре, т.к. именно игра является ведущей деятельностью в дошкольном возрасте.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На начало и конец года проведена диагностика уровня развития и освоения программы детьми.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Остановимся подробнее на результатах диагностики.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СОЦИАЛЬНО – КОММУНИКАТИВНОЕ: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66800"/>
            <a:ext cx="8458200" cy="54102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6800" b="1" i="1" u="sng" dirty="0" smtClean="0">
                <a:solidFill>
                  <a:schemeClr val="accent6">
                    <a:lumMod val="50000"/>
                  </a:schemeClr>
                </a:solidFill>
              </a:rPr>
              <a:t>На конец года дети:</a:t>
            </a:r>
            <a:endParaRPr lang="ru-RU" sz="68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делятся информацией как со сверстниками, так и со взрослыми; </a:t>
            </a:r>
            <a:endParaRPr lang="ru-RU" sz="6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могут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пожаловаться на неудобство (замерз, устал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действия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сверстника (обижает, ударил, отнимает игрушки);</a:t>
            </a:r>
            <a:endParaRPr lang="ru-RU" sz="6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проявляют заботу к другому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(спросит, что случилось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6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  Все игровые и бытовые действия сопровождают речью.</a:t>
            </a:r>
            <a:endParaRPr lang="ru-RU" sz="6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Дети с удовольствием играют в дидактические,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настольные и развивающие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игры. </a:t>
            </a:r>
            <a:endParaRPr lang="ru-RU" sz="6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   Овладели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навыками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сюжетно-ролевой  игры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6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800" b="1" i="1" dirty="0" smtClean="0">
                <a:solidFill>
                  <a:srgbClr val="FF0000"/>
                </a:solidFill>
              </a:rPr>
              <a:t>Вывод:</a:t>
            </a:r>
            <a:r>
              <a:rPr lang="ru-RU" sz="6800" b="1" dirty="0" smtClean="0">
                <a:solidFill>
                  <a:srgbClr val="FF0000"/>
                </a:solidFill>
              </a:rPr>
              <a:t>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конец года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показатели уровня развития хорошие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, выше среднего, но обратить внимание надо на усвоение норм принятых в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обществе: разговаривать </a:t>
            </a:r>
            <a:r>
              <a:rPr lang="ru-RU" sz="6800" b="1" dirty="0">
                <a:solidFill>
                  <a:schemeClr val="accent6">
                    <a:lumMod val="50000"/>
                  </a:schemeClr>
                </a:solidFill>
              </a:rPr>
              <a:t>спокойно не громко, стараться не толкаться, проявлять </a:t>
            </a:r>
            <a:r>
              <a:rPr lang="ru-RU" sz="6800" b="1" dirty="0" smtClean="0">
                <a:solidFill>
                  <a:schemeClr val="accent6">
                    <a:lumMod val="50000"/>
                  </a:schemeClr>
                </a:solidFill>
              </a:rPr>
              <a:t>заботу. </a:t>
            </a:r>
            <a:endParaRPr lang="ru-RU" sz="6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028700"/>
            <a:ext cx="4629150" cy="347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78000"/>
            <a:ext cx="340995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РЕЧЕВОЕ РАЗВИТИЕ: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62253"/>
            <a:ext cx="8382000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600" b="1" dirty="0" smtClean="0">
                <a:solidFill>
                  <a:srgbClr val="F79646">
                    <a:lumMod val="50000"/>
                  </a:srgbClr>
                </a:solidFill>
              </a:rPr>
              <a:t>  В данном направлении мы работали совместно с логопедом, по рекомендациям которого мы работали как со всей группой, так индивидуально. </a:t>
            </a:r>
            <a:endParaRPr lang="ru-RU" sz="26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600" b="1" dirty="0" smtClean="0">
                <a:solidFill>
                  <a:srgbClr val="F79646">
                    <a:lumMod val="50000"/>
                  </a:srgbClr>
                </a:solidFill>
              </a:rPr>
              <a:t>  Направлена она была на формирование активного словаря обучающихся, умение правильно и четко произносить звуки, согласовывать существительные с прилагательными и употреблять глаголы в речи. </a:t>
            </a:r>
            <a:endParaRPr lang="ru-RU" sz="26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600" b="1" dirty="0" smtClean="0">
                <a:solidFill>
                  <a:srgbClr val="F79646">
                    <a:lumMod val="50000"/>
                  </a:srgbClr>
                </a:solidFill>
              </a:rPr>
              <a:t>  Проводилась артикуляционная гимнастика.</a:t>
            </a:r>
            <a:endParaRPr lang="ru-RU" sz="26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600" b="1" dirty="0" smtClean="0">
                <a:solidFill>
                  <a:srgbClr val="F79646">
                    <a:lumMod val="50000"/>
                  </a:srgbClr>
                </a:solidFill>
              </a:rPr>
              <a:t>  В конце года начали работу по формированию фонематического слуха, т.е.  Учились подбирать слова на определенный звук. </a:t>
            </a:r>
            <a:endParaRPr lang="ru-RU" sz="2600" b="1" dirty="0">
              <a:solidFill>
                <a:srgbClr val="F79646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82067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Вывод: </a:t>
            </a:r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</a:rPr>
              <a:t>У большинства детей все получается, но здесь единого критерия оценивания нет, т.к. все необходимо учитывать индивидуальные особенности каждого. </a:t>
            </a:r>
            <a:endParaRPr lang="ru-RU" sz="28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</a:rPr>
              <a:t>  Дети внимательно слушают доступные по содержанию стихи, сказки, рассказы. С интересом рассматривают иллюстрации в книжках, узнают и называют знакомых героев. </a:t>
            </a:r>
            <a:endParaRPr lang="ru-RU" sz="28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</a:rPr>
              <a:t>   Но вот пересказывать текст, самостоятельно составлять рассказ по картинке и задавать вопросы по ней оставляет желать лучшего. Работать над этим нам предстоит в следующем году.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ПОЗНАВАТЕЛЬНОЕ РАЗВИТИЕ: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научились классифицировать предметы по цвету, размеру,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форме; подбирают обобщающие слова: игрушки, одежда, обувь, мебель, посуда.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Знают геометрические фигуры, называют шар и куб.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Знают и называют диких и домашних животных, их детенышей.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Имеют элементарные представления о временах года и сезонных изменениях в природе.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Сформирован счет в пределах 10, соотносят цифру с количеством предметов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рой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Умеют делать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постройки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 строительного материала как по схеме, так и по замыслу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4" name="Picture 4" descr="https://papik.pro/uploads/posts/2021-12/1639199551_45-papik-pro-p-klipart-fotoapparat-45.pn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43600"/>
            <a:ext cx="877362" cy="609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95400" y="56388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drive.google.com/file/d/1XWfFGtxFMnXVHf5rKXRZ2jR6635-IEFd/view?usp=drive_link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ХУДОЖЕСТВЕННО – ЭСТЕТИЧЕСКОЕ: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 Это одно из важных и главных направлений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в развитии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детей.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Как говорят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ученые: </a:t>
            </a:r>
            <a:r>
              <a:rPr lang="ru-RU" sz="3300" b="1" i="1" dirty="0">
                <a:solidFill>
                  <a:schemeClr val="accent6">
                    <a:lumMod val="50000"/>
                  </a:schemeClr>
                </a:solidFill>
              </a:rPr>
              <a:t>«Ум детей на кончиках пальцев</a:t>
            </a:r>
            <a:r>
              <a:rPr lang="ru-RU" sz="3300" b="1" i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33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Дети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очень любят лепить, рисовать. Они знают и различают цвета (не только основные). Умеют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делить пластилин на части; раскатывать шар прямыми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и круговыми движениями кистей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рук; сплющивают их; соединять концы раскатанной палочки, плотно прижимая друг к другу; составляют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предметы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из нескольких частей.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 Но! затрудняются в смешивании красок и рисовании больших предметов 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на всем листе бумаги.</a:t>
            </a:r>
            <a:endParaRPr lang="ru-RU" sz="33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https://papik.pro/uploads/posts/2021-12/1639199551_45-papik-pro-p-klipart-fotoapparat-4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5715000"/>
            <a:ext cx="877362" cy="609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55626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drive.google.com/file/d/1r39euIYKVyokm0rdlCaFJqB7CnFDtQAV/view?usp=drive_link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5700</Words>
  <Application>WPS Presentation</Application>
  <PresentationFormat>Экран (4:3)</PresentationFormat>
  <Paragraphs>276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Matilda</vt:lpstr>
      <vt:lpstr>Gubbi</vt:lpstr>
      <vt:lpstr>Times New Roman</vt:lpstr>
      <vt:lpstr>Calibri</vt:lpstr>
      <vt:lpstr>Microsoft YaHei</vt:lpstr>
      <vt:lpstr>Droid Sans Fallback</vt:lpstr>
      <vt:lpstr>Arial Unicode MS</vt:lpstr>
      <vt:lpstr>Times New Roman</vt:lpstr>
      <vt:lpstr>Calibri</vt:lpstr>
      <vt:lpstr>Тема Office</vt:lpstr>
      <vt:lpstr>PowerPoint 演示文稿</vt:lpstr>
      <vt:lpstr>PowerPoint 演示文稿</vt:lpstr>
      <vt:lpstr>Задачи обучения:</vt:lpstr>
      <vt:lpstr>СОЦИАЛЬНО – КОММУНИКАТИВНОЕ:</vt:lpstr>
      <vt:lpstr>PowerPoint 演示文稿</vt:lpstr>
      <vt:lpstr>РЕЧЕВОЕ РАЗВИТИЕ:</vt:lpstr>
      <vt:lpstr>PowerPoint 演示文稿</vt:lpstr>
      <vt:lpstr>ПОЗНАВАТЕЛЬНОЕ РАЗВИТИЕ: </vt:lpstr>
      <vt:lpstr>ХУДОЖЕСТВЕННО – ЭСТЕТИЧЕСКОЕ: </vt:lpstr>
      <vt:lpstr>ФИЗИЧЕСКОЕ РАЗВИТИЕ: </vt:lpstr>
      <vt:lpstr>PowerPoint 演示文稿</vt:lpstr>
      <vt:lpstr>PowerPoint 演示文稿</vt:lpstr>
      <vt:lpstr>PowerPoint 演示文稿</vt:lpstr>
      <vt:lpstr>PowerPoint 演示文稿</vt:lpstr>
      <vt:lpstr>Вывод: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vadim</cp:lastModifiedBy>
  <cp:revision>86</cp:revision>
  <dcterms:created xsi:type="dcterms:W3CDTF">2023-06-04T10:15:57Z</dcterms:created>
  <dcterms:modified xsi:type="dcterms:W3CDTF">2023-06-04T10:15:57Z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