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E05E8A1-5034-49C3-9941-BEE23C419260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8B8CE2-05B7-473E-8CAC-AE222D23E7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244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5EE166-3940-4AA3-AF7D-3FE809477DA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16F58-4504-4BFF-B82B-10DB8C749892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FCCD7-C2C8-4983-A9A4-241E913FF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91D28-0516-42CC-AEF8-2DF10ABF91EB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4FAA8-9B84-4701-B60A-A0CFB2FD7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AE6C2-F1D4-4AA2-A286-568449F77C70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94A31-608B-4403-BFE9-BCEBDC0C88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2C77F-BC66-4717-B814-C9FC745598EF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FCC9E-24FC-49AB-98F5-9A380336E4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3883D-2700-44F0-9B50-75730B4B1416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D5D41-B368-42ED-83B4-DEA01A8325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36155-49C5-450B-A5CD-990827E8A5DC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48E02-3EA0-4486-BC64-0582E04060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D48EE-A4D2-4510-95BE-8DC23F8A1473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7DEF5-67BF-47BD-BEAA-D728E6FFE2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BB06A-B39D-4BF7-9243-42C7C643E1DD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3F233-67B9-4931-8E00-A47D6067C0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C6973-4D64-4040-B91C-517E0728EF29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BA7C4-6B59-4730-ADC0-488DA9468F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18A11-E841-46F4-AD34-862040007C44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18E8E-BB27-4AF1-A12B-A55DC0009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C548D-8381-4B43-A805-B4B4BA5AB95C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6E077-FD38-4717-BB31-334329263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90A502-B97D-4B76-BDFF-A2180B993B2B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FDE9E5-10B8-4481-8916-C97A95BD73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Schoolbook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916832"/>
            <a:ext cx="8458200" cy="12223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i="1" dirty="0" smtClean="0">
                <a:solidFill>
                  <a:srgbClr val="C00000"/>
                </a:solidFill>
              </a:rPr>
              <a:t>КНИГА-НАШ ДРУГ.</a:t>
            </a:r>
            <a:endParaRPr lang="ru-RU" sz="6000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0200" y="5876925"/>
            <a:ext cx="5003800" cy="6985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Подготовила :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Шелягина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 Г. М. </a:t>
            </a:r>
          </a:p>
        </p:txBody>
      </p:sp>
      <p:pic>
        <p:nvPicPr>
          <p:cNvPr id="20482" name="Picture 2" descr="http://upload.wikimedia.org/wikipedia/commons/thumb/6/6e/Latin_dictionary.jpg/220px-Latin_dictionary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4255021"/>
            <a:ext cx="3272317" cy="2602979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835150" y="692150"/>
            <a:ext cx="64087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Экскурсия в библиотеку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084888" y="5589588"/>
            <a:ext cx="2519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>
                <a:solidFill>
                  <a:srgbClr val="666633"/>
                </a:solidFill>
              </a:rPr>
              <a:t>Декабрь 2015 года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3" descr="IMG_391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3141663"/>
            <a:ext cx="5040313" cy="359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Рисунок 9" descr="IMG_392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838" y="115888"/>
            <a:ext cx="5268912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5219700" y="3860800"/>
            <a:ext cx="3744913" cy="2586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Чему первым делом</a:t>
            </a:r>
            <a:b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Научится кошка?</a:t>
            </a:r>
            <a:b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— Хватать!</a:t>
            </a:r>
            <a:b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Чему первым делом</a:t>
            </a:r>
            <a:b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Научится птица?</a:t>
            </a:r>
            <a:b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— Летать!</a:t>
            </a:r>
            <a:b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Чему первым делом</a:t>
            </a:r>
            <a:b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Научится школьник?</a:t>
            </a:r>
            <a:b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— Читать!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850" y="1196975"/>
            <a:ext cx="4176713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Привить ребенку вкус к чтению- лучший подарок, который мы можем ему сделать.  С. </a:t>
            </a:r>
            <a:r>
              <a:rPr lang="ru-RU" sz="2000" b="1">
                <a:solidFill>
                  <a:schemeClr val="accent2">
                    <a:lumMod val="75000"/>
                  </a:schemeClr>
                </a:solidFill>
              </a:rPr>
              <a:t>Лупан.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b="1" dirty="0" smtClean="0"/>
              <a:t>    Ты представь себе на миг, </a:t>
            </a:r>
            <a:br>
              <a:rPr lang="ru-RU" sz="2000" b="1" dirty="0" smtClean="0"/>
            </a:br>
            <a:r>
              <a:rPr lang="ru-RU" sz="2000" b="1" dirty="0" smtClean="0"/>
              <a:t>Как бы жили мы без книг? </a:t>
            </a:r>
            <a:br>
              <a:rPr lang="ru-RU" sz="2000" b="1" dirty="0" smtClean="0"/>
            </a:br>
            <a:r>
              <a:rPr lang="ru-RU" sz="2000" b="1" dirty="0" smtClean="0"/>
              <a:t>Что бы делал ученик, </a:t>
            </a:r>
            <a:br>
              <a:rPr lang="ru-RU" sz="2000" b="1" dirty="0" smtClean="0"/>
            </a:br>
            <a:r>
              <a:rPr lang="ru-RU" sz="2000" b="1" dirty="0" smtClean="0"/>
              <a:t>Если не было бы книг, </a:t>
            </a:r>
            <a:br>
              <a:rPr lang="ru-RU" sz="2000" b="1" dirty="0" smtClean="0"/>
            </a:br>
            <a:r>
              <a:rPr lang="ru-RU" sz="2000" b="1" dirty="0" smtClean="0"/>
              <a:t>Если б всё исчезло разом, </a:t>
            </a:r>
            <a:br>
              <a:rPr lang="ru-RU" sz="2000" b="1" dirty="0" smtClean="0"/>
            </a:br>
            <a:r>
              <a:rPr lang="ru-RU" sz="2000" b="1" dirty="0" smtClean="0"/>
              <a:t>Что писалось для детей: </a:t>
            </a:r>
            <a:br>
              <a:rPr lang="ru-RU" sz="2000" b="1" dirty="0" smtClean="0"/>
            </a:br>
            <a:r>
              <a:rPr lang="ru-RU" sz="2000" b="1" dirty="0" smtClean="0"/>
              <a:t>От волшебных добрых сказок </a:t>
            </a:r>
            <a:br>
              <a:rPr lang="ru-RU" sz="2000" b="1" dirty="0" smtClean="0"/>
            </a:br>
            <a:r>
              <a:rPr lang="ru-RU" sz="2000" b="1" dirty="0" smtClean="0"/>
              <a:t>До весёлых повестей?..</a:t>
            </a:r>
            <a:r>
              <a:rPr lang="ru-RU" sz="2800" b="1" dirty="0" smtClean="0"/>
              <a:t> </a:t>
            </a: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8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b="1" dirty="0" smtClean="0"/>
              <a:t>    </a:t>
            </a:r>
            <a:endParaRPr lang="ru-RU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0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6386" name="Picture 2" descr="http://www.edu.cap.ru/home/4349/bibliotek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34025" y="2420938"/>
            <a:ext cx="3609975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Рисунок 3" descr="IMG_395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2708275"/>
            <a:ext cx="5472113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http://cs10038.vkontakte.ru/u14426474/127763182/x_e79d1aa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0" y="188640"/>
            <a:ext cx="2172494" cy="18859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0" name="Рисунок 4" descr="IMG_395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5399088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Рисунок 6" descr="IMG_394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375" y="3141663"/>
            <a:ext cx="5400675" cy="359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Box 7"/>
          <p:cNvSpPr txBox="1">
            <a:spLocks noChangeArrowheads="1"/>
          </p:cNvSpPr>
          <p:nvPr/>
        </p:nvSpPr>
        <p:spPr bwMode="auto">
          <a:xfrm>
            <a:off x="107950" y="3789363"/>
            <a:ext cx="3455988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C00000"/>
                </a:solidFill>
              </a:rPr>
              <a:t>Очень важно для человека</a:t>
            </a:r>
          </a:p>
          <a:p>
            <a:r>
              <a:rPr lang="ru-RU">
                <a:solidFill>
                  <a:srgbClr val="C00000"/>
                </a:solidFill>
              </a:rPr>
              <a:t>Знать дорогу в библиотеку</a:t>
            </a:r>
          </a:p>
          <a:p>
            <a:r>
              <a:rPr lang="ru-RU">
                <a:solidFill>
                  <a:srgbClr val="C00000"/>
                </a:solidFill>
              </a:rPr>
              <a:t>Протяните к знаниям руку</a:t>
            </a:r>
          </a:p>
          <a:p>
            <a:r>
              <a:rPr lang="ru-RU">
                <a:solidFill>
                  <a:srgbClr val="C00000"/>
                </a:solidFill>
              </a:rPr>
              <a:t>Выбирайте книгу, как друга.</a:t>
            </a:r>
          </a:p>
          <a:p>
            <a:endParaRPr lang="ru-RU">
              <a:solidFill>
                <a:srgbClr val="C00000"/>
              </a:solidFill>
            </a:endParaRPr>
          </a:p>
          <a:p>
            <a:r>
              <a:rPr lang="ru-RU">
                <a:solidFill>
                  <a:srgbClr val="C00000"/>
                </a:solidFill>
              </a:rPr>
              <a:t>Попав однажды в мир чудесный</a:t>
            </a:r>
          </a:p>
          <a:p>
            <a:r>
              <a:rPr lang="ru-RU">
                <a:solidFill>
                  <a:srgbClr val="C00000"/>
                </a:solidFill>
              </a:rPr>
              <a:t>Не вырвешься уже навек!</a:t>
            </a:r>
          </a:p>
          <a:p>
            <a:r>
              <a:rPr lang="ru-RU">
                <a:solidFill>
                  <a:srgbClr val="C00000"/>
                </a:solidFill>
              </a:rPr>
              <a:t>Мир бесконечно интересный</a:t>
            </a:r>
          </a:p>
          <a:p>
            <a:r>
              <a:rPr lang="ru-RU">
                <a:solidFill>
                  <a:srgbClr val="C00000"/>
                </a:solidFill>
              </a:rPr>
              <a:t>Волшебный мир библиотек!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0" y="188913"/>
            <a:ext cx="8686800" cy="5111750"/>
          </a:xfrm>
        </p:spPr>
        <p:txBody>
          <a:bodyPr/>
          <a:lstStyle/>
          <a:p>
            <a:pPr eaLnBrk="1" hangingPunct="1"/>
            <a:r>
              <a:rPr lang="ru-RU" sz="2800" i="1" smtClean="0">
                <a:solidFill>
                  <a:srgbClr val="C00000"/>
                </a:solidFill>
              </a:rPr>
              <a:t>Книга – это средство передачи знаний от поколения к поколению, они знакомят нас с прошлым, позволяют разобраться в настоящем, с помощью них мы заглядываем в будущее. С книгой мы можем побывать в любой точке мира, в любой эпохе времени. Книга делится с нами правилами жизни и рецептами здоровья, учит нас, развлекает, направляет.</a:t>
            </a:r>
          </a:p>
          <a:p>
            <a:pPr eaLnBrk="1" hangingPunct="1"/>
            <a:endParaRPr lang="ru-RU" smtClean="0"/>
          </a:p>
        </p:txBody>
      </p:sp>
      <p:pic>
        <p:nvPicPr>
          <p:cNvPr id="5122" name="Picture 2" descr="http://files.myopera.com/s3zg1n/blog/Lost_Time_In_A_Book_by_pinkparis123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85120" y="4149080"/>
            <a:ext cx="2958880" cy="18253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 descr="http://open.az/uploads/posts/2009-03/1238334349_26575987_e37ae760e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509120"/>
            <a:ext cx="3502868" cy="18448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6" name="Picture 6" descr="http://www.diets.ru/data/cache/2011nov/30/29/488755_77078-700x50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4" y="5157192"/>
            <a:ext cx="3336305" cy="1700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5" descr="IMG_396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5399088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Рисунок 6" descr="IMG_396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375" y="3141663"/>
            <a:ext cx="5400675" cy="359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107950" y="3860800"/>
            <a:ext cx="3384550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C00000"/>
                </a:solidFill>
              </a:rPr>
              <a:t>Свежий ветер напевает,</a:t>
            </a:r>
            <a:br>
              <a:rPr lang="ru-RU" sz="2000">
                <a:solidFill>
                  <a:srgbClr val="C00000"/>
                </a:solidFill>
              </a:rPr>
            </a:br>
            <a:r>
              <a:rPr lang="ru-RU" sz="2000">
                <a:solidFill>
                  <a:srgbClr val="C00000"/>
                </a:solidFill>
              </a:rPr>
              <a:t>Дальних странствий голоса,</a:t>
            </a:r>
            <a:br>
              <a:rPr lang="ru-RU" sz="2000">
                <a:solidFill>
                  <a:srgbClr val="C00000"/>
                </a:solidFill>
              </a:rPr>
            </a:br>
            <a:r>
              <a:rPr lang="ru-RU" sz="2000">
                <a:solidFill>
                  <a:srgbClr val="C00000"/>
                </a:solidFill>
              </a:rPr>
              <a:t>Он страницы раздувает,</a:t>
            </a:r>
            <a:br>
              <a:rPr lang="ru-RU" sz="2000">
                <a:solidFill>
                  <a:srgbClr val="C00000"/>
                </a:solidFill>
              </a:rPr>
            </a:br>
            <a:r>
              <a:rPr lang="ru-RU" sz="2000">
                <a:solidFill>
                  <a:srgbClr val="C00000"/>
                </a:solidFill>
              </a:rPr>
              <a:t>Словно чудо паруса!</a:t>
            </a:r>
            <a:br>
              <a:rPr lang="ru-RU" sz="2000">
                <a:solidFill>
                  <a:srgbClr val="C00000"/>
                </a:solidFill>
              </a:rPr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20484" name="TextBox 10"/>
          <p:cNvSpPr txBox="1">
            <a:spLocks noChangeArrowheads="1"/>
          </p:cNvSpPr>
          <p:nvPr/>
        </p:nvSpPr>
        <p:spPr bwMode="auto">
          <a:xfrm>
            <a:off x="5580063" y="1052513"/>
            <a:ext cx="33845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C00000"/>
                </a:solidFill>
              </a:rPr>
              <a:t>Посреди любой страницы, </a:t>
            </a:r>
            <a:br>
              <a:rPr lang="ru-RU" sz="2000">
                <a:solidFill>
                  <a:srgbClr val="C00000"/>
                </a:solidFill>
              </a:rPr>
            </a:br>
            <a:r>
              <a:rPr lang="ru-RU" sz="2000">
                <a:solidFill>
                  <a:srgbClr val="C00000"/>
                </a:solidFill>
              </a:rPr>
              <a:t>Оживают чудеса,</a:t>
            </a:r>
            <a:br>
              <a:rPr lang="ru-RU" sz="2000">
                <a:solidFill>
                  <a:srgbClr val="C00000"/>
                </a:solidFill>
              </a:rPr>
            </a:br>
            <a:r>
              <a:rPr lang="ru-RU" sz="2000">
                <a:solidFill>
                  <a:srgbClr val="C00000"/>
                </a:solidFill>
              </a:rPr>
              <a:t>Не слипаются ресницы,</a:t>
            </a:r>
            <a:br>
              <a:rPr lang="ru-RU" sz="2000">
                <a:solidFill>
                  <a:srgbClr val="C00000"/>
                </a:solidFill>
              </a:rPr>
            </a:br>
            <a:r>
              <a:rPr lang="ru-RU" sz="2000">
                <a:solidFill>
                  <a:srgbClr val="C00000"/>
                </a:solidFill>
              </a:rPr>
              <a:t>Разбегаются глаза.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G_393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81000"/>
            <a:ext cx="5400000" cy="3600000"/>
          </a:xfrm>
          <a:prstGeom prst="rect">
            <a:avLst/>
          </a:prstGeom>
          <a:scene3d>
            <a:camera prst="orthographicFront">
              <a:rot lat="0" lon="5400000" rev="0"/>
            </a:camera>
            <a:lightRig rig="threePt" dir="t"/>
          </a:scene3d>
        </p:spPr>
      </p:pic>
      <p:pic>
        <p:nvPicPr>
          <p:cNvPr id="21506" name="Рисунок 7" descr="IMG_393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5399088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Рисунок 8" descr="IMG_3963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375" y="3141663"/>
            <a:ext cx="5400675" cy="359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Box 9"/>
          <p:cNvSpPr txBox="1">
            <a:spLocks noChangeArrowheads="1"/>
          </p:cNvSpPr>
          <p:nvPr/>
        </p:nvSpPr>
        <p:spPr bwMode="auto">
          <a:xfrm>
            <a:off x="107950" y="3860800"/>
            <a:ext cx="3455988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C00000"/>
                </a:solidFill>
              </a:rPr>
              <a:t>О, сколько в этом доме книг</a:t>
            </a:r>
          </a:p>
          <a:p>
            <a:r>
              <a:rPr lang="ru-RU">
                <a:solidFill>
                  <a:srgbClr val="C00000"/>
                </a:solidFill>
              </a:rPr>
              <a:t>Внимательно всмотрись</a:t>
            </a:r>
          </a:p>
          <a:p>
            <a:r>
              <a:rPr lang="ru-RU">
                <a:solidFill>
                  <a:srgbClr val="C00000"/>
                </a:solidFill>
              </a:rPr>
              <a:t>Здесь тысячи друзей твоих </a:t>
            </a:r>
          </a:p>
          <a:p>
            <a:r>
              <a:rPr lang="ru-RU">
                <a:solidFill>
                  <a:srgbClr val="C00000"/>
                </a:solidFill>
              </a:rPr>
              <a:t>На полках улеглись</a:t>
            </a:r>
          </a:p>
          <a:p>
            <a:r>
              <a:rPr lang="ru-RU">
                <a:solidFill>
                  <a:srgbClr val="C00000"/>
                </a:solidFill>
              </a:rPr>
              <a:t>Они поговорят с тобой</a:t>
            </a:r>
          </a:p>
          <a:p>
            <a:r>
              <a:rPr lang="ru-RU">
                <a:solidFill>
                  <a:srgbClr val="C00000"/>
                </a:solidFill>
              </a:rPr>
              <a:t>И ты, мой юный друг,</a:t>
            </a:r>
          </a:p>
          <a:p>
            <a:r>
              <a:rPr lang="ru-RU">
                <a:solidFill>
                  <a:srgbClr val="C00000"/>
                </a:solidFill>
              </a:rPr>
              <a:t> Весь путь истории земной</a:t>
            </a:r>
          </a:p>
          <a:p>
            <a:r>
              <a:rPr lang="ru-RU">
                <a:solidFill>
                  <a:srgbClr val="C00000"/>
                </a:solidFill>
              </a:rPr>
              <a:t> Как бы увидишь вдруг.</a:t>
            </a:r>
          </a:p>
          <a:p>
            <a:r>
              <a:rPr lang="ru-RU">
                <a:solidFill>
                  <a:srgbClr val="C00000"/>
                </a:solidFill>
              </a:rPr>
              <a:t> С. Михалков.</a:t>
            </a:r>
          </a:p>
        </p:txBody>
      </p:sp>
      <p:pic>
        <p:nvPicPr>
          <p:cNvPr id="16" name="Picture 2" descr="http://shgpi.edu.ru/biblioteka/forum/img/interesnoe_v_ceti/book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332656"/>
            <a:ext cx="3059832" cy="26559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76250"/>
            <a:ext cx="8686800" cy="6121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rgbClr val="C00000"/>
                </a:solidFill>
              </a:rPr>
              <a:t>У тебя друзей немало,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rgbClr val="C00000"/>
                </a:solidFill>
              </a:rPr>
              <a:t>И живут они вокруг,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rgbClr val="C00000"/>
                </a:solidFill>
              </a:rPr>
              <a:t>Но из всех друзей хороших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rgbClr val="C00000"/>
                </a:solidFill>
              </a:rPr>
              <a:t>Книга – самый лучший друг!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rgbClr val="C00000"/>
                </a:solidFill>
              </a:rPr>
              <a:t>Книга – друг твой и товарищ,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rgbClr val="C00000"/>
                </a:solidFill>
              </a:rPr>
              <a:t>Мы берём ее везде,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rgbClr val="C00000"/>
                </a:solidFill>
              </a:rPr>
              <a:t>Ведь она тебе поможет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rgbClr val="C00000"/>
                </a:solidFill>
              </a:rPr>
              <a:t>И в учебе, и в труде.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rgbClr val="C00000"/>
                </a:solidFill>
              </a:rPr>
              <a:t>Кто с книгой по свету шагает,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rgbClr val="C00000"/>
                </a:solidFill>
              </a:rPr>
              <a:t>Кто с нею умеет дружить,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rgbClr val="C00000"/>
                </a:solidFill>
              </a:rPr>
              <a:t>Тому эта книга всегда помогает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rgbClr val="C00000"/>
                </a:solidFill>
              </a:rPr>
              <a:t>Учиться, работать и жить!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4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5602" name="Picture 2" descr="http://shgpi.edu.ru/biblioteka/forum/img/interesnoe_v_ceti/book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1772816"/>
            <a:ext cx="3059832" cy="38862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262</Words>
  <Application>Microsoft Office PowerPoint</Application>
  <PresentationFormat>Экран (4:3)</PresentationFormat>
  <Paragraphs>44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КНИГА-НАШ ДРУГ.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КНИГА-НАШ ДРУГ.</dc:title>
  <dc:creator>Vlad</dc:creator>
  <cp:lastModifiedBy>Administrator</cp:lastModifiedBy>
  <cp:revision>20</cp:revision>
  <dcterms:created xsi:type="dcterms:W3CDTF">2013-07-03T04:55:26Z</dcterms:created>
  <dcterms:modified xsi:type="dcterms:W3CDTF">2015-12-27T13:13:44Z</dcterms:modified>
</cp:coreProperties>
</file>