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  <p:sldId id="270" r:id="rId5"/>
    <p:sldId id="265" r:id="rId6"/>
    <p:sldId id="271" r:id="rId7"/>
    <p:sldId id="272" r:id="rId8"/>
    <p:sldId id="27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57343-4323-43F8-A83A-730367EE9084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C47AC-2CE7-4DFD-A18D-9A3682645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6F873-210A-46E2-BE0C-F8C6A2505C2C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B0989-D1DD-4428-879D-072E1F6B3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47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E42D2-8D19-4FF6-9D96-B20CD683BD97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169D1-62FE-4838-A761-F7385B8AF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98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BB29B-BBAF-41F4-A6EC-62CDBA31F27A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D9FB1-1C85-4236-9440-43510631F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52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B9F35-3C24-456D-B6DC-BC1FA4F1055A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A9F7A-5141-4703-93F0-31071A859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69C7D-23E8-4153-BAB6-C7DD4D74D420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1C42B-4052-4D56-8455-3E7B69217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12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AD70C-493E-46CC-AFDE-1B22E1B39984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989CC-59D4-4949-9B97-5260F0227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03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65698-950B-4FBC-B2A5-A2D5EC369F25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7CFE3-A714-4AE6-A5AC-8A3E98D9C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78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1AA23-DF17-4CE6-B8CE-63DEC8BE9029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0575-A2CC-4349-9CFD-640D3D4E6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50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6044E-BB60-40D7-9F1E-7926CDC44B55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0D250-49E2-4805-9D9F-2A3AC881F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82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3285B-3597-4C5B-AB95-A086E71B8986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932B8-F533-4958-B5DF-1D71AF383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46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28E35B-CDA6-48CA-A82A-A5B42702766F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5FABA3-5E6E-42C6-B25E-010C2B4E3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2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6072188" y="5286375"/>
            <a:ext cx="2928937" cy="1428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b="1" smtClean="0">
              <a:solidFill>
                <a:srgbClr val="C00000"/>
              </a:solidFill>
              <a:latin typeface="Cambria Math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smtClean="0">
                <a:solidFill>
                  <a:srgbClr val="C00000"/>
                </a:solidFill>
                <a:latin typeface="Cambria Math" pitchFamily="18" charset="0"/>
              </a:rPr>
              <a:t>Выполнила  воспитатель МБДОУ ЦРР №28 «Огонек» Чернова М.В.</a:t>
            </a:r>
            <a:endParaRPr 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243" name="Заголовок 4"/>
          <p:cNvSpPr>
            <a:spLocks noGrp="1"/>
          </p:cNvSpPr>
          <p:nvPr>
            <p:ph type="ctrTitle"/>
          </p:nvPr>
        </p:nvSpPr>
        <p:spPr>
          <a:xfrm>
            <a:off x="2339975" y="2781300"/>
            <a:ext cx="4643438" cy="2071688"/>
          </a:xfrm>
          <a:solidFill>
            <a:schemeClr val="bg1"/>
          </a:solidFill>
        </p:spPr>
        <p:txBody>
          <a:bodyPr/>
          <a:lstStyle/>
          <a:p>
            <a:r>
              <a:rPr lang="ru-RU" sz="4000" b="1" smtClean="0">
                <a:solidFill>
                  <a:srgbClr val="CC0000"/>
                </a:solidFill>
                <a:latin typeface="Comic Sans MS" pitchFamily="66" charset="0"/>
              </a:rPr>
              <a:t>Кружок народной куклы</a:t>
            </a:r>
            <a:r>
              <a:rPr lang="ru-RU" b="1" smtClean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b="1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CC0000"/>
                </a:solidFill>
                <a:latin typeface="Comic Sans MS" pitchFamily="66" charset="0"/>
              </a:rPr>
              <a:t>«Василинка» </a:t>
            </a:r>
            <a:br>
              <a:rPr lang="ru-RU" b="1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CC0000"/>
                </a:solidFill>
                <a:latin typeface="Comic Sans MS" pitchFamily="66" charset="0"/>
              </a:rPr>
              <a:t>Игровые куклы</a:t>
            </a:r>
            <a:br>
              <a:rPr lang="ru-RU" b="1" smtClean="0">
                <a:solidFill>
                  <a:srgbClr val="CC0000"/>
                </a:solidFill>
                <a:latin typeface="Comic Sans MS" pitchFamily="66" charset="0"/>
              </a:rPr>
            </a:br>
            <a:endParaRPr lang="ru-RU" b="1" smtClean="0">
              <a:solidFill>
                <a:srgbClr val="CC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0850" y="620713"/>
            <a:ext cx="8229600" cy="1143000"/>
          </a:xfrm>
        </p:spPr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Comic Sans MS" pitchFamily="66" charset="0"/>
              </a:rPr>
              <a:t>Мы продолжаем знакомиться с видами тряпичных игрушек и учимся делать</a:t>
            </a:r>
            <a:br>
              <a:rPr lang="ru-RU" sz="28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Comic Sans MS" pitchFamily="66" charset="0"/>
              </a:rPr>
              <a:t> куклы-обереги.</a:t>
            </a:r>
            <a:endParaRPr lang="ru-RU" sz="280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687402"/>
            <a:ext cx="1884158" cy="21804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1667098"/>
            <a:ext cx="1901442" cy="22000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879" y="3429000"/>
            <a:ext cx="3960158" cy="27905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843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6088" y="1052736"/>
            <a:ext cx="8315325" cy="36623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srgbClr val="C00000"/>
                </a:solidFill>
                <a:latin typeface="Comic Sans MS" pitchFamily="66" charset="0"/>
              </a:rPr>
              <a:t>Люди верили, что куклы, обязательно сделанные своими руками из простых натуральных материалов, обладают магическими свойствами: приносят счастье в дом и уберегают от злых духов. Поэтому очень часто тряпичные куколки использовались людьми как обереги семейного счастья, которые передавались из поколения в поколение.По традиции у каждого крестьянина в доме была кукла-оберег, которая надёжно охраняла здоровье хозяев, помогала в делах, оберегала в пути. </a:t>
            </a:r>
            <a:r>
              <a:rPr lang="ru-RU">
                <a:solidFill>
                  <a:prstClr val="black"/>
                </a:solidFill>
              </a:rPr>
              <a:t> </a:t>
            </a:r>
            <a:r>
              <a:rPr lang="ru-RU" b="1">
                <a:solidFill>
                  <a:srgbClr val="C00000"/>
                </a:solidFill>
                <a:latin typeface="Comic Sans MS" pitchFamily="66" charset="0"/>
              </a:rPr>
              <a:t> Таких кукол  изготавливали много, и у каждой было свое предназначение. Бабушки и  матери дарили этих кукол своим внукам, детям и вкладывали в них свою любовь и жизненную мудрость, на энергетическом уровне это чувствовалось, поэтому детки бережно относились к таким подаркам.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88" y="33265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800" b="1">
                <a:solidFill>
                  <a:srgbClr val="C00000"/>
                </a:solidFill>
                <a:latin typeface="Comic Sans MS" pitchFamily="66" charset="0"/>
              </a:rPr>
              <a:t>ИСТОРИЯ ПОЯВЛЕНИЯ </a:t>
            </a:r>
            <a:r>
              <a:rPr lang="ru-RU" sz="2800" b="1" smtClean="0">
                <a:solidFill>
                  <a:srgbClr val="C00000"/>
                </a:solidFill>
                <a:latin typeface="Comic Sans MS" pitchFamily="66" charset="0"/>
              </a:rPr>
              <a:t>КУКОЛ-ОБЕРЕГОВ</a:t>
            </a:r>
            <a:r>
              <a:rPr lang="ru-RU" sz="2800" b="1" cap="all"/>
              <a:t/>
            </a:r>
            <a:br>
              <a:rPr lang="ru-RU" sz="2800" b="1" cap="all"/>
            </a:br>
            <a:endParaRPr lang="ru-RU" sz="28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530" y="4797152"/>
            <a:ext cx="1689883" cy="16729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746956"/>
            <a:ext cx="1740585" cy="17231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46956"/>
            <a:ext cx="952381" cy="1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9888" y="620713"/>
            <a:ext cx="8315325" cy="17541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srgbClr val="C00000"/>
                </a:solidFill>
                <a:latin typeface="Comic Sans MS" pitchFamily="66" charset="0"/>
              </a:rPr>
              <a:t>Самый первый оберег создавался еще до рождения малыша и затем вкладывался в его колыбель. Такая тряпичная кукла росла вместе с ребенком, сопровождая его на протяжении всей жизни, защищая от дурного взгляда и различного негатива. Главной особенностью кукол оберегов является определенный свод правил, которые нужно соблюдать при их изготовлении.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9361" y="5382685"/>
            <a:ext cx="1938338" cy="8921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>
                <a:solidFill>
                  <a:srgbClr val="002060"/>
                </a:solidFill>
                <a:latin typeface="Comic Sans MS" pitchFamily="66" charset="0"/>
              </a:rPr>
              <a:t>кукла Колокольчик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53915" y="5356696"/>
            <a:ext cx="1938338" cy="8921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>
                <a:solidFill>
                  <a:srgbClr val="002060"/>
                </a:solidFill>
                <a:latin typeface="Comic Sans MS" pitchFamily="66" charset="0"/>
              </a:rPr>
              <a:t>кукла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srgbClr val="002060"/>
                </a:solidFill>
                <a:latin typeface="Comic Sans MS" pitchFamily="66" charset="0"/>
              </a:rPr>
              <a:t>День-Ночь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78452" y="5359400"/>
            <a:ext cx="1936750" cy="8921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>
                <a:solidFill>
                  <a:srgbClr val="002060"/>
                </a:solidFill>
                <a:latin typeface="Comic Sans MS" pitchFamily="66" charset="0"/>
              </a:rPr>
              <a:t>кукла Десятиручка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2294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2"/>
          <a:stretch/>
        </p:blipFill>
        <p:spPr bwMode="auto">
          <a:xfrm>
            <a:off x="673100" y="2651216"/>
            <a:ext cx="1785937" cy="25521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229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2636912"/>
            <a:ext cx="1866900" cy="2486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r="5751"/>
          <a:stretch/>
        </p:blipFill>
        <p:spPr>
          <a:xfrm>
            <a:off x="6444208" y="2636912"/>
            <a:ext cx="1854200" cy="24636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4083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04838" y="981075"/>
            <a:ext cx="7907337" cy="2798763"/>
          </a:xfrm>
        </p:spPr>
        <p:txBody>
          <a:bodyPr/>
          <a:lstStyle/>
          <a:p>
            <a:pPr algn="just"/>
            <a:r>
              <a:rPr lang="ru-RU" sz="1800" b="1" smtClean="0">
                <a:solidFill>
                  <a:srgbClr val="C00000"/>
                </a:solidFill>
                <a:latin typeface="Comic Sans MS" pitchFamily="66" charset="0"/>
              </a:rPr>
              <a:t>При изготовлении куклы-оберега нельзя было использовать иголки и ножницы, поэтому ткань и нитки рвали. Ткань скручивали и закрепляли нитками и узелками. Поэтому в старину говорили не шить куклу, а крутить. Количество узелков обязательно должно было быть четным.</a:t>
            </a:r>
            <a:br>
              <a:rPr lang="ru-RU" sz="18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b="1" smtClean="0">
                <a:solidFill>
                  <a:srgbClr val="C00000"/>
                </a:solidFill>
                <a:latin typeface="Comic Sans MS" pitchFamily="66" charset="0"/>
              </a:rPr>
              <a:t>У кукол не изображали лица, так как считалось, что имея лицо, кукла будет обладать душой. И через глаза, которые являются зеркалом души, в оберег мог проникнуть злой дух.</a:t>
            </a:r>
            <a:br>
              <a:rPr lang="ru-RU" sz="18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b="1" smtClean="0">
                <a:solidFill>
                  <a:srgbClr val="C00000"/>
                </a:solidFill>
                <a:latin typeface="Comic Sans MS" pitchFamily="66" charset="0"/>
              </a:rPr>
              <a:t>В создании кукол преобладали яркие цвета, особенно красные. Красный цвет на Руси считался мощнейшим защитным</a:t>
            </a:r>
            <a:r>
              <a:rPr lang="ru-RU" sz="2000" b="1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0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b="1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4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b="1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endParaRPr lang="ru-RU" sz="240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3200400" y="3165475"/>
            <a:ext cx="254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C00000"/>
                </a:solidFill>
                <a:latin typeface="Comic Sans MS" pitchFamily="66" charset="0"/>
              </a:rPr>
              <a:t>магическим цветом.</a:t>
            </a:r>
            <a:endParaRPr lang="ru-RU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221" y="3609131"/>
            <a:ext cx="3604354" cy="26834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750" y="3533774"/>
            <a:ext cx="2176999" cy="27790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698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121150" y="1773238"/>
            <a:ext cx="4679950" cy="5018087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ru-RU" sz="1800" b="1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Звон </a:t>
            </a:r>
            <a:r>
              <a:rPr lang="ru-RU" sz="1800" b="1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колокола оберегал людей от чумы и других страшных болезней. Колокольчик звенел под дугой на всех праздничных тройках. </a:t>
            </a:r>
            <a:br>
              <a:rPr lang="ru-RU" sz="1800" b="1">
                <a:solidFill>
                  <a:srgbClr val="002060"/>
                </a:solidFill>
                <a:latin typeface="Comic Sans MS" pitchFamily="66" charset="0"/>
                <a:cs typeface="Arial" charset="0"/>
              </a:rPr>
            </a:br>
            <a:r>
              <a:rPr lang="ru-RU" sz="1800" b="1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У куколки три юбки. У человека тоже три царства. Медное, серебряное, золотое. И счастье складывается тоже из трех частей. Если телу хорошо, душе радостно, дух спокоен, то человек вполне </a:t>
            </a:r>
            <a:r>
              <a:rPr lang="ru-RU" sz="1800" b="1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счастлив.Эта </a:t>
            </a:r>
            <a:r>
              <a:rPr lang="ru-RU" sz="1800" b="1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куколка веселая, задорная, приносит в дом радость и веселье. Оберег хорошего настроения. Даря Колокольчик, человек желает своему другу получать только хорошие известия и поддерживает в нем радостное и веселое настроение</a:t>
            </a:r>
            <a:r>
              <a:rPr lang="ru-RU" sz="1600"/>
              <a:t>.</a:t>
            </a:r>
          </a:p>
          <a:p>
            <a:pPr algn="just">
              <a:buFont typeface="Arial" charset="0"/>
              <a:buNone/>
              <a:defRPr/>
            </a:pPr>
            <a:endParaRPr lang="ru-RU" sz="1600" b="1" smtClean="0">
              <a:solidFill>
                <a:srgbClr val="00206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4339" name="Заголовок 9"/>
          <p:cNvSpPr>
            <a:spLocks noGrp="1"/>
          </p:cNvSpPr>
          <p:nvPr>
            <p:ph type="title"/>
          </p:nvPr>
        </p:nvSpPr>
        <p:spPr>
          <a:xfrm>
            <a:off x="-47625" y="161925"/>
            <a:ext cx="4535488" cy="936625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4000" b="1" smtClean="0">
                <a:solidFill>
                  <a:srgbClr val="C00000"/>
                </a:solidFill>
                <a:latin typeface="Comic Sans MS" pitchFamily="66" charset="0"/>
              </a:rPr>
              <a:t>Колокольчик</a:t>
            </a:r>
            <a:endParaRPr lang="ru-RU" sz="400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4340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29100" y="396875"/>
            <a:ext cx="4498975" cy="1401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419100" y="1385888"/>
            <a:ext cx="36004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2060"/>
                </a:solidFill>
                <a:latin typeface="Comic Sans MS" pitchFamily="66" charset="0"/>
              </a:rPr>
              <a:t>Кукла Колокольчик - куколка добрых вестей. Родина куколки - Валдай. Оттуда и пошли валдайские колокольчики.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42" y="3141663"/>
            <a:ext cx="3075444" cy="2995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2109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68313" y="1052513"/>
            <a:ext cx="8226425" cy="2590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b="1" smtClean="0">
                <a:solidFill>
                  <a:srgbClr val="FF0000"/>
                </a:solidFill>
                <a:latin typeface="Comic Sans MS" pitchFamily="66" charset="0"/>
              </a:rPr>
              <a:t>                Происхождение куклы Десятиручки</a:t>
            </a:r>
          </a:p>
          <a:p>
            <a:pPr marL="0" indent="0" algn="just">
              <a:buFont typeface="Arial" charset="0"/>
              <a:buNone/>
            </a:pPr>
            <a:r>
              <a:rPr lang="ru-RU" sz="1800" b="1" smtClean="0">
                <a:solidFill>
                  <a:srgbClr val="FF0000"/>
                </a:solidFill>
                <a:latin typeface="Comic Sans MS" pitchFamily="66" charset="0"/>
              </a:rPr>
              <a:t>Есть красивая легенда про то, как появилась эта кукла в жизни русских людей. Ее суть в том, что древнерусская богиня Макошь увидела женщину, которая ничего не успевала сделать, и все у нее валилось из рук. Что бы как-то помочь, богиня добавила ей еще несколько пар рук. Но ситуация не изменилась. Женщина не могла управляться с несколькими делами одновременно. Поэтому Макошь вернула изначальное количество рук этой неумехе, но подарила куклу с десятью руками, которая ей стала помогать.</a:t>
            </a:r>
            <a:endParaRPr lang="ru-RU" sz="2000" b="1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  <a:latin typeface="Comic Sans MS" pitchFamily="66" charset="0"/>
              </a:rPr>
              <a:t>Десятиручка</a:t>
            </a:r>
            <a:endParaRPr lang="ru-RU" sz="400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536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8325" y="3933056"/>
            <a:ext cx="3502025" cy="21718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4211638" y="3644900"/>
            <a:ext cx="43545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0000"/>
                </a:solidFill>
                <a:latin typeface="Comic Sans MS" pitchFamily="66" charset="0"/>
              </a:rPr>
              <a:t> С тех пор у женщины стало все ладиться и все стали жить счастливо, в том числе и кукла, которую по понятным причинам стали называть Десятиручкой.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68313" y="1052513"/>
            <a:ext cx="8226425" cy="2590800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ru-RU" sz="2000" b="1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Кукла</a:t>
            </a:r>
            <a:r>
              <a:rPr lang="ru-RU" sz="2000" smtClean="0"/>
              <a:t> </a:t>
            </a:r>
            <a:r>
              <a:rPr lang="ru-RU" sz="2000" b="1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Десятиручка помогала девушке в хозяйстве. Такую куклу часто дарили на свадьбу, чтобы женщина все успевала, и все у нее ладилось.</a:t>
            </a:r>
            <a:r>
              <a:rPr lang="en-US" sz="2000" b="1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Во время создания этой куклы мастерица загадывает на каждую руку отдельное дело или желание, в котором Десятиручка может подсобить. Обязательный атрибут куклы, помимо десяти рук — длинная коса, украшенная цветными бантиками, которая символизирует женственность ее владелицы. </a:t>
            </a:r>
          </a:p>
        </p:txBody>
      </p:sp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  <a:latin typeface="Comic Sans MS" pitchFamily="66" charset="0"/>
              </a:rPr>
              <a:t>Десятиручка</a:t>
            </a:r>
            <a:endParaRPr lang="ru-RU" sz="400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677450"/>
            <a:ext cx="3672408" cy="26074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649006"/>
            <a:ext cx="2664296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6531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39552" y="858928"/>
            <a:ext cx="4968875" cy="3889375"/>
          </a:xfrm>
        </p:spPr>
        <p:txBody>
          <a:bodyPr/>
          <a:lstStyle/>
          <a:p>
            <a:pPr algn="just"/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1800" b="1" smtClean="0">
                <a:solidFill>
                  <a:srgbClr val="C00000"/>
                </a:solidFill>
                <a:latin typeface="Comic Sans MS" pitchFamily="66" charset="0"/>
              </a:rPr>
              <a:t>Куклы "День и Ночь"-обереги жилища.</a:t>
            </a:r>
            <a:br>
              <a:rPr lang="ru-RU" sz="18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b="1" smtClean="0">
                <a:solidFill>
                  <a:srgbClr val="C00000"/>
                </a:solidFill>
                <a:latin typeface="Comic Sans MS" pitchFamily="66" charset="0"/>
              </a:rPr>
              <a:t>Куколки </a:t>
            </a:r>
            <a:r>
              <a:rPr lang="ru-RU" sz="1800" b="1" smtClean="0">
                <a:solidFill>
                  <a:srgbClr val="C00000"/>
                </a:solidFill>
                <a:latin typeface="Comic Sans MS" pitchFamily="66" charset="0"/>
              </a:rPr>
              <a:t>оберегают смену дня и ночи, порядок в мире. Днем выставляют вперед светлую, а ночью темную.</a:t>
            </a:r>
            <a:br>
              <a:rPr lang="ru-RU" sz="18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b="1" smtClean="0">
                <a:solidFill>
                  <a:srgbClr val="C00000"/>
                </a:solidFill>
                <a:latin typeface="Comic Sans MS" pitchFamily="66" charset="0"/>
              </a:rPr>
              <a:t>Куколка "День" - молодая, живая, подвижная, работящая и веселая. Она - хозяйка дня, и следит, чтобы в будни дни люди работали, трудились, в праздники веселились, пели, плясали, играли, чтобы днем светило солнышко. </a:t>
            </a:r>
            <a:br>
              <a:rPr lang="ru-RU" sz="18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b="1" smtClean="0">
                <a:solidFill>
                  <a:srgbClr val="C00000"/>
                </a:solidFill>
                <a:latin typeface="Comic Sans MS" pitchFamily="66" charset="0"/>
              </a:rPr>
              <a:t>       </a:t>
            </a:r>
            <a:br>
              <a:rPr lang="ru-RU" sz="18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0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1800" b="1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18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b="1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br>
              <a:rPr lang="ru-RU" sz="1800" b="1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sz="1800" b="1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7411" name="Заголовок 1"/>
          <p:cNvSpPr txBox="1">
            <a:spLocks/>
          </p:cNvSpPr>
          <p:nvPr/>
        </p:nvSpPr>
        <p:spPr bwMode="auto">
          <a:xfrm>
            <a:off x="-849313" y="116632"/>
            <a:ext cx="82296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>
                <a:solidFill>
                  <a:srgbClr val="C00000"/>
                </a:solidFill>
                <a:latin typeface="Comic Sans MS" pitchFamily="66" charset="0"/>
              </a:rPr>
              <a:t>День-Ночь</a:t>
            </a:r>
            <a:endParaRPr lang="ru-RU" sz="400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6389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68144" y="850048"/>
            <a:ext cx="2719383" cy="25715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7413" name="TextBox 2"/>
          <p:cNvSpPr txBox="1">
            <a:spLocks noChangeArrowheads="1"/>
          </p:cNvSpPr>
          <p:nvPr/>
        </p:nvSpPr>
        <p:spPr bwMode="auto">
          <a:xfrm>
            <a:off x="611560" y="3806434"/>
            <a:ext cx="360040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C00000"/>
                </a:solidFill>
                <a:latin typeface="Comic Sans MS" pitchFamily="66" charset="0"/>
              </a:rPr>
              <a:t>Куколка "Ночь" - мудрая, задумчивая, спокойная, она хозяйка ночи. Ночь следит, чтобы все угомонились и легли спать, отдыхать от дневных дел, набираться сил. Она дарит сон </a:t>
            </a:r>
            <a:r>
              <a:rPr lang="ru-RU" b="1" smtClean="0">
                <a:solidFill>
                  <a:srgbClr val="C00000"/>
                </a:solidFill>
                <a:latin typeface="Comic Sans MS" pitchFamily="66" charset="0"/>
              </a:rPr>
              <a:t>оберегает </a:t>
            </a:r>
            <a:r>
              <a:rPr lang="ru-RU" b="1">
                <a:solidFill>
                  <a:srgbClr val="C00000"/>
                </a:solidFill>
                <a:latin typeface="Comic Sans MS" pitchFamily="66" charset="0"/>
              </a:rPr>
              <a:t>его</a:t>
            </a:r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ru-RU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914915"/>
            <a:ext cx="4303559" cy="2122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9557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476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3_Шаблон 1</vt:lpstr>
      <vt:lpstr>Кружок народной куклы «Василинка»  Игровые куклы </vt:lpstr>
      <vt:lpstr>Мы продолжаем знакомиться с видами тряпичных игрушек и учимся делать  куклы-обереги.</vt:lpstr>
      <vt:lpstr>ИСТОРИЯ ПОЯВЛЕНИЯ КУКОЛ-ОБЕРЕГОВ </vt:lpstr>
      <vt:lpstr>Презентация PowerPoint</vt:lpstr>
      <vt:lpstr>При изготовлении куклы-оберега нельзя было использовать иголки и ножницы, поэтому ткань и нитки рвали. Ткань скручивали и закрепляли нитками и узелками. Поэтому в старину говорили не шить куклу, а крутить. Количество узелков обязательно должно было быть четным. У кукол не изображали лица, так как считалось, что имея лицо, кукла будет обладать душой. И через глаза, которые являются зеркалом души, в оберег мог проникнуть злой дух. В создании кукол преобладали яркие цвета, особенно красные. Красный цвет на Руси считался мощнейшим защитным     </vt:lpstr>
      <vt:lpstr> Колокольчик</vt:lpstr>
      <vt:lpstr>Десятиручка</vt:lpstr>
      <vt:lpstr>Десятиручка</vt:lpstr>
      <vt:lpstr>   Куклы "День и Ночь"-обереги жилища. Куколки оберегают смену дня и ночи, порядок в мире. Днем выставляют вперед светлую, а ночью темную. Куколка "День" - молодая, живая, подвижная, работящая и веселая. Она - хозяйка дня, и следит, чтобы в будни дни люди работали, трудились, в праздники веселились, пели, плясали, играли, чтобы днем светило солнышко.             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ПОЯВЛЕНИЯ КУКОЛ-ОБЕРЕГОВ</dc:title>
  <dc:creator>AsusAdmin</dc:creator>
  <cp:lastModifiedBy>AsusAdmin</cp:lastModifiedBy>
  <cp:revision>16</cp:revision>
  <dcterms:created xsi:type="dcterms:W3CDTF">2017-02-19T14:50:44Z</dcterms:created>
  <dcterms:modified xsi:type="dcterms:W3CDTF">2017-02-20T12:31:10Z</dcterms:modified>
</cp:coreProperties>
</file>