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22" r:id="rId3"/>
    <p:sldId id="435" r:id="rId4"/>
    <p:sldId id="437" r:id="rId5"/>
    <p:sldId id="440" r:id="rId6"/>
    <p:sldId id="434" r:id="rId7"/>
    <p:sldId id="431" r:id="rId8"/>
    <p:sldId id="423" r:id="rId9"/>
    <p:sldId id="441" r:id="rId10"/>
    <p:sldId id="444" r:id="rId11"/>
    <p:sldId id="445" r:id="rId12"/>
    <p:sldId id="446" r:id="rId13"/>
    <p:sldId id="447" r:id="rId14"/>
    <p:sldId id="448" r:id="rId15"/>
    <p:sldId id="443" r:id="rId16"/>
    <p:sldId id="442" r:id="rId17"/>
    <p:sldId id="439" r:id="rId18"/>
  </p:sldIdLst>
  <p:sldSz cx="9144000" cy="6858000" type="screen4x3"/>
  <p:notesSz cx="6858000" cy="9144000"/>
  <p:defaultTextStyle>
    <a:defPPr>
      <a:defRPr lang="ru-RU"/>
    </a:defPPr>
    <a:lvl1pPr marL="0" lvl="0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1pPr>
    <a:lvl2pPr marL="457200" lvl="1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2pPr>
    <a:lvl3pPr marL="914400" lvl="2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3pPr>
    <a:lvl4pPr marL="1371600" lvl="3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4pPr>
    <a:lvl5pPr marL="1828800" lvl="4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5pPr>
    <a:lvl6pPr marL="2286000" lvl="5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6pPr>
    <a:lvl7pPr marL="2743200" lvl="6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7pPr>
    <a:lvl8pPr marL="3200400" lvl="7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8pPr>
    <a:lvl9pPr marL="3657600" lvl="8" indent="0" algn="r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1" i="0" u="none" kern="1200" baseline="0">
        <a:solidFill>
          <a:schemeClr val="tx1"/>
        </a:solidFill>
        <a:latin typeface="GulimChe" pitchFamily="49" charset="-127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660066"/>
    <a:srgbClr val="FFFF66"/>
    <a:srgbClr val="FABC32"/>
    <a:srgbClr val="0000FF"/>
    <a:srgbClr val="000099"/>
    <a:srgbClr val="00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010"/>
    <p:restoredTop sz="88276"/>
  </p:normalViewPr>
  <p:slideViewPr>
    <p:cSldViewPr showGuides="1">
      <p:cViewPr varScale="1">
        <p:scale>
          <a:sx n="66" d="100"/>
          <a:sy n="66" d="100"/>
        </p:scale>
        <p:origin x="-139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74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747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Образец текста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Второй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Третий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Четвертый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Пятый уровень</a:t>
            </a: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47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47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p>
            <a:pPr lvl="0" eaLnBrk="1" hangingPunct="1">
              <a:buNone/>
            </a:pPr>
            <a:fld id="{9A0DB2DC-4C9A-4742-B13C-FB6460FD3503}" type="slidenum">
              <a:rPr lang="ru-RU" sz="1200" b="0" dirty="0">
                <a:latin typeface="Arial" panose="020B0604020202020204" pitchFamily="34" charset="0"/>
              </a:rPr>
            </a:fld>
            <a:endParaRPr lang="ru-RU" sz="1200" b="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2056" name="Rectangle 3"/>
            <p:cNvSpPr/>
            <p:nvPr/>
          </p:nvSpPr>
          <p:spPr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/>
            <a:p>
              <a:pPr lvl="0" algn="ctr" eaLnBrk="1" hangingPunct="1"/>
              <a:endParaRPr sz="2400" b="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2057" name="Group 4"/>
            <p:cNvGrpSpPr/>
            <p:nvPr userDrawn="1"/>
          </p:nvGrpSpPr>
          <p:grpSpPr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2061" name="Rectangle 5"/>
              <p:cNvSpPr/>
              <p:nvPr/>
            </p:nvSpPr>
            <p:spPr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</a:ln>
            </p:spPr>
            <p:txBody>
              <a:bodyPr wrap="none" anchor="ctr"/>
              <a:p>
                <a:pPr lvl="0" algn="ctr" eaLnBrk="1" hangingPunct="1"/>
                <a:endParaRPr sz="24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62" name="Rectangle 6"/>
              <p:cNvSpPr/>
              <p:nvPr/>
            </p:nvSpPr>
            <p:spPr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none" anchor="ctr"/>
              <a:p>
                <a:pPr lvl="0" algn="ctr" eaLnBrk="1" hangingPunct="1"/>
                <a:endParaRPr sz="24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63" name="Line 7"/>
              <p:cNvSpPr/>
              <p:nvPr/>
            </p:nvSpPr>
            <p:spPr>
              <a:xfrm>
                <a:off x="0" y="3072"/>
                <a:ext cx="624" cy="0"/>
              </a:xfrm>
              <a:prstGeom prst="line">
                <a:avLst/>
              </a:prstGeom>
              <a:ln w="50800" cap="flat" cmpd="sng">
                <a:solidFill>
                  <a:schemeClr val="bg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058" name="Group 8"/>
            <p:cNvGrpSpPr/>
            <p:nvPr userDrawn="1"/>
          </p:nvGrpSpPr>
          <p:grpSpPr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2059" name="Rectangle 9"/>
              <p:cNvSpPr/>
              <p:nvPr/>
            </p:nvSpPr>
            <p:spPr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</a:ln>
            </p:spPr>
            <p:txBody>
              <a:bodyPr wrap="none" anchor="ctr"/>
              <a:p>
                <a:pPr lvl="0" algn="ctr" eaLnBrk="1" hangingPunct="1"/>
                <a:endParaRPr sz="24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60" name="Line 10"/>
              <p:cNvSpPr/>
              <p:nvPr/>
            </p:nvSpPr>
            <p:spPr>
              <a:xfrm>
                <a:off x="400" y="432"/>
                <a:ext cx="5088" cy="0"/>
              </a:xfrm>
              <a:prstGeom prst="line">
                <a:avLst/>
              </a:prstGeom>
              <a:ln w="44450" cap="flat" cmpd="sng">
                <a:solidFill>
                  <a:schemeClr val="bg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11060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ru-RU" noProof="0" smtClean="0"/>
          </a:p>
        </p:txBody>
      </p:sp>
      <p:sp>
        <p:nvSpPr>
          <p:cNvPr id="11060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ru-RU" noProof="0" smtClean="0"/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2813" y="6251575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4388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None/>
              <a:defRPr/>
            </a:pPr>
            <a:endParaRPr kumimoji="0" lang="ru-RU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Group 2"/>
          <p:cNvGrpSpPr/>
          <p:nvPr/>
        </p:nvGrpSpPr>
        <p:grpSpPr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/>
            <p:nvPr/>
          </p:nvSpPr>
          <p:spPr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 wrap="none" anchor="ctr"/>
            <a:p>
              <a:pPr lvl="0" algn="ctr" eaLnBrk="1" hangingPunct="1"/>
              <a:endParaRPr sz="2400" b="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4"/>
            <p:cNvGrpSpPr/>
            <p:nvPr/>
          </p:nvGrpSpPr>
          <p:grpSpPr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/>
              <p:nvPr/>
            </p:nvSpPr>
            <p:spPr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</a:ln>
            </p:spPr>
            <p:txBody>
              <a:bodyPr wrap="none" anchor="ctr"/>
              <a:p>
                <a:pPr lvl="0" algn="ctr" eaLnBrk="1" hangingPunct="1"/>
                <a:endParaRPr sz="2400" b="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" name="Line 6"/>
              <p:cNvSpPr/>
              <p:nvPr/>
            </p:nvSpPr>
            <p:spPr>
              <a:xfrm>
                <a:off x="240" y="941"/>
                <a:ext cx="5232" cy="0"/>
              </a:xfrm>
              <a:prstGeom prst="line">
                <a:avLst/>
              </a:prstGeom>
              <a:ln w="19050" cap="flat" cmpd="sng">
                <a:solidFill>
                  <a:schemeClr val="bg2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sp>
        <p:nvSpPr>
          <p:cNvPr id="1027" name="Rectangle 7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Образец заголовка</a:t>
            </a:r>
            <a:endParaRPr dirty="0"/>
          </a:p>
        </p:txBody>
      </p:sp>
      <p:sp>
        <p:nvSpPr>
          <p:cNvPr id="1028" name="Rectangle 8"/>
          <p:cNvSpPr>
            <a:spLocks noGrp="1"/>
          </p:cNvSpPr>
          <p:nvPr>
            <p:ph type="body" idx="1"/>
          </p:nvPr>
        </p:nvSpPr>
        <p:spPr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Образец текста</a:t>
            </a:r>
            <a:endParaRPr dirty="0"/>
          </a:p>
          <a:p>
            <a:pPr lvl="1"/>
            <a:r>
              <a:rPr dirty="0"/>
              <a:t>Второй уровень</a:t>
            </a:r>
            <a:endParaRPr dirty="0"/>
          </a:p>
          <a:p>
            <a:pPr lvl="2"/>
            <a:r>
              <a:rPr dirty="0"/>
              <a:t>Третий уровень</a:t>
            </a:r>
            <a:endParaRPr dirty="0"/>
          </a:p>
          <a:p>
            <a:pPr lvl="3"/>
            <a:r>
              <a:rPr dirty="0"/>
              <a:t>Четвертый уровень</a:t>
            </a:r>
            <a:endParaRPr dirty="0"/>
          </a:p>
          <a:p>
            <a:pPr lvl="4"/>
            <a:r>
              <a:rPr dirty="0"/>
              <a:t>Пятый уровень</a:t>
            </a:r>
            <a:endParaRPr dirty="0"/>
          </a:p>
        </p:txBody>
      </p:sp>
      <p:sp>
        <p:nvSpPr>
          <p:cNvPr id="1095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>
              <a:defRPr sz="1000" b="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957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 b="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95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00" b="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</a:fld>
            <a:endParaRPr lang="ru-RU" dirty="0">
              <a:latin typeface="Adobe Myungjo Std M" panose="02020600000000000000" charset="-128"/>
            </a:endParaRPr>
          </a:p>
        </p:txBody>
      </p:sp>
      <p:sp>
        <p:nvSpPr>
          <p:cNvPr id="1032" name="Line 12"/>
          <p:cNvSpPr/>
          <p:nvPr/>
        </p:nvSpPr>
        <p:spPr>
          <a:xfrm>
            <a:off x="0" y="4876800"/>
            <a:ext cx="609600" cy="0"/>
          </a:xfrm>
          <a:prstGeom prst="line">
            <a:avLst/>
          </a:prstGeom>
          <a:ln w="44450" cap="flat" cmpd="sng">
            <a:solidFill>
              <a:schemeClr val="bg2"/>
            </a:solidFill>
            <a:prstDash val="solid"/>
            <a:headEnd type="none" w="med" len="med"/>
            <a:tailEnd type="none" w="med" len="med"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WordArt 11"/>
          <p:cNvSpPr>
            <a:spLocks noTextEdit="1"/>
          </p:cNvSpPr>
          <p:nvPr/>
        </p:nvSpPr>
        <p:spPr>
          <a:xfrm>
            <a:off x="4694238" y="9525"/>
            <a:ext cx="3810000" cy="2055813"/>
          </a:xfrm>
          <a:prstGeom prst="rect">
            <a:avLst/>
          </a:prstGeom>
        </p:spPr>
        <p:txBody>
          <a:bodyPr wrap="none" fromWordArt="1">
            <a:prstTxWarp prst="textStop">
              <a:avLst>
                <a:gd name="adj" fmla="val 22222"/>
              </a:avLst>
            </a:prstTxWarp>
            <a:normAutofit/>
          </a:bodyPr>
          <a:p>
            <a:pPr algn="ctr"/>
            <a:r>
              <a:rPr lang="ru-RU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Мастер-</a:t>
            </a:r>
            <a:endParaRPr lang="ru-RU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  <a:p>
            <a:pPr algn="ctr"/>
            <a:r>
              <a:rPr lang="ru-RU" alt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класс</a:t>
            </a:r>
            <a:endParaRPr lang="ru-RU" altLang="en-US" sz="3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3075" name="WordArt 13"/>
          <p:cNvSpPr>
            <a:spLocks noTextEdit="1"/>
          </p:cNvSpPr>
          <p:nvPr/>
        </p:nvSpPr>
        <p:spPr>
          <a:xfrm>
            <a:off x="2514600" y="2317750"/>
            <a:ext cx="64770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ru-RU" alt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Правополушарное </a:t>
            </a:r>
            <a:endParaRPr lang="ru-RU" altLang="en-US" sz="24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  <a:p>
            <a:pPr algn="ctr"/>
            <a:r>
              <a:rPr lang="ru-RU" alt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рисование-нетрадиционная</a:t>
            </a:r>
            <a:endParaRPr lang="ru-RU" altLang="en-US" sz="24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  <a:p>
            <a:pPr algn="ctr"/>
            <a:r>
              <a:rPr lang="ru-RU" alt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форма работы с детьми</a:t>
            </a:r>
            <a:endParaRPr lang="ru-RU" altLang="en-US" sz="24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  <a:p>
            <a:pPr algn="ctr"/>
            <a:r>
              <a:rPr lang="ru-RU" alt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дошкольного возраста</a:t>
            </a:r>
            <a:endParaRPr lang="ru-RU" altLang="en-US" sz="24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2648" y="5644276"/>
            <a:ext cx="225895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ru-RU" sz="2400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/>
                <a:ea typeface="+mn-ea"/>
                <a:cs typeface="+mn-cs"/>
              </a:rPr>
              <a:t>Подготовила</a:t>
            </a:r>
            <a:endParaRPr kumimoji="0" lang="ru-RU" sz="2400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/>
              <a:ea typeface="+mn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ru-RU" sz="2400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/>
                <a:ea typeface="+mn-ea"/>
                <a:cs typeface="+mn-cs"/>
              </a:rPr>
              <a:t>воспитатель</a:t>
            </a:r>
            <a:endParaRPr kumimoji="0" lang="ru-RU" sz="2400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/>
              <a:ea typeface="+mn-ea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ru-RU" sz="2400" kern="10" cap="none" spc="0" normalizeH="0" baseline="0" noProof="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/>
                <a:ea typeface="+mn-ea"/>
                <a:cs typeface="+mn-cs"/>
              </a:rPr>
              <a:t>Чернова М.В.</a:t>
            </a:r>
            <a:endParaRPr kumimoji="0" lang="ru-RU" sz="2400" kern="10" cap="none" spc="0" normalizeH="0" baseline="0" noProof="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03188" y="228600"/>
            <a:ext cx="8782050" cy="13208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 algn="ctr">
            <a:solidFill>
              <a:schemeClr val="accent2"/>
            </a:solidFill>
            <a:round/>
          </a:ln>
        </p:spPr>
        <p:txBody>
          <a:bodyPr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Myungjo Std M" panose="02020600000000000000" charset="-128"/>
              <a:ea typeface="+mn-ea"/>
              <a:cs typeface="+mn-cs"/>
            </a:endParaRPr>
          </a:p>
        </p:txBody>
      </p:sp>
      <p:sp>
        <p:nvSpPr>
          <p:cNvPr id="12291" name="Rectangle 15"/>
          <p:cNvSpPr/>
          <p:nvPr/>
        </p:nvSpPr>
        <p:spPr>
          <a:xfrm>
            <a:off x="-14287" y="217488"/>
            <a:ext cx="88995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Blip>
                <a:blip r:embed="rId2"/>
              </a:buBlip>
            </a:pPr>
            <a:r>
              <a:rPr sz="2000" dirty="0">
                <a:solidFill>
                  <a:srgbClr val="660066"/>
                </a:solidFill>
                <a:latin typeface="Comic Sans MS" panose="030F0702030302020204" pitchFamily="66" charset="0"/>
              </a:rPr>
              <a:t> Для того чтобы дерево стояло на земле, размазываем пальцем краску у его основания. Кисть с черной краской нужно выстучать о какой-нибудь листок бумаги почти до сухого состояния. После этого рисуем по одной стороне ствола и больших веток тень. </a:t>
            </a:r>
            <a:endParaRPr sz="2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8" y="1857375"/>
            <a:ext cx="3352800" cy="447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0" y="1857375"/>
            <a:ext cx="3352800" cy="447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57150" y="127000"/>
            <a:ext cx="8804275" cy="17780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 algn="ctr">
            <a:solidFill>
              <a:schemeClr val="accent2"/>
            </a:solidFill>
            <a:round/>
          </a:ln>
        </p:spPr>
        <p:txBody>
          <a:bodyPr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Myungjo Std M" panose="02020600000000000000" charset="-128"/>
              <a:ea typeface="+mn-ea"/>
              <a:cs typeface="+mn-cs"/>
            </a:endParaRPr>
          </a:p>
        </p:txBody>
      </p:sp>
      <p:sp>
        <p:nvSpPr>
          <p:cNvPr id="13315" name="Rectangle 15"/>
          <p:cNvSpPr/>
          <p:nvPr/>
        </p:nvSpPr>
        <p:spPr>
          <a:xfrm>
            <a:off x="57150" y="304800"/>
            <a:ext cx="88995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Blip>
                <a:blip r:embed="rId2"/>
              </a:buBlip>
            </a:pPr>
            <a:r>
              <a:rPr sz="2000" dirty="0">
                <a:solidFill>
                  <a:srgbClr val="660066"/>
                </a:solidFill>
                <a:latin typeface="Comic Sans MS" panose="030F0702030302020204" pitchFamily="66" charset="0"/>
              </a:rPr>
              <a:t> </a:t>
            </a:r>
            <a:r>
              <a:rPr sz="2400" dirty="0">
                <a:solidFill>
                  <a:srgbClr val="660066"/>
                </a:solidFill>
                <a:latin typeface="Comic Sans MS" panose="030F0702030302020204" pitchFamily="66" charset="0"/>
              </a:rPr>
              <a:t>Смешав желтую и белую краску,  полусухой кистью, по другой стороне ствола и веток нарисуем свет. Так, сделав несколько движений кистью, можно придать предмету объемности. </a:t>
            </a:r>
            <a:endParaRPr sz="24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980000">
            <a:off x="2214563" y="2365375"/>
            <a:ext cx="4564062" cy="3886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33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4920000">
            <a:off x="1708150" y="2089150"/>
            <a:ext cx="4926013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Прямоугольник 2"/>
          <p:cNvSpPr/>
          <p:nvPr/>
        </p:nvSpPr>
        <p:spPr>
          <a:xfrm>
            <a:off x="327025" y="127000"/>
            <a:ext cx="8534400" cy="16256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endParaRPr dirty="0">
              <a:latin typeface="Adobe Myungjo Std M" panose="02020600000000000000" charset="-128"/>
            </a:endParaRPr>
          </a:p>
        </p:txBody>
      </p:sp>
      <p:sp>
        <p:nvSpPr>
          <p:cNvPr id="14340" name="TextBox 1"/>
          <p:cNvSpPr txBox="1"/>
          <p:nvPr/>
        </p:nvSpPr>
        <p:spPr>
          <a:xfrm>
            <a:off x="273050" y="127000"/>
            <a:ext cx="8642350" cy="1631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sz="2000" dirty="0">
                <a:solidFill>
                  <a:srgbClr val="660066"/>
                </a:solidFill>
                <a:latin typeface="Comic Sans MS" panose="030F0702030302020204" pitchFamily="66" charset="0"/>
              </a:rPr>
              <a:t>Большую, плоскую кисть с оранжевой или красной краской выстукиваем, избавляясь от лишней краски. Затем по контурам кроны «настукиваем» море оранжевых листьев, немного заходя внутрь кроны. Для большей живописности можно красной краской добавить теней, а желтой - света.  </a:t>
            </a:r>
            <a:endParaRPr sz="2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52400" y="127000"/>
            <a:ext cx="8709025" cy="2006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 algn="ctr">
            <a:solidFill>
              <a:schemeClr val="accent2"/>
            </a:solidFill>
            <a:round/>
          </a:ln>
        </p:spPr>
        <p:txBody>
          <a:bodyPr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Myungjo Std M" panose="02020600000000000000" charset="-128"/>
              <a:ea typeface="+mn-ea"/>
              <a:cs typeface="+mn-cs"/>
            </a:endParaRPr>
          </a:p>
        </p:txBody>
      </p:sp>
      <p:sp>
        <p:nvSpPr>
          <p:cNvPr id="15363" name="Rectangle 15"/>
          <p:cNvSpPr/>
          <p:nvPr/>
        </p:nvSpPr>
        <p:spPr>
          <a:xfrm>
            <a:off x="34925" y="127000"/>
            <a:ext cx="88995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Blip>
                <a:blip r:embed="rId2"/>
              </a:buBlip>
            </a:pPr>
            <a:r>
              <a:rPr sz="2000" dirty="0">
                <a:solidFill>
                  <a:srgbClr val="660066"/>
                </a:solidFill>
                <a:latin typeface="Comic Sans MS" panose="030F0702030302020204" pitchFamily="66" charset="0"/>
              </a:rPr>
              <a:t>Теперь нарисуем траву. Для этого надо выстучать кисточку до почти сухого состояния, затем, перевернув картинку, кисточкой провести произвольные мазки. Такими же мазками темно-зеленой и желтой краской выделим область тени и света. красной краской и почти сухой кистью на заднем плане «выстукиваем» целое поле цветов.  </a:t>
            </a:r>
            <a:endParaRPr sz="2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4600" y="2206625"/>
            <a:ext cx="3708400" cy="4535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6" name="Rectangle 15"/>
          <p:cNvSpPr/>
          <p:nvPr/>
        </p:nvSpPr>
        <p:spPr>
          <a:xfrm>
            <a:off x="236538" y="0"/>
            <a:ext cx="8610600" cy="49149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l"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</a:pPr>
            <a:r>
              <a:rPr sz="3200" dirty="0">
                <a:solidFill>
                  <a:srgbClr val="660066"/>
                </a:solidFill>
                <a:latin typeface="Comic Sans MS" panose="030F0702030302020204" pitchFamily="66" charset="0"/>
              </a:rPr>
              <a:t>Вот так легко, ярко,  быстро можно изобразить дерево.</a:t>
            </a:r>
            <a:endParaRPr sz="32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040000">
            <a:off x="1746745" y="2054354"/>
            <a:ext cx="5172540" cy="3879406"/>
          </a:xfrm>
          <a:prstGeom prst="rect">
            <a:avLst/>
          </a:prstGeom>
          <a:ln w="190500" cap="sq">
            <a:solidFill>
              <a:srgbClr val="FF9900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10" name="Скругленный прямоугольник 3"/>
          <p:cNvSpPr/>
          <p:nvPr/>
        </p:nvSpPr>
        <p:spPr>
          <a:xfrm>
            <a:off x="166688" y="190500"/>
            <a:ext cx="8610600" cy="198120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8575" cap="flat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endParaRPr dirty="0">
              <a:latin typeface="Adobe Myungjo Std M" panose="02020600000000000000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62200"/>
            <a:ext cx="6480001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2" name="Rectangle 15"/>
          <p:cNvSpPr/>
          <p:nvPr/>
        </p:nvSpPr>
        <p:spPr>
          <a:xfrm>
            <a:off x="214313" y="46038"/>
            <a:ext cx="8534400" cy="18288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</a:pPr>
            <a:r>
              <a:rPr sz="2400" dirty="0">
                <a:solidFill>
                  <a:srgbClr val="660066"/>
                </a:solidFill>
                <a:latin typeface="Comic Sans MS" panose="030F0702030302020204" pitchFamily="66" charset="0"/>
              </a:rPr>
              <a:t>Вот такие пейзажи получились у участников мастер-класса, который проходил в рамках городского методического объединения «Художественно-эстетическое развитие»</a:t>
            </a:r>
            <a:endParaRPr sz="2400" i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" y="1066800"/>
            <a:ext cx="8991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952500" marR="0" lvl="1" indent="-4953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200000"/>
              <a:buFont typeface="Wingdings" panose="05000000000000000000" pitchFamily="2" charset="2"/>
              <a:buBlip>
                <a:blip r:embed="rId2"/>
              </a:buBlip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8435" name="Rectangle 15"/>
          <p:cNvSpPr/>
          <p:nvPr/>
        </p:nvSpPr>
        <p:spPr>
          <a:xfrm>
            <a:off x="-1587" y="914400"/>
            <a:ext cx="9144000" cy="12954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</a:pPr>
            <a:r>
              <a:rPr sz="3600" dirty="0">
                <a:solidFill>
                  <a:srgbClr val="660066"/>
                </a:solidFill>
                <a:latin typeface="Comic Sans MS" panose="030F0702030302020204" pitchFamily="66" charset="0"/>
              </a:rPr>
              <a:t>А какие рисунки получились у вас?</a:t>
            </a:r>
            <a:endParaRPr sz="36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6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2057400"/>
            <a:ext cx="4427538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013" y="2057400"/>
            <a:ext cx="4427537" cy="2952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12"/>
          <p:cNvSpPr/>
          <p:nvPr/>
        </p:nvSpPr>
        <p:spPr>
          <a:xfrm>
            <a:off x="-228600" y="1295400"/>
            <a:ext cx="9372600" cy="3276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1" algn="ctr" eaLnBrk="1" hangingPunct="1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</a:pPr>
            <a:r>
              <a:rPr sz="3500" dirty="0">
                <a:solidFill>
                  <a:srgbClr val="0000FF"/>
                </a:solidFill>
                <a:latin typeface="Comic Sans MS" panose="030F0702030302020204" pitchFamily="66" charset="0"/>
              </a:rPr>
              <a:t>Цель: Повышение профессионального мастерства педагогов – участников мастер класса, в процессе активного участия в творческой работе.</a:t>
            </a:r>
            <a:endParaRPr sz="35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lvl="1" algn="ctr" eaLnBrk="1" hangingPunct="1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</a:pPr>
            <a:endParaRPr sz="3500" b="0" i="1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/>
          <p:nvPr/>
        </p:nvSpPr>
        <p:spPr>
          <a:xfrm>
            <a:off x="0" y="152400"/>
            <a:ext cx="9144000" cy="457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1" algn="ctr" eaLnBrk="1" hangingPunct="1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Blip>
                <a:blip r:embed="rId2"/>
              </a:buBlip>
            </a:pPr>
            <a:r>
              <a:rPr sz="2000" b="0" dirty="0">
                <a:solidFill>
                  <a:srgbClr val="491703"/>
                </a:solidFill>
                <a:latin typeface="Comic Sans MS" panose="030F0702030302020204" pitchFamily="66" charset="0"/>
              </a:rPr>
              <a:t> </a:t>
            </a:r>
            <a:r>
              <a:rPr sz="2000" dirty="0">
                <a:solidFill>
                  <a:srgbClr val="000099"/>
                </a:solidFill>
                <a:latin typeface="Comic Sans MS" panose="030F0702030302020204" pitchFamily="66" charset="0"/>
              </a:rPr>
              <a:t>Добрый день, уважаемые коллеги, сегодня я хочу познакомить вас с нетрадиционной формой работы с детьми – правополушарным рисованием. </a:t>
            </a:r>
            <a:endParaRPr sz="2000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lvl="1" algn="ctr" eaLnBrk="1" hangingPunct="1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Blip>
                <a:blip r:embed="rId2"/>
              </a:buBlip>
            </a:pPr>
            <a:r>
              <a:rPr sz="2000" dirty="0">
                <a:solidFill>
                  <a:srgbClr val="000099"/>
                </a:solidFill>
                <a:latin typeface="Comic Sans MS" panose="030F0702030302020204" pitchFamily="66" charset="0"/>
              </a:rPr>
              <a:t> Называть его можно по-разному и интуитивное, правополушарное, креативное, но суть остается одна — это легкое, веселое, не логичное рисование от души и для души. Здесь можно позволить своей фантазии идти за тобой, за твоим настроением, за твоими эмоциями. А в итоге получается очень красивая, радующая глаз картина, на которую смотришь и удивляешься «Неужели это я нарисовала?!»</a:t>
            </a:r>
            <a:endParaRPr sz="20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146" name="Rectangle 2"/>
          <p:cNvSpPr/>
          <p:nvPr/>
        </p:nvSpPr>
        <p:spPr>
          <a:xfrm>
            <a:off x="-382587" y="-9525"/>
            <a:ext cx="9525000" cy="4572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1" algn="ctr" eaLnBrk="1" hangingPunct="1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Blip>
                <a:blip r:embed="rId2"/>
              </a:buBlip>
            </a:pPr>
            <a:r>
              <a:rPr sz="2000" b="0" dirty="0">
                <a:solidFill>
                  <a:srgbClr val="491703"/>
                </a:solidFill>
                <a:latin typeface="Comic Sans MS" panose="030F0702030302020204" pitchFamily="66" charset="0"/>
              </a:rPr>
              <a:t> </a:t>
            </a:r>
            <a:r>
              <a:rPr sz="2000" dirty="0">
                <a:solidFill>
                  <a:srgbClr val="000099"/>
                </a:solidFill>
                <a:latin typeface="Comic Sans MS" panose="030F0702030302020204" pitchFamily="66" charset="0"/>
              </a:rPr>
              <a:t>Конечно,  вам известно, что наш мозг состоит из двух полушарий – правого и левого. Левое полушарие – отвечает за логику, разумный подход, критичный взгляд на вещи. Именно здесь «хранятся» все наши правила, стереотипное восприятие и рациональная оценка. Правое же полушарие – это наше творческое восприятие жизни, когда мы мыслим не только фактами, но и образами, оно позволяет нам мечтать, фантазировать, сочинять истории.</a:t>
            </a:r>
            <a:endParaRPr sz="2000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lvl="1" algn="ctr" eaLnBrk="1" hangingPunct="1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Blip>
                <a:blip r:embed="rId2"/>
              </a:buBlip>
            </a:pPr>
            <a:r>
              <a:rPr sz="2000" dirty="0">
                <a:solidFill>
                  <a:srgbClr val="000099"/>
                </a:solidFill>
                <a:latin typeface="Comic Sans MS" panose="030F0702030302020204" pitchFamily="66" charset="0"/>
              </a:rPr>
              <a:t>Смысл правополушарного рисования состоит в том, чтобы с помощью определённых приёмов выключить критику левого полушария и растормозить работу правого. Не вообще выключить, а снизить контроль левого полушария на время рисования.</a:t>
            </a:r>
            <a:endParaRPr sz="2000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lvl="1" algn="ctr" eaLnBrk="1" hangingPunct="1">
              <a:lnSpc>
                <a:spcPct val="140000"/>
              </a:lnSpc>
              <a:spcBef>
                <a:spcPct val="20000"/>
              </a:spcBef>
              <a:buClr>
                <a:schemeClr val="accent1"/>
              </a:buClr>
              <a:buBlip>
                <a:blip r:embed="rId2"/>
              </a:buBlip>
            </a:pPr>
            <a:endParaRPr sz="200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70" name="Rectangle 2"/>
          <p:cNvSpPr/>
          <p:nvPr/>
        </p:nvSpPr>
        <p:spPr>
          <a:xfrm>
            <a:off x="109538" y="0"/>
            <a:ext cx="8915400" cy="31432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l"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  <a:buBlip>
                <a:blip r:embed="rId2"/>
              </a:buBlip>
            </a:pPr>
            <a:r>
              <a:rPr sz="3600" b="0" dirty="0">
                <a:solidFill>
                  <a:srgbClr val="491703"/>
                </a:solidFill>
                <a:latin typeface="Comic Sans MS" panose="030F0702030302020204" pitchFamily="66" charset="0"/>
              </a:rPr>
              <a:t> </a:t>
            </a:r>
            <a:r>
              <a:rPr sz="2400" dirty="0">
                <a:solidFill>
                  <a:srgbClr val="000099"/>
                </a:solidFill>
                <a:latin typeface="Comic Sans MS" panose="030F0702030302020204" pitchFamily="66" charset="0"/>
              </a:rPr>
              <a:t>Правополушарная живопись позволяет человеку расслабиться, успокоиться, выйти за рамки существующих правил и инструкций.</a:t>
            </a:r>
            <a:endParaRPr sz="2400" dirty="0">
              <a:solidFill>
                <a:srgbClr val="000099"/>
              </a:solidFill>
              <a:latin typeface="Comic Sans MS" panose="030F0702030302020204" pitchFamily="66" charset="0"/>
            </a:endParaRPr>
          </a:p>
          <a:p>
            <a:pPr algn="l"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Blip>
                <a:blip r:embed="rId2"/>
              </a:buBlip>
            </a:pPr>
            <a:endParaRPr sz="3600" b="0" dirty="0">
              <a:solidFill>
                <a:srgbClr val="000099"/>
              </a:solidFill>
              <a:latin typeface="Comic Sans MS" panose="030F0702030302020204" pitchFamily="66" charset="0"/>
            </a:endParaRPr>
          </a:p>
        </p:txBody>
      </p:sp>
      <p:sp>
        <p:nvSpPr>
          <p:cNvPr id="7171" name="TextBox 1"/>
          <p:cNvSpPr txBox="1"/>
          <p:nvPr/>
        </p:nvSpPr>
        <p:spPr>
          <a:xfrm>
            <a:off x="914400" y="1981200"/>
            <a:ext cx="5943600" cy="38465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/>
            <a:r>
              <a:rPr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Она помогает взрослым и детям:</a:t>
            </a:r>
            <a:endParaRPr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l"/>
            <a:r>
              <a:rPr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- проявить индивидуальность</a:t>
            </a:r>
            <a:endParaRPr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l"/>
            <a:r>
              <a:rPr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- развить внимание</a:t>
            </a:r>
            <a:endParaRPr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l"/>
            <a:r>
              <a:rPr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- раскрыть творческие способности</a:t>
            </a:r>
            <a:endParaRPr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l"/>
            <a:r>
              <a:rPr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- обрести гармонию и душевное равновесие</a:t>
            </a:r>
            <a:endParaRPr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l"/>
            <a:r>
              <a:rPr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- избавиться от внутренних психологических барьеров и комплексов.</a:t>
            </a:r>
            <a:endParaRPr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dirty="0">
              <a:latin typeface="Adobe Myungjo Std M" panose="02020600000000000000" charset="-128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194" name="WordArt 8"/>
          <p:cNvSpPr>
            <a:spLocks noTextEdit="1"/>
          </p:cNvSpPr>
          <p:nvPr/>
        </p:nvSpPr>
        <p:spPr>
          <a:xfrm>
            <a:off x="2133600" y="76200"/>
            <a:ext cx="5105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ru-RU" altLang="en-US" sz="28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Comic Sans MS" panose="030F0702030302020204" pitchFamily="66" charset="0"/>
                <a:ea typeface="Comic Sans MS" panose="030F0702030302020204" pitchFamily="66" charset="0"/>
              </a:rPr>
              <a:t>Давайте рисовать!</a:t>
            </a:r>
            <a:endParaRPr lang="ru-RU" altLang="en-US" sz="28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Comic Sans MS" panose="030F0702030302020204" pitchFamily="66" charset="0"/>
              <a:ea typeface="Comic Sans MS" panose="030F0702030302020204" pitchFamily="66" charset="0"/>
            </a:endParaRPr>
          </a:p>
        </p:txBody>
      </p:sp>
      <p:sp>
        <p:nvSpPr>
          <p:cNvPr id="8195" name="Rectangle 9"/>
          <p:cNvSpPr/>
          <p:nvPr/>
        </p:nvSpPr>
        <p:spPr>
          <a:xfrm>
            <a:off x="2743200" y="1943100"/>
            <a:ext cx="6400800" cy="49149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l">
              <a:spcBef>
                <a:spcPct val="20000"/>
              </a:spcBef>
              <a:buClr>
                <a:schemeClr val="folHlink"/>
              </a:buClr>
              <a:buBlip>
                <a:blip r:embed="rId2"/>
              </a:buBlip>
            </a:pPr>
            <a:r>
              <a:rPr b="0" dirty="0">
                <a:solidFill>
                  <a:schemeClr val="accent2"/>
                </a:solidFill>
                <a:latin typeface="Comic Sans MS" panose="030F0702030302020204" pitchFamily="66" charset="0"/>
              </a:rPr>
              <a:t>Листы плотной белой бумаги или картона</a:t>
            </a:r>
            <a:endParaRPr dirty="0">
              <a:latin typeface="Comic Sans MS" panose="030F0702030302020204" pitchFamily="66" charset="0"/>
            </a:endParaRPr>
          </a:p>
          <a:p>
            <a:pPr algn="l">
              <a:spcBef>
                <a:spcPct val="20000"/>
              </a:spcBef>
              <a:buClr>
                <a:schemeClr val="folHlink"/>
              </a:buClr>
              <a:buBlip>
                <a:blip r:embed="rId2"/>
              </a:buBlip>
            </a:pPr>
            <a:r>
              <a:rPr sz="3600" dirty="0">
                <a:latin typeface="Adobe Myungjo Std M" panose="02020600000000000000" charset="-128"/>
              </a:rPr>
              <a:t> </a:t>
            </a:r>
            <a:r>
              <a:rPr b="0" dirty="0">
                <a:solidFill>
                  <a:srgbClr val="FF9900"/>
                </a:solidFill>
                <a:latin typeface="Comic Sans MS" panose="030F0702030302020204" pitchFamily="66" charset="0"/>
              </a:rPr>
              <a:t>гуашь (обязательно должна быть жидкой, если засохла, залейте ее на ночь теплой водой)</a:t>
            </a:r>
            <a:endParaRPr b="0" dirty="0">
              <a:solidFill>
                <a:srgbClr val="FF9900"/>
              </a:solidFill>
              <a:latin typeface="Comic Sans MS" panose="030F0702030302020204" pitchFamily="66" charset="0"/>
            </a:endParaRPr>
          </a:p>
          <a:p>
            <a:pPr algn="l">
              <a:spcBef>
                <a:spcPct val="20000"/>
              </a:spcBef>
              <a:buClr>
                <a:schemeClr val="folHlink"/>
              </a:buClr>
              <a:buBlip>
                <a:blip r:embed="rId2"/>
              </a:buBlip>
            </a:pPr>
            <a:r>
              <a:rPr b="0" dirty="0">
                <a:solidFill>
                  <a:srgbClr val="009900"/>
                </a:solidFill>
                <a:latin typeface="Comic Sans MS" panose="030F0702030302020204" pitchFamily="66" charset="0"/>
              </a:rPr>
              <a:t>плоские кисточки из щетины разных размеров</a:t>
            </a:r>
            <a:endParaRPr sz="3600" dirty="0">
              <a:latin typeface="Adobe Myungjo Std M" panose="02020600000000000000" charset="-128"/>
            </a:endParaRPr>
          </a:p>
          <a:p>
            <a:pPr algn="l">
              <a:spcBef>
                <a:spcPct val="20000"/>
              </a:spcBef>
              <a:buClr>
                <a:schemeClr val="folHlink"/>
              </a:buClr>
              <a:buBlip>
                <a:blip r:embed="rId2"/>
              </a:buBlip>
            </a:pPr>
            <a:r>
              <a:rPr sz="3600" b="0" i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b="0" i="1" dirty="0">
                <a:solidFill>
                  <a:srgbClr val="0000FF"/>
                </a:solidFill>
                <a:latin typeface="Comic Sans MS" panose="030F0702030302020204" pitchFamily="66" charset="0"/>
              </a:rPr>
              <a:t>палитра, салфетки, вода.</a:t>
            </a:r>
            <a:endParaRPr b="0" i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algn="l">
              <a:lnSpc>
                <a:spcPct val="140000"/>
              </a:lnSpc>
              <a:spcBef>
                <a:spcPct val="20000"/>
              </a:spcBef>
              <a:buClr>
                <a:schemeClr val="folHlink"/>
              </a:buClr>
            </a:pPr>
            <a:endParaRPr sz="3600" b="0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8196" name="TextBox 1"/>
          <p:cNvSpPr txBox="1"/>
          <p:nvPr/>
        </p:nvSpPr>
        <p:spPr>
          <a:xfrm>
            <a:off x="3348038" y="1230313"/>
            <a:ext cx="4221162" cy="6302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sz="3500" dirty="0">
                <a:solidFill>
                  <a:srgbClr val="0000FF"/>
                </a:solidFill>
                <a:latin typeface="Comic Sans MS" panose="030F0702030302020204" pitchFamily="66" charset="0"/>
              </a:rPr>
              <a:t>Нам понадобятся:</a:t>
            </a:r>
            <a:endParaRPr sz="35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0">
            <a:off x="237309" y="2428962"/>
            <a:ext cx="2159999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8" name="Прямоугольник 2"/>
          <p:cNvSpPr/>
          <p:nvPr/>
        </p:nvSpPr>
        <p:spPr>
          <a:xfrm>
            <a:off x="327025" y="127000"/>
            <a:ext cx="8534400" cy="16256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endParaRPr dirty="0">
              <a:latin typeface="Adobe Myungjo Std M" panose="02020600000000000000" charset="-128"/>
            </a:endParaRPr>
          </a:p>
        </p:txBody>
      </p:sp>
      <p:sp>
        <p:nvSpPr>
          <p:cNvPr id="9219" name="TextBox 1"/>
          <p:cNvSpPr txBox="1"/>
          <p:nvPr/>
        </p:nvSpPr>
        <p:spPr>
          <a:xfrm>
            <a:off x="273050" y="127000"/>
            <a:ext cx="8642350" cy="1384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dirty="0">
                <a:solidFill>
                  <a:srgbClr val="660066"/>
                </a:solidFill>
                <a:latin typeface="Comic Sans MS" panose="030F0702030302020204" pitchFamily="66" charset="0"/>
              </a:rPr>
              <a:t>На первом этапе рисуем фон.</a:t>
            </a:r>
            <a:endParaRPr dirty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ctr"/>
            <a:r>
              <a:rPr dirty="0">
                <a:solidFill>
                  <a:srgbClr val="660066"/>
                </a:solidFill>
                <a:latin typeface="Comic Sans MS" panose="030F0702030302020204" pitchFamily="66" charset="0"/>
              </a:rPr>
              <a:t>Для этого берем лист плотной белой бумаги или картона и покрываем его белой гуашью. </a:t>
            </a:r>
            <a:endParaRPr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828800"/>
            <a:ext cx="3600450" cy="480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2" name="Прямоугольник 2"/>
          <p:cNvSpPr/>
          <p:nvPr/>
        </p:nvSpPr>
        <p:spPr>
          <a:xfrm>
            <a:off x="152400" y="127000"/>
            <a:ext cx="8709025" cy="2006600"/>
          </a:xfrm>
          <a:prstGeom prst="rect">
            <a:avLst/>
          </a:prstGeom>
          <a:solidFill>
            <a:srgbClr val="92D050"/>
          </a:solidFill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endParaRPr dirty="0">
              <a:latin typeface="Adobe Myungjo Std M" panose="02020600000000000000" charset="-128"/>
            </a:endParaRPr>
          </a:p>
        </p:txBody>
      </p:sp>
      <p:sp>
        <p:nvSpPr>
          <p:cNvPr id="10243" name="Rectangle 15"/>
          <p:cNvSpPr/>
          <p:nvPr/>
        </p:nvSpPr>
        <p:spPr>
          <a:xfrm>
            <a:off x="15875" y="41275"/>
            <a:ext cx="88995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Blip>
                <a:blip r:embed="rId2"/>
              </a:buBlip>
            </a:pPr>
            <a:r>
              <a:rPr sz="3600" b="0" dirty="0">
                <a:solidFill>
                  <a:srgbClr val="491703"/>
                </a:solidFill>
                <a:latin typeface="Comic Sans MS" panose="030F0702030302020204" pitchFamily="66" charset="0"/>
              </a:rPr>
              <a:t> </a:t>
            </a:r>
            <a:r>
              <a:rPr sz="2000" dirty="0">
                <a:solidFill>
                  <a:srgbClr val="660066"/>
                </a:solidFill>
                <a:latin typeface="Comic Sans MS" panose="030F0702030302020204" pitchFamily="66" charset="0"/>
              </a:rPr>
              <a:t>Не дожидаясь пока фон высохнет, наносим кистью или пальцем хаотичные точки в разных местах листа. Берем губку и быстро смешиваем цвета прямо на бумаге слева на право или сверху вниз, смотря какой эффект мы хотим получить. Старайтесь не проводить по одному и тому же месту несколько раз.</a:t>
            </a:r>
            <a:endParaRPr sz="2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4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413000"/>
            <a:ext cx="3168650" cy="4224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238" y="2413000"/>
            <a:ext cx="3167062" cy="4224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22238" y="84138"/>
            <a:ext cx="8845550" cy="2006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 algn="ctr">
            <a:solidFill>
              <a:schemeClr val="accent2"/>
            </a:solidFill>
            <a:round/>
          </a:ln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Myungjo Std M" panose="02020600000000000000" charset="-128"/>
              <a:ea typeface="+mn-ea"/>
              <a:cs typeface="+mn-cs"/>
            </a:endParaRPr>
          </a:p>
        </p:txBody>
      </p:sp>
      <p:sp>
        <p:nvSpPr>
          <p:cNvPr id="11267" name="Rectangle 15"/>
          <p:cNvSpPr/>
          <p:nvPr/>
        </p:nvSpPr>
        <p:spPr>
          <a:xfrm>
            <a:off x="15875" y="41275"/>
            <a:ext cx="88995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Blip>
                <a:blip r:embed="rId2"/>
              </a:buBlip>
            </a:pPr>
            <a:r>
              <a:rPr sz="2000" dirty="0">
                <a:latin typeface="Adobe Myungjo Std M" panose="02020600000000000000" charset="-128"/>
              </a:rPr>
              <a:t> </a:t>
            </a:r>
            <a:r>
              <a:rPr sz="2000" dirty="0">
                <a:solidFill>
                  <a:srgbClr val="660066"/>
                </a:solidFill>
                <a:latin typeface="Comic Sans MS" panose="030F0702030302020204" pitchFamily="66" charset="0"/>
              </a:rPr>
              <a:t>Рисуем ствол дерева. Для этого лист нужно перевернуть «вверх тормашками». Кисточкой среднего размера с коричневой краской с самого верха или отступив пару сантиметров от края листа ставим жирную точку и ведем кисть, медленно поворачивая ее вокруг своей оси, уменьшая нажим. Веточки рисуем по такому же принципу в шахматном порядке. </a:t>
            </a:r>
            <a:endParaRPr sz="2000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8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4413"/>
            <a:ext cx="3240088" cy="4321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284413"/>
            <a:ext cx="3240088" cy="432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Che" pitchFamily="49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ru-R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Che" pitchFamily="49" charset="-127"/>
          </a:defRPr>
        </a:defPPr>
      </a:lstStyle>
    </a:lnDef>
  </a:objectDefaults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3955</Words>
  <Application>WPS Presentation</Application>
  <PresentationFormat>Экран (4:3)</PresentationFormat>
  <Paragraphs>64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GulimChe</vt:lpstr>
      <vt:lpstr>Times New Roman</vt:lpstr>
      <vt:lpstr>Adobe Myungjo Std M</vt:lpstr>
      <vt:lpstr>Comic Sans MS</vt:lpstr>
      <vt:lpstr>Comic Sans MS</vt:lpstr>
      <vt:lpstr>Microsoft YaHei</vt:lpstr>
      <vt:lpstr/>
      <vt:lpstr>Arial Unicode MS</vt:lpstr>
      <vt:lpstr>Слои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</dc:creator>
  <cp:lastModifiedBy>Вадим и Света</cp:lastModifiedBy>
  <cp:revision>155</cp:revision>
  <dcterms:created xsi:type="dcterms:W3CDTF">2020-02-08T03:38:00Z</dcterms:created>
  <dcterms:modified xsi:type="dcterms:W3CDTF">2020-02-08T04:01:54Z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KSOProductBuildVer">
    <vt:lpwstr>1049-11.2.0.9144</vt:lpwstr>
  </property>
</Properties>
</file>