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81" r:id="rId6"/>
    <p:sldId id="285" r:id="rId7"/>
    <p:sldId id="290" r:id="rId8"/>
    <p:sldId id="289" r:id="rId9"/>
    <p:sldId id="287" r:id="rId10"/>
    <p:sldId id="288" r:id="rId11"/>
    <p:sldId id="269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00"/>
    <a:srgbClr val="99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81D8-C961-423E-92AD-5504E2DB2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" name="Rectangle 4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9DA9D91-8199-4641-99C5-C3E856328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32004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latin typeface="Times New Roman" pitchFamily="18" charset="0"/>
              </a:rPr>
              <a:t>Проект «Не обижайте муравья»</a:t>
            </a:r>
            <a:br>
              <a:rPr lang="ru-RU" altLang="ru-RU" sz="4800" b="1" smtClean="0">
                <a:latin typeface="Times New Roman" pitchFamily="18" charset="0"/>
              </a:rPr>
            </a:br>
            <a:endParaRPr lang="ru-RU" altLang="ru-RU" sz="4800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1800" smtClean="0"/>
              <a:t>подготовила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/>
              <a:t>воспитатель</a:t>
            </a:r>
          </a:p>
          <a:p>
            <a:pPr eaLnBrk="1" hangingPunct="1"/>
            <a:r>
              <a:rPr lang="ru-RU" altLang="ru-RU" sz="1800" smtClean="0"/>
              <a:t>МБДОУ ЦРР №28 «Огонек» </a:t>
            </a:r>
          </a:p>
          <a:p>
            <a:pPr eaLnBrk="1" hangingPunct="1"/>
            <a:r>
              <a:rPr lang="ru-RU" altLang="ru-RU" sz="2000" b="1" smtClean="0"/>
              <a:t>Чернова М.В.</a:t>
            </a:r>
          </a:p>
          <a:p>
            <a:pPr eaLnBrk="1" hangingPunct="1"/>
            <a:endParaRPr lang="ru-RU" altLang="ru-RU" sz="2000" b="1" smtClean="0"/>
          </a:p>
          <a:p>
            <a:pPr eaLnBrk="1" hangingPunct="1"/>
            <a:r>
              <a:rPr lang="ru-RU" altLang="ru-RU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-77000" y="3708000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800" y="90700"/>
            <a:ext cx="513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5200" y="39307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899" y="143700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80800" y="3918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latin typeface="Times New Roman" pitchFamily="18" charset="0"/>
              </a:rPr>
              <a:t>Что мы узнали…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smtClean="0"/>
              <a:t>Муравьи живут в муравейнике одной большой и дружной семьей. В одном муравейнике муравьев столько, сколько людей в большом городе.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Правит в муравейнике муравьиная царица. В молодости у нее были небольшие крылышки, и она любила порезвиться и полетать. Но, потом, став почтенной матерью большого муравьиного семейства, муравьиха отгрызает себе крылья и с этих пор живет в муравейнике. Она откладывает яички, из которых позже появятся личинки. О личинках будут заботиться рабочие муравьи: кормить и ухаживать за ними. Муравьи, появившись на свет, не растут. Какими родились, такими и пригодились.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Как у всех насекомых, у муравьев есть усики-антенны, с помощью которых муравей получает информацию о запахе, вкусе и сообщает о ней своим собратьям.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Муравьи умеют ходить по гладким или наклонным поверхностям.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Ведь на каждой лапке у муравья два коготка, между ними подушечка, выделяющая клейкую жидкость, которая и позволяет муравью не падать.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Муравьи больше всего любят лакомиться пядью – так называется вещество, выделяемое тлями. А еще едят муравьи других насекомых, особенно любят кузнечиков. Даже поговорка есть про это: «Лучший подарок муравью – ножка кузнечика». Еще едят грибы, сок и семена растений.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Муравьи уничтожают множество вредных насекомых, поэтому их называют «санитарами леса».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 Некоторые птицы специально прилетают за помощью к муравьям, которые очищают птицу от многочисленных паразитов, смазывают ей перья муравьиной кислотой.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"/>
            <a:ext cx="8229600" cy="1143000"/>
          </a:xfrm>
        </p:spPr>
        <p:txBody>
          <a:bodyPr/>
          <a:lstStyle/>
          <a:p>
            <a:r>
              <a:rPr lang="ru-RU" altLang="ru-RU" sz="4000" b="1" smtClean="0">
                <a:latin typeface="Times New Roman" pitchFamily="18" charset="0"/>
              </a:rPr>
              <a:t>Пословицы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smtClean="0"/>
              <a:t>Разоряя муравейник, ты разоряешь дом друзей.</a:t>
            </a:r>
            <a:endParaRPr lang="en-US" altLang="ru-RU" sz="2800" smtClean="0"/>
          </a:p>
          <a:p>
            <a:pPr>
              <a:lnSpc>
                <a:spcPct val="80000"/>
              </a:lnSpc>
            </a:pPr>
            <a:r>
              <a:rPr lang="ru-RU" altLang="ru-RU" sz="2800" smtClean="0"/>
              <a:t>Мал муравей телом, да велик делом.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Муравью роса - ливень 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Муравей не по себе ношу тащит , да никто спасибо не скажет . А пчела по искорке носит, да людям угождает.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Ступай к муравью, ленивый, поучись у него благоразумию.</a:t>
            </a:r>
          </a:p>
          <a:p>
            <a:pPr>
              <a:lnSpc>
                <a:spcPct val="80000"/>
              </a:lnSpc>
            </a:pPr>
            <a:r>
              <a:rPr lang="ru-RU" altLang="ru-RU" sz="2800" smtClean="0"/>
              <a:t>Муравьи сообща и льва одолевают.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</a:rPr>
              <a:t>Физминутки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524000"/>
            <a:ext cx="4038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Муравей нашел былинку.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Много было с ней хлопот.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Как бревно взвалил на спинку.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Он домой ее несет.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Он сгибается под ношей.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Он ползет уже с трудом,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2000" b="1" smtClean="0"/>
              <a:t>     Но зато какой хороший муравей возводит дом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524000"/>
            <a:ext cx="4648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Муравей не отдыхает.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За день много успевает: Наклониться, подтянуться, Перепрыгнуть, изогнуться, Пробежать и повернуться, Перелезть и развернуться, Проползти и увернуться,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Чтоб на месте не споткнуться.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Так весь день. Назад - вперёд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И совсем не устаёт.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smtClean="0">
                <a:latin typeface="Times New Roman" pitchFamily="18" charset="0"/>
              </a:rPr>
              <a:t>Стихотворения</a:t>
            </a:r>
          </a:p>
        </p:txBody>
      </p:sp>
      <p:sp>
        <p:nvSpPr>
          <p:cNvPr id="16387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Вот домик муравья.</a:t>
            </a:r>
            <a:br>
              <a:rPr lang="ru-RU" altLang="ru-RU" sz="1800" b="1" smtClean="0"/>
            </a:br>
            <a:r>
              <a:rPr lang="ru-RU" altLang="ru-RU" sz="1800" b="1" smtClean="0"/>
              <a:t>К нему подсела я.</a:t>
            </a:r>
            <a:br>
              <a:rPr lang="ru-RU" altLang="ru-RU" sz="1800" b="1" smtClean="0"/>
            </a:br>
            <a:r>
              <a:rPr lang="ru-RU" altLang="ru-RU" sz="1800" b="1" smtClean="0"/>
              <a:t>Смотрю, а муравьишко</a:t>
            </a:r>
            <a:br>
              <a:rPr lang="ru-RU" altLang="ru-RU" sz="1800" b="1" smtClean="0"/>
            </a:br>
            <a:r>
              <a:rPr lang="ru-RU" altLang="ru-RU" sz="1800" b="1" smtClean="0"/>
              <a:t>Листок несет в домишко.</a:t>
            </a:r>
            <a:br>
              <a:rPr lang="ru-RU" altLang="ru-RU" sz="1800" b="1" smtClean="0"/>
            </a:br>
            <a:r>
              <a:rPr lang="ru-RU" altLang="ru-RU" sz="1800" b="1" smtClean="0"/>
              <a:t>И кажется, что он</a:t>
            </a:r>
            <a:br>
              <a:rPr lang="ru-RU" altLang="ru-RU" sz="1800" b="1" smtClean="0"/>
            </a:br>
            <a:r>
              <a:rPr lang="ru-RU" altLang="ru-RU" sz="1800" b="1" smtClean="0"/>
              <a:t>Шагает под зонтом.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По травинкам, по листочкам,</a:t>
            </a:r>
            <a:br>
              <a:rPr lang="ru-RU" altLang="ru-RU" sz="1800" b="1" smtClean="0"/>
            </a:br>
            <a:r>
              <a:rPr lang="ru-RU" altLang="ru-RU" sz="1800" b="1" smtClean="0"/>
              <a:t>По канавкам и по кочкам</a:t>
            </a:r>
            <a:br>
              <a:rPr lang="ru-RU" altLang="ru-RU" sz="1800" b="1" smtClean="0"/>
            </a:br>
            <a:r>
              <a:rPr lang="ru-RU" altLang="ru-RU" sz="1800" b="1" smtClean="0"/>
              <a:t>Рыжий муравей бежит,</a:t>
            </a:r>
            <a:br>
              <a:rPr lang="ru-RU" altLang="ru-RU" sz="1800" b="1" smtClean="0"/>
            </a:br>
            <a:r>
              <a:rPr lang="ru-RU" altLang="ru-RU" sz="1800" b="1" smtClean="0"/>
              <a:t>По делам своим спешит.</a:t>
            </a:r>
            <a:br>
              <a:rPr lang="ru-RU" altLang="ru-RU" sz="1800" b="1" smtClean="0"/>
            </a:br>
            <a:r>
              <a:rPr lang="ru-RU" altLang="ru-RU" sz="1800" b="1" smtClean="0"/>
              <a:t>Он как солнышка кусочек,</a:t>
            </a:r>
            <a:br>
              <a:rPr lang="ru-RU" altLang="ru-RU" sz="1800" b="1" smtClean="0"/>
            </a:br>
            <a:r>
              <a:rPr lang="ru-RU" altLang="ru-RU" sz="1800" b="1" smtClean="0"/>
              <a:t>Тоже золотистый очень.</a:t>
            </a:r>
            <a:br>
              <a:rPr lang="ru-RU" altLang="ru-RU" sz="1800" b="1" smtClean="0"/>
            </a:br>
            <a:r>
              <a:rPr lang="ru-RU" altLang="ru-RU" sz="1800" b="1" smtClean="0"/>
              <a:t>Не смотри, что кроха он,</a:t>
            </a:r>
            <a:br>
              <a:rPr lang="ru-RU" altLang="ru-RU" sz="1800" b="1" smtClean="0"/>
            </a:br>
            <a:r>
              <a:rPr lang="ru-RU" altLang="ru-RU" sz="1800" b="1" smtClean="0"/>
              <a:t>Он могучий словно слон.</a:t>
            </a:r>
            <a:br>
              <a:rPr lang="ru-RU" altLang="ru-RU" sz="1800" b="1" smtClean="0"/>
            </a:br>
            <a:r>
              <a:rPr lang="ru-RU" altLang="ru-RU" sz="1800" b="1" smtClean="0"/>
              <a:t>Не боится он труда,</a:t>
            </a:r>
            <a:br>
              <a:rPr lang="ru-RU" altLang="ru-RU" sz="1800" b="1" smtClean="0"/>
            </a:br>
            <a:r>
              <a:rPr lang="ru-RU" altLang="ru-RU" sz="1800" b="1" smtClean="0"/>
              <a:t>Не ленится никогда.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                                  (О. Аленкина)</a:t>
            </a:r>
          </a:p>
        </p:txBody>
      </p:sp>
      <p:sp>
        <p:nvSpPr>
          <p:cNvPr id="16388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smtClean="0"/>
              <a:t>     </a:t>
            </a:r>
            <a:r>
              <a:rPr lang="ru-RU" altLang="ru-RU" sz="1800" b="1" smtClean="0"/>
              <a:t>Под пенёчком домик чей?</a:t>
            </a:r>
            <a:br>
              <a:rPr lang="ru-RU" altLang="ru-RU" sz="1800" b="1" smtClean="0"/>
            </a:br>
            <a:r>
              <a:rPr lang="ru-RU" altLang="ru-RU" sz="1800" b="1" smtClean="0"/>
              <a:t>Он без окон, без дверей!</a:t>
            </a:r>
            <a:br>
              <a:rPr lang="ru-RU" altLang="ru-RU" sz="1800" b="1" smtClean="0"/>
            </a:br>
            <a:r>
              <a:rPr lang="ru-RU" altLang="ru-RU" sz="1800" b="1" smtClean="0"/>
              <a:t>Горка-башня  из земли,</a:t>
            </a:r>
            <a:br>
              <a:rPr lang="ru-RU" altLang="ru-RU" sz="1800" b="1" smtClean="0"/>
            </a:br>
            <a:r>
              <a:rPr lang="ru-RU" altLang="ru-RU" sz="1800" b="1" smtClean="0"/>
              <a:t>Ах, живут здесь муравьи!</a:t>
            </a:r>
            <a:br>
              <a:rPr lang="ru-RU" altLang="ru-RU" sz="1800" b="1" smtClean="0"/>
            </a:br>
            <a:r>
              <a:rPr lang="ru-RU" altLang="ru-RU" sz="1800" b="1" smtClean="0"/>
              <a:t>Что-то в домик свой заносят,</a:t>
            </a:r>
            <a:br>
              <a:rPr lang="ru-RU" altLang="ru-RU" sz="1800" b="1" smtClean="0"/>
            </a:br>
            <a:r>
              <a:rPr lang="ru-RU" altLang="ru-RU" sz="1800" b="1" smtClean="0"/>
              <a:t>А из домика выносят</a:t>
            </a:r>
            <a:br>
              <a:rPr lang="ru-RU" altLang="ru-RU" sz="1800" b="1" smtClean="0"/>
            </a:br>
            <a:r>
              <a:rPr lang="ru-RU" altLang="ru-RU" sz="1800" b="1" smtClean="0"/>
              <a:t>Мелкие песчинки,</a:t>
            </a:r>
            <a:br>
              <a:rPr lang="ru-RU" altLang="ru-RU" sz="1800" b="1" smtClean="0"/>
            </a:br>
            <a:r>
              <a:rPr lang="ru-RU" altLang="ru-RU" sz="1800" b="1" smtClean="0"/>
              <a:t>Разные крупинки.</a:t>
            </a:r>
            <a:br>
              <a:rPr lang="ru-RU" altLang="ru-RU" sz="1800" b="1" smtClean="0"/>
            </a:br>
            <a:r>
              <a:rPr lang="ru-RU" altLang="ru-RU" sz="1800" b="1" smtClean="0"/>
              <a:t>Работяги-муравьи</a:t>
            </a:r>
            <a:br>
              <a:rPr lang="ru-RU" altLang="ru-RU" sz="1800" b="1" smtClean="0"/>
            </a:br>
            <a:r>
              <a:rPr lang="ru-RU" altLang="ru-RU" sz="1800" b="1" smtClean="0"/>
              <a:t>Целый день снуют</a:t>
            </a:r>
            <a:br>
              <a:rPr lang="ru-RU" altLang="ru-RU" sz="1800" b="1" smtClean="0"/>
            </a:br>
            <a:r>
              <a:rPr lang="ru-RU" altLang="ru-RU" sz="1800" b="1" smtClean="0"/>
              <a:t>От восхода до зари,</a:t>
            </a:r>
            <a:br>
              <a:rPr lang="ru-RU" altLang="ru-RU" sz="1800" b="1" smtClean="0"/>
            </a:br>
            <a:r>
              <a:rPr lang="ru-RU" altLang="ru-RU" sz="1800" b="1" smtClean="0"/>
              <a:t>И не устают! 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altLang="ru-RU" sz="1800" b="1" smtClean="0"/>
              <a:t>                                        </a:t>
            </a:r>
            <a:r>
              <a:rPr lang="ru-RU" altLang="ru-RU" sz="1800" smtClean="0"/>
              <a:t>(</a:t>
            </a:r>
            <a:r>
              <a:rPr lang="ru-RU" altLang="ru-RU" sz="1800" b="1" smtClean="0"/>
              <a:t>Л.Алейникова</a:t>
            </a:r>
            <a:r>
              <a:rPr lang="ru-RU" altLang="ru-RU" sz="1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Паспорт проекта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914400"/>
            <a:ext cx="8229600" cy="2362200"/>
          </a:xfrm>
        </p:spPr>
        <p:txBody>
          <a:bodyPr/>
          <a:lstStyle/>
          <a:p>
            <a:pPr>
              <a:buFontTx/>
              <a:buNone/>
            </a:pPr>
            <a:endParaRPr lang="ru-RU" altLang="ru-RU" sz="1800" b="1" smtClean="0"/>
          </a:p>
          <a:p>
            <a:pPr>
              <a:buFontTx/>
              <a:buNone/>
            </a:pPr>
            <a:r>
              <a:rPr lang="ru-RU" altLang="ru-RU" sz="2000" b="1" u="sng" smtClean="0"/>
              <a:t>Вид проекта</a:t>
            </a:r>
            <a:r>
              <a:rPr lang="ru-RU" altLang="ru-RU" sz="2000" b="1" smtClean="0"/>
              <a:t>: краткосрочный групповой исследовательский проект с элементами творчества для детей 4-5 лет.</a:t>
            </a:r>
          </a:p>
          <a:p>
            <a:pPr>
              <a:buFontTx/>
              <a:buNone/>
            </a:pPr>
            <a:r>
              <a:rPr lang="ru-RU" altLang="ru-RU" sz="2000" b="1" u="sng" smtClean="0"/>
              <a:t>Продолжительность проекта</a:t>
            </a:r>
            <a:r>
              <a:rPr lang="ru-RU" altLang="ru-RU" sz="2000" b="1" smtClean="0"/>
              <a:t>: 2 недели</a:t>
            </a:r>
            <a:endParaRPr lang="ru-RU" altLang="ru-RU" sz="2000" b="1" u="sng" smtClean="0"/>
          </a:p>
          <a:p>
            <a:pPr>
              <a:buFontTx/>
              <a:buNone/>
            </a:pPr>
            <a:r>
              <a:rPr lang="ru-RU" altLang="ru-RU" sz="2000" b="1" u="sng" smtClean="0"/>
              <a:t>Участники проекта</a:t>
            </a:r>
            <a:r>
              <a:rPr lang="ru-RU" altLang="ru-RU" sz="2000" b="1" smtClean="0"/>
              <a:t>: дети средней группы, воспитатель, родители.</a:t>
            </a:r>
          </a:p>
          <a:p>
            <a:pPr>
              <a:buFontTx/>
              <a:buNone/>
            </a:pPr>
            <a:r>
              <a:rPr lang="ru-RU" altLang="ru-RU" sz="2000" b="1" u="sng" smtClean="0"/>
              <a:t>Ожидаемые результаты</a:t>
            </a:r>
            <a:r>
              <a:rPr lang="ru-RU" altLang="ru-RU" sz="2000" b="1" smtClean="0"/>
              <a:t>: использование полученных знаний, умений и навыков в самостоятельной игровой деятельности и в жизненных ситуациях; самостоятельное наблюдение за насекомыми, бережное отношения к насекомыми на участке, cформированность положительного отношения к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889000"/>
          </a:xfrm>
        </p:spPr>
        <p:txBody>
          <a:bodyPr/>
          <a:lstStyle/>
          <a:p>
            <a:r>
              <a:rPr lang="ru-RU" altLang="ru-RU" sz="4800" b="1" smtClean="0">
                <a:latin typeface="Times New Roman" pitchFamily="18" charset="0"/>
              </a:rPr>
              <a:t>Актуальность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686800" cy="2667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altLang="ru-RU" sz="1800" b="1" smtClean="0"/>
              <a:t>                        Летом, на участке детского сада</a:t>
            </a:r>
            <a:r>
              <a:rPr lang="ru-RU" sz="1800" b="1" smtClean="0"/>
              <a:t> </a:t>
            </a:r>
            <a:r>
              <a:rPr lang="ru-RU" sz="1800" b="1"/>
              <a:t>дети </a:t>
            </a:r>
            <a:r>
              <a:rPr lang="ru-RU" sz="1800" b="1" smtClean="0"/>
              <a:t>увидели муравьев.                      Реакция </a:t>
            </a:r>
            <a:r>
              <a:rPr lang="ru-RU" sz="1800" b="1"/>
              <a:t>ребят была неоднозначной. Часть детей выразили </a:t>
            </a:r>
            <a:r>
              <a:rPr lang="ru-RU" sz="1800" b="1" smtClean="0"/>
              <a:t>                   неподдельный </a:t>
            </a:r>
            <a:r>
              <a:rPr lang="ru-RU" sz="1800" b="1"/>
              <a:t>интерес, другие - испугались. Были и такие ребята, которые предложили уничтожить их. Мнения разделились. В ходе беседы выяснилось, что знания дошкольников о муравьях очень скудные. Таким образом, возникла проблема: «Нужны ли муравьи? Пользу или вред они приносят? » Участие детей в проекте позволит сформировать представления о </a:t>
            </a:r>
            <a:r>
              <a:rPr lang="ru-RU" sz="1800" b="1" smtClean="0"/>
              <a:t>муравьях</a:t>
            </a:r>
            <a:r>
              <a:rPr lang="ru-RU" sz="1800" b="1"/>
              <a:t>, их пользе или вреде; развить творческие способности и поисковую </a:t>
            </a:r>
            <a:r>
              <a:rPr lang="ru-RU" sz="1800" b="1" smtClean="0"/>
              <a:t>деятельность.</a:t>
            </a:r>
            <a:endParaRPr lang="ru-RU" altLang="ru-RU" sz="1800" b="1"/>
          </a:p>
          <a:p>
            <a:pPr>
              <a:lnSpc>
                <a:spcPct val="80000"/>
              </a:lnSpc>
              <a:defRPr/>
            </a:pPr>
            <a:endParaRPr lang="ru-RU" altLang="ru-RU" sz="1000" smtClean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52200" y="3673600"/>
            <a:ext cx="3942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600000">
            <a:off x="3124200" y="3104699"/>
            <a:ext cx="567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266700"/>
            <a:ext cx="8801100" cy="7239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4800" b="1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      </a:t>
            </a:r>
            <a:r>
              <a:rPr lang="ru-RU" sz="2400" smtClean="0"/>
              <a:t>                    </a:t>
            </a:r>
            <a:r>
              <a:rPr lang="ru-RU" sz="2800" b="1" smtClean="0"/>
              <a:t>Цель </a:t>
            </a:r>
            <a:r>
              <a:rPr lang="ru-RU" sz="2800" b="1"/>
              <a:t>проекта:      </a:t>
            </a:r>
            <a:endParaRPr lang="ru-RU" sz="2800" b="1" smtClean="0"/>
          </a:p>
          <a:p>
            <a:pPr algn="ctr">
              <a:buFontTx/>
              <a:buNone/>
              <a:defRPr/>
            </a:pPr>
            <a:r>
              <a:rPr lang="ru-RU" sz="2400" smtClean="0"/>
              <a:t>            </a:t>
            </a:r>
            <a:r>
              <a:rPr lang="ru-RU" sz="2000" b="1" smtClean="0"/>
              <a:t>создание условий для    развития познавательных </a:t>
            </a:r>
            <a:r>
              <a:rPr lang="ru-RU" sz="2000" b="1"/>
              <a:t>и </a:t>
            </a:r>
            <a:r>
              <a:rPr lang="ru-RU" sz="2000" b="1" smtClean="0"/>
              <a:t>        творческих </a:t>
            </a:r>
            <a:r>
              <a:rPr lang="ru-RU" sz="2000" b="1"/>
              <a:t>способностей детей в процессе </a:t>
            </a:r>
            <a:r>
              <a:rPr lang="ru-RU" sz="2000" b="1" smtClean="0"/>
              <a:t>   реализации  </a:t>
            </a:r>
            <a:r>
              <a:rPr lang="ru-RU" sz="2000" b="1"/>
              <a:t>проекта «Не обижайте муравья</a:t>
            </a:r>
            <a:r>
              <a:rPr lang="ru-RU" sz="2000" b="1" smtClean="0"/>
              <a:t>».</a:t>
            </a:r>
          </a:p>
          <a:p>
            <a:pPr>
              <a:buFontTx/>
              <a:buNone/>
              <a:defRPr/>
            </a:pPr>
            <a:r>
              <a:rPr lang="ru-RU" altLang="ru-RU" sz="2800" b="1" smtClean="0"/>
              <a:t>                             Задачи проекта:</a:t>
            </a:r>
          </a:p>
          <a:p>
            <a:pPr>
              <a:buFontTx/>
              <a:buNone/>
              <a:defRPr/>
            </a:pPr>
            <a:r>
              <a:rPr lang="ru-RU" sz="2000" b="1"/>
              <a:t>- формировать у детей элементарные представления о муравьях, их строении, образе жизни.</a:t>
            </a:r>
          </a:p>
          <a:p>
            <a:pPr>
              <a:buFontTx/>
              <a:buNone/>
              <a:defRPr/>
            </a:pPr>
            <a:r>
              <a:rPr lang="ru-RU" sz="2000" b="1"/>
              <a:t>-развивать наблюдательность, речь, мелкую моторику во время ИЗО деятельности и работы с природными материалами</a:t>
            </a:r>
            <a:r>
              <a:rPr lang="ru-RU" sz="2000" b="1" smtClean="0"/>
              <a:t>.</a:t>
            </a:r>
          </a:p>
          <a:p>
            <a:pPr>
              <a:buFontTx/>
              <a:buChar char="-"/>
              <a:defRPr/>
            </a:pPr>
            <a:r>
              <a:rPr lang="ru-RU" sz="2000" b="1" smtClean="0"/>
              <a:t>воспитывать бережное отношение к насекомым.</a:t>
            </a:r>
          </a:p>
          <a:p>
            <a:pPr marL="0" indent="0">
              <a:buFontTx/>
              <a:buNone/>
              <a:defRPr/>
            </a:pPr>
            <a:r>
              <a:rPr lang="ru-RU" sz="2000" b="1"/>
              <a:t> </a:t>
            </a:r>
            <a:r>
              <a:rPr lang="ru-RU" sz="2000" b="1" smtClean="0"/>
              <a:t> - </a:t>
            </a:r>
            <a:r>
              <a:rPr lang="ru-RU" sz="2000" b="1"/>
              <a:t>формировать навыки исследовательской </a:t>
            </a:r>
            <a:r>
              <a:rPr lang="ru-RU" sz="2000" b="1" smtClean="0"/>
              <a:t>деятельности.</a:t>
            </a:r>
          </a:p>
          <a:p>
            <a:pPr>
              <a:buFontTx/>
              <a:buChar char="-"/>
              <a:defRPr/>
            </a:pPr>
            <a:endParaRPr lang="ru-RU" sz="2000" smtClean="0"/>
          </a:p>
          <a:p>
            <a:pPr>
              <a:buFontTx/>
              <a:buNone/>
              <a:defRPr/>
            </a:pP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ru-RU" altLang="ru-RU" b="1" smtClean="0"/>
              <a:t>Этапы проекта</a:t>
            </a:r>
          </a:p>
        </p:txBody>
      </p:sp>
      <p:sp>
        <p:nvSpPr>
          <p:cNvPr id="717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838200"/>
            <a:ext cx="8686800" cy="2133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400" b="1" smtClean="0"/>
              <a:t>1 этап – познавательный: наблюдения за муравьями на участке, чтение познавательных рассказов и разучивание стихотворений, пословиц, загадок о муравьях,  просмотр мультфильмов «Флик», «Путешествие муравья».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44000" y="3258000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-720000" y="3303000"/>
            <a:ext cx="43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3119800"/>
            <a:ext cx="3552000" cy="2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0700" y="1155700"/>
            <a:ext cx="8229600" cy="14859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 b="1" smtClean="0"/>
              <a:t>2 этап – творческий: рисование, изготовление поделок, дидактических и настольных игр, конструирование из природного материала.</a:t>
            </a:r>
          </a:p>
        </p:txBody>
      </p:sp>
      <p:sp>
        <p:nvSpPr>
          <p:cNvPr id="8196" name="Rectangle 14"/>
          <p:cNvSpPr txBox="1">
            <a:spLocks noChangeArrowheads="1"/>
          </p:cNvSpPr>
          <p:nvPr/>
        </p:nvSpPr>
        <p:spPr bwMode="auto">
          <a:xfrm>
            <a:off x="533400" y="127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tx2"/>
                </a:solidFill>
              </a:rPr>
              <a:t>Этапы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300" y="2463800"/>
            <a:ext cx="523800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54800" y="2885300"/>
            <a:ext cx="4752000" cy="31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00" y="1524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152400"/>
            <a:ext cx="486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461500"/>
            <a:ext cx="486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600" y="34615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3263" y="2057400"/>
            <a:ext cx="3160712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ru-RU" altLang="ru-RU" b="1" smtClean="0"/>
              <a:t>Этапы проекта</a:t>
            </a:r>
          </a:p>
        </p:txBody>
      </p:sp>
      <p:sp>
        <p:nvSpPr>
          <p:cNvPr id="1741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8229600" cy="1905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400" b="1" smtClean="0"/>
              <a:t>3 этап –  презентация настольной игры «Путешествие в муравейнике».</a:t>
            </a:r>
          </a:p>
          <a:p>
            <a:pPr algn="ctr">
              <a:buFontTx/>
              <a:buNone/>
              <a:defRPr/>
            </a:pPr>
            <a:r>
              <a:rPr lang="ru-RU" altLang="ru-RU" sz="2400" b="1" smtClean="0"/>
              <a:t>   </a:t>
            </a:r>
          </a:p>
          <a:p>
            <a:pPr algn="ctr">
              <a:defRPr/>
            </a:pPr>
            <a:endParaRPr lang="ru-RU" altLang="ru-RU" sz="2800" b="1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552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00200"/>
            <a:ext cx="6384000" cy="47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r>
              <a:rPr lang="ru-RU" altLang="ru-RU" b="1" smtClean="0"/>
              <a:t>Этапы проекта</a:t>
            </a:r>
          </a:p>
        </p:txBody>
      </p:sp>
      <p:sp>
        <p:nvSpPr>
          <p:cNvPr id="1741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762000"/>
            <a:ext cx="8229600" cy="19050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400" b="1" smtClean="0"/>
              <a:t>3 этап – выставка рисунков,</a:t>
            </a:r>
          </a:p>
          <a:p>
            <a:pPr marL="0" indent="0" algn="ctr">
              <a:buFontTx/>
              <a:buNone/>
              <a:defRPr/>
            </a:pPr>
            <a:r>
              <a:rPr lang="ru-RU" altLang="ru-RU" sz="2400" b="1" smtClean="0"/>
              <a:t> поделок, изготовленных совместно с родителями</a:t>
            </a:r>
          </a:p>
          <a:p>
            <a:pPr algn="ctr">
              <a:defRPr/>
            </a:pPr>
            <a:endParaRPr lang="ru-RU" altLang="ru-RU" sz="2800" b="1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752600"/>
            <a:ext cx="44280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9400" y="3733400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-640000" y="3695300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1115</TotalTime>
  <Words>753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2_Оформление по умолчанию</vt:lpstr>
      <vt:lpstr>Презентация PowerPoint</vt:lpstr>
      <vt:lpstr>Паспорт проекта</vt:lpstr>
      <vt:lpstr>Актуальность</vt:lpstr>
      <vt:lpstr>Презентация PowerPoint</vt:lpstr>
      <vt:lpstr>Этапы проекта</vt:lpstr>
      <vt:lpstr> </vt:lpstr>
      <vt:lpstr>Презентация PowerPoint</vt:lpstr>
      <vt:lpstr>Этапы проекта</vt:lpstr>
      <vt:lpstr>Этапы проекта</vt:lpstr>
      <vt:lpstr>Презентация PowerPoint</vt:lpstr>
      <vt:lpstr>Что мы узнали…</vt:lpstr>
      <vt:lpstr>Пословицы</vt:lpstr>
      <vt:lpstr>Физминутки</vt:lpstr>
      <vt:lpstr>Стихотворения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Administrator</cp:lastModifiedBy>
  <cp:revision>57</cp:revision>
  <cp:lastPrinted>1601-01-01T00:00:00Z</cp:lastPrinted>
  <dcterms:created xsi:type="dcterms:W3CDTF">1601-01-01T00:00:00Z</dcterms:created>
  <dcterms:modified xsi:type="dcterms:W3CDTF">2015-10-11T10:37:15Z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