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850" r:id="rId3"/>
  </p:sldMasterIdLst>
  <p:sldIdLst>
    <p:sldId id="256" r:id="rId4"/>
    <p:sldId id="260" r:id="rId5"/>
    <p:sldId id="257" r:id="rId6"/>
    <p:sldId id="265" r:id="rId7"/>
    <p:sldId id="264" r:id="rId8"/>
    <p:sldId id="266" r:id="rId9"/>
    <p:sldId id="267" r:id="rId10"/>
    <p:sldId id="262" r:id="rId11"/>
    <p:sldId id="263" r:id="rId12"/>
    <p:sldId id="269" r:id="rId13"/>
    <p:sldId id="268" r:id="rId14"/>
    <p:sldId id="270" r:id="rId15"/>
    <p:sldId id="258" r:id="rId16"/>
    <p:sldId id="25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1D18-3845-4BC8-A74C-F46218F3E29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3930-D26B-4F23-BB6E-7089E9EE2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CE79-71AC-48E6-BA26-E1A7D1E479F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7961-E0CA-482B-808A-763F3E0A4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0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60F7-3B0C-45FC-8D0B-A4B66483100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394F-0AB0-41D4-A294-7156323B1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1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9E7D-C456-4CAC-95A5-8B14D781B75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A6E5-75E9-48F5-B921-659C6F6E9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A6C6-9878-41B7-8518-C533F98ACC7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8463-914B-45F0-A0A3-8DE390D25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7CF-D03C-4D5E-BDA5-6AE2AC56FC6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8B1C-F909-4316-A7A2-D724E0FD4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9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CBC3-E51E-458C-A4A2-3C933F456DA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F133-3E5F-434E-9A54-8F92DDCFA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2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7B5B-A165-45F6-A3D1-67F550DED03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3601-2C49-4833-8B30-D338CC8B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5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01EC-B30B-4749-BF1B-9A0C10C060A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B712-4642-46B2-BE16-00747A17F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74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F875-567E-4DB6-B556-6807F262C8C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2B2B-6B1E-4287-97CE-630E8461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2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1EEC-290A-499D-BF75-3969902A6746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019B-5702-4F13-B10E-08204F867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8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C27C-E857-471D-8ED6-B0E40A7A1F4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DE4D-01F2-4D8E-8B60-FCA280A8D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95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F6A4-2E56-4B30-AEF3-9C17BAE3848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BA89-E2EE-4BE9-B1B4-6F25CE50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2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4944-A7F5-4013-8082-3A69FDF7C3E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A8AD-40F1-4635-9E3F-748115A1A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8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2DE5-289F-4F64-9582-D11616930EF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99AD-85AE-4BCC-8031-728FACD7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71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B407-D2FE-45BB-AB51-577160150DD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0BEB-E9EF-4E91-A019-BBDA3DAAA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4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958A-6807-4792-B893-55A58D36BCD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18D9-7CB3-43EF-B600-A4F03830B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7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1966B-9670-4649-8B44-A9DEF5DA922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4CA19A-04A8-4051-91FD-1248F9F0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46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4469B-2311-4FB7-B59B-34CA2D47DAE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147F5-A042-4C4A-9FB8-313458B6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3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61B14-B57A-44EA-B5E4-04E91909CFF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2DF25-7C1A-497E-99F2-2A1CE16C0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5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0E3DA-CFFD-4304-9F05-E4855F9B937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6574B0-C82F-4AAF-ACA8-02DF74CC7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44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ED7A01-279E-4EFF-B041-B9B1C9147E3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9E878-A12D-4348-A8D9-6B7304539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D43C-3F78-4BDB-871B-00DE26892ED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70E9-A8A3-4CD1-9408-F09CC1341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09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93A71-947E-4257-B876-0200CEB4D47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D6968-89CD-4F84-916D-49FDFCF4A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89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116F13-2FD7-41E3-9AD4-D23D89CDC7C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CFA86D-CC27-44A7-B267-B4C0F6E3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1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8D3E7-2336-40F6-BB8A-1FA6F871262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9DBB3-4A60-4140-A679-67DCEC11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54822-8951-49BE-BAE3-4E63A948EAD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90616-CBDB-43B1-A96B-A968E8A4F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38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2F31F5-7CFB-4F51-ABDC-CDE40DAF424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632318-9029-4BCC-B243-967737A8A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90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9F1A6-7DB1-4D23-B2BA-7E5179CB627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92C59-25EF-4EBD-8E86-4A5180FD4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5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1809-8457-4538-BDC3-CAC3C29B09C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CEB5-1B06-4856-BB53-185AF07C7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A4FF-E155-4AA0-A26C-D5047459500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ED09-FB23-4D8C-9DFE-00EBA3A2F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7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2427-EE63-47C2-99BB-FB506C1D512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1F08-50AE-4E17-B513-61B52217A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2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8F0B-A2B5-4FBA-B04F-6B4BC4738D86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C95D-FB22-4F28-A3CD-B1971D01D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7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34D9-A471-40AF-BC5A-BCA29E66C20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6113-5C14-44BA-B4DA-EB273707B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7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764B-EE98-4E58-97DA-C014D91956E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DA54-FD41-4D51-9850-9341B6D25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56428-3BB3-472C-A9DB-5FAEB61DEC8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31A2C-2673-4409-B1BB-E180924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44" r:id="rId3"/>
    <p:sldLayoutId id="2147484025" r:id="rId4"/>
    <p:sldLayoutId id="2147484026" r:id="rId5"/>
    <p:sldLayoutId id="2147484027" r:id="rId6"/>
    <p:sldLayoutId id="2147484028" r:id="rId7"/>
    <p:sldLayoutId id="2147484045" r:id="rId8"/>
    <p:sldLayoutId id="2147484029" r:id="rId9"/>
    <p:sldLayoutId id="2147484030" r:id="rId10"/>
    <p:sldLayoutId id="2147484031" r:id="rId11"/>
    <p:sldLayoutId id="21474840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793EF-001B-41F8-9A8E-B5C0CA2EECB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69F77-AA95-449D-90D7-1CEB7C061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46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513"/>
            <a:ext cx="9145588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219200"/>
            <a:ext cx="194945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&amp;Kcy;&amp;Lcy;&amp;Icy;&amp;Pcy;&amp;Acy;&amp;Rcy;&amp;Tcy; &amp;Vcy;&amp;IEcy;&amp;Kcy;&amp;Tcy;&amp;Ocy;&amp;Rcy;&amp;Ncy;&amp;Ycy;&amp;Jcy; &amp;Kcy;&amp;Lcy;&amp;Icy;&amp;Pcy;&amp;Acy;&amp;Rcy;&amp;Tcy; &amp;Vcy;&amp;IEcy;&amp;Kcy;&amp;Tcy;&amp;Ocy;&amp;Rcy;&amp;Ncy;&amp;Ycy;&amp;IEcy; &amp;Kcy;&amp;Acy;&amp;Rcy;&amp;Tcy;&amp;Icy;&amp;Ncy;&amp;Kcy;&amp;Icy; &amp;Gcy;&amp;Rcy;&amp;Acy;&amp;Fcy;&amp;Icy;&amp;Kcy;&amp;Acy; &amp;Rcy;&amp;Icy;&amp;Scy;&amp;Ucy;&amp;Ncy;&amp;Kcy;&amp;Icy; &amp;Kcy;&amp;Lcy;&amp;Icy;&amp;Pcy; &amp;Acy;&amp;Rcy;&amp;Tcy; &amp;Vcy;&amp;IEcy;&amp;Kcy;&amp;Tcy;&amp;Ocy;&amp;Rcy;&amp;Ncy;&amp;Ycy;&amp;IEcy; &amp;Kcy;&amp;Lcy;&amp;Icy;&amp;Pcy;&amp;Acy;&amp;Rcy;&amp;Tcy;&amp;Ycy; &amp;Vcy;&amp;IEcy;&amp;Kcy;&amp;Tcy;&amp;Ocy;&amp;Rcy;&amp;Ncy;&amp;Acy;&amp;YAcy; &amp;Gcy;&amp;Rcy;&amp;Acy;&amp;Fcy;&amp;Icy;&amp;Kcy;&amp;Acy; COREL GALLERY BEE-LIN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2700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&amp;Kcy;&amp;Lcy;&amp;Icy;&amp;Pcy;&amp;Acy;&amp;Rcy;&amp;Tcy; &amp;Vcy;&amp;IEcy;&amp;Kcy;&amp;Tcy;&amp;Ocy;&amp;Rcy;&amp;Ncy;&amp;Ycy;&amp;Jcy; &amp;Kcy;&amp;Lcy;&amp;Icy;&amp;Pcy;&amp;Acy;&amp;Rcy;&amp;Tcy; &amp;Vcy;&amp;IEcy;&amp;Kcy;&amp;Tcy;&amp;Ocy;&amp;Rcy;&amp;Ncy;&amp;Ycy;&amp;IEcy; &amp;Kcy;&amp;Acy;&amp;Rcy;&amp;Tcy;&amp;Icy;&amp;Ncy;&amp;Kcy;&amp;Icy; &amp;Gcy;&amp;Rcy;&amp;Acy;&amp;Fcy;&amp;Icy;&amp;Kcy;&amp;Acy; &amp;Rcy;&amp;Icy;&amp;Scy;&amp;Ucy;&amp;Ncy;&amp;Kcy;&amp;Icy; &amp;Kcy;&amp;Lcy;&amp;Icy;&amp;Pcy; &amp;Acy;&amp;Rcy;&amp;Tcy; &amp;Vcy;&amp;IEcy;&amp;Kcy;&amp;Tcy;&amp;Ocy;&amp;Rcy;&amp;Ncy;&amp;Ycy;&amp;IEcy; &amp;Kcy;&amp;Lcy;&amp;Icy;&amp;Pcy;&amp;Acy;&amp;Rcy;&amp;Tcy;&amp;Ycy; &amp;Vcy;&amp;IEcy;&amp;Kcy;&amp;Tcy;&amp;Ocy;&amp;Rcy;&amp;Ncy;&amp;Acy;&amp;YAcy; &amp;Gcy;&amp;Rcy;&amp;Acy;&amp;Fcy;&amp;Icy;&amp;Kcy;&amp;Acy; COREL GALLERY BEE-LIN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275" y="2238375"/>
            <a:ext cx="27924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1" descr="Pin Grass Clip Art Vector Free Images Vectorme on Pinterest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21388"/>
            <a:ext cx="4724401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1" descr="Pin Grass Clip Art Vector Free Images Vectorme on Pinterest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6021388"/>
            <a:ext cx="44211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6" descr="http://img-fotki.yandex.ru/get/4118/20573769.1a/0_89368_840cfb2d_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456406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&amp;Kcy;&amp;Lcy;&amp;Icy;&amp;Pcy;&amp;Acy;&amp;Rcy;&amp;Tcy; &amp;Vcy;&amp;IEcy;&amp;Kcy;&amp;Tcy;&amp;Ocy;&amp;Rcy;&amp;Ncy;&amp;Ycy;&amp;Jcy; &amp;Kcy;&amp;Lcy;&amp;Icy;&amp;Pcy;&amp;Acy;&amp;Rcy;&amp;Tcy; &amp;Vcy;&amp;IEcy;&amp;Kcy;&amp;Tcy;&amp;Ocy;&amp;Rcy;&amp;Ncy;&amp;Ycy;&amp;IEcy; &amp;Kcy;&amp;Acy;&amp;Rcy;&amp;Tcy;&amp;Icy;&amp;Ncy;&amp;Kcy;&amp;Icy; &amp;Gcy;&amp;Rcy;&amp;Acy;&amp;Fcy;&amp;Icy;&amp;Kcy;&amp;Acy; &amp;Rcy;&amp;Icy;&amp;Scy;&amp;Ucy;&amp;Ncy;&amp;Kcy;&amp;Icy; &amp;Kcy;&amp;Lcy;&amp;Icy;&amp;Pcy; &amp;Acy;&amp;Rcy;&amp;Tcy; &amp;Vcy;&amp;IEcy;&amp;Kcy;&amp;Tcy;&amp;Ocy;&amp;Rcy;&amp;Ncy;&amp;Ycy;&amp;IEcy; &amp;Kcy;&amp;Lcy;&amp;Icy;&amp;Pcy;&amp;Acy;&amp;Rcy;&amp;Tcy;&amp;Ycy; &amp;Vcy;&amp;IEcy;&amp;Kcy;&amp;Tcy;&amp;Ocy;&amp;Rcy;&amp;Ncy;&amp;Acy;&amp;YAcy; &amp;Gcy;&amp;Rcy;&amp;Acy;&amp;Fcy;&amp;Icy;&amp;Kcy;&amp;Acy; COREL GALLERY BEE-LIN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4243388"/>
            <a:ext cx="270033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539750" y="20605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– 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мой дом»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149725"/>
            <a:ext cx="6400800" cy="1752600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</a:p>
          <a:p>
            <a:pPr eaLnBrk="1" hangingPunct="1">
              <a:defRPr/>
            </a:pPr>
            <a:r>
              <a:rPr lang="ru-RU" alt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ЦРР №28 «Огонек»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Шелягина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Чернова М.В.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Бердск</a:t>
            </a:r>
            <a:endParaRPr lang="en-US" sz="16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598488"/>
            <a:ext cx="56610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Игры на ориентирование в пространстве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«Моя группа», «Найди где спрятано»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112" y="1465608"/>
            <a:ext cx="3879598" cy="2556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710" y="1465608"/>
            <a:ext cx="3090277" cy="2520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4058575"/>
            <a:ext cx="3554651" cy="2376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506413"/>
            <a:ext cx="3757612" cy="320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Социально-коммуникативное </a:t>
            </a: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развитие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Дежурство по столовой, в уголке природы</a:t>
            </a:r>
            <a:r>
              <a:rPr lang="ru-RU" sz="2000" b="1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ctr">
              <a:defRPr/>
            </a:pPr>
            <a:r>
              <a:rPr lang="ru-RU" sz="2000" b="1">
                <a:solidFill>
                  <a:schemeClr val="accent3">
                    <a:lumMod val="50000"/>
                  </a:schemeClr>
                </a:solidFill>
              </a:rPr>
              <a:t>хозяйственно-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бытовой труд</a:t>
            </a:r>
          </a:p>
          <a:p>
            <a:pPr algn="ctr"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10" y="3687854"/>
            <a:ext cx="369600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57" y="764630"/>
            <a:ext cx="3937265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727325" y="260350"/>
            <a:ext cx="36607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Сюжетно ролевые и дидактические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игры</a:t>
            </a:r>
          </a:p>
          <a:p>
            <a:pPr algn="ctr"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727325" y="1916113"/>
            <a:ext cx="3660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B050"/>
                </a:solidFill>
              </a:rPr>
              <a:t>«Собери ребенка в детский сад», </a:t>
            </a:r>
          </a:p>
          <a:p>
            <a:pPr algn="ctr" eaLnBrk="1" hangingPunct="1"/>
            <a:r>
              <a:rPr lang="ru-RU" altLang="ru-RU" b="1">
                <a:solidFill>
                  <a:srgbClr val="00B050"/>
                </a:solidFill>
              </a:rPr>
              <a:t>« На прививку», </a:t>
            </a:r>
          </a:p>
          <a:p>
            <a:pPr algn="ctr" eaLnBrk="1" hangingPunct="1"/>
            <a:r>
              <a:rPr lang="ru-RU" altLang="ru-RU" b="1">
                <a:solidFill>
                  <a:srgbClr val="00B050"/>
                </a:solidFill>
              </a:rPr>
              <a:t>«День рожденье друга», </a:t>
            </a:r>
          </a:p>
          <a:p>
            <a:pPr algn="ctr" eaLnBrk="1" hangingPunct="1"/>
            <a:r>
              <a:rPr lang="ru-RU" altLang="ru-RU" b="1">
                <a:solidFill>
                  <a:srgbClr val="00B050"/>
                </a:solidFill>
              </a:rPr>
              <a:t>«Спросите у повара», «Костюмерная»</a:t>
            </a:r>
          </a:p>
          <a:p>
            <a:pPr algn="ctr"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495" y="1356673"/>
            <a:ext cx="3510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2920" y="1382160"/>
            <a:ext cx="3510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2898775" y="3357563"/>
            <a:ext cx="3317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«Исправь ошибку»,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«Продолжи предложение»,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«Угадай профессию»,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«Кому что нужно для работы»,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«Узнай по голосу»,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“Что для школы, что – для </a:t>
            </a:r>
          </a:p>
          <a:p>
            <a:pPr algn="ctr" eaLnBrk="1" hangingPunct="1"/>
            <a:r>
              <a:rPr lang="en-US" altLang="ru-RU" b="1">
                <a:solidFill>
                  <a:srgbClr val="FF0000"/>
                </a:solidFill>
              </a:rPr>
              <a:t>               </a:t>
            </a:r>
            <a:r>
              <a:rPr lang="ru-RU" altLang="ru-RU" b="1">
                <a:solidFill>
                  <a:srgbClr val="FF0000"/>
                </a:solidFill>
              </a:rPr>
              <a:t>детского сада?”</a:t>
            </a: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08175" y="692150"/>
            <a:ext cx="5362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Художественно-эстетическое развитие</a:t>
            </a:r>
          </a:p>
          <a:p>
            <a:pPr algn="ctr" eaLnBrk="1" hangingPunct="1"/>
            <a:r>
              <a:rPr lang="en-US" altLang="ru-RU" b="1">
                <a:solidFill>
                  <a:srgbClr val="0070C0"/>
                </a:solidFill>
              </a:rPr>
              <a:t>       </a:t>
            </a:r>
            <a:r>
              <a:rPr lang="ru-RU" altLang="ru-RU" b="1">
                <a:solidFill>
                  <a:srgbClr val="0070C0"/>
                </a:solidFill>
              </a:rPr>
              <a:t>Рисование «Мой любимый детский сад»,</a:t>
            </a:r>
          </a:p>
        </p:txBody>
      </p:sp>
      <p:pic>
        <p:nvPicPr>
          <p:cNvPr id="3072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1" y="1426329"/>
            <a:ext cx="3706890" cy="278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2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2678068"/>
            <a:ext cx="2880400" cy="384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2916238" y="42926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Лепка из соленого теста «Печенье и пирожные»</a:t>
            </a:r>
          </a:p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Лепка из пластилина «Моя любимая игрушка»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1" y="1254484"/>
            <a:ext cx="2011938" cy="136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714375" y="-49213"/>
            <a:ext cx="7500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515778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altLang="ru-RU" sz="2000" b="1" kern="0">
                <a:solidFill>
                  <a:srgbClr val="FF0000"/>
                </a:solidFill>
                <a:latin typeface="Arial" charset="0"/>
              </a:rPr>
              <a:t>Презентация  книги творчества «Детский сад второй мой дом»</a:t>
            </a:r>
            <a:endParaRPr lang="ru-RU" altLang="ru-RU" sz="2000" b="1" kern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174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2152650" cy="330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74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324100" cy="327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75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0" y="849312"/>
            <a:ext cx="2220913" cy="314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714375" y="-49213"/>
            <a:ext cx="7500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515778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altLang="ru-RU" sz="2000" b="1" kern="0">
                <a:solidFill>
                  <a:srgbClr val="FF0000"/>
                </a:solidFill>
                <a:latin typeface="Arial" charset="0"/>
              </a:rPr>
              <a:t>Презентация  книги творчества «Детский сад второй мой дом»</a:t>
            </a:r>
            <a:endParaRPr lang="ru-RU" altLang="ru-RU" sz="2000" b="1" kern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277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42963"/>
            <a:ext cx="2152650" cy="315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74838"/>
            <a:ext cx="2316163" cy="308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06208" y="1220965"/>
            <a:ext cx="3024001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714375" y="-49213"/>
            <a:ext cx="7500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050" y="515778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altLang="ru-RU" sz="2000" b="1" kern="0">
                <a:solidFill>
                  <a:srgbClr val="FF0000"/>
                </a:solidFill>
                <a:latin typeface="Arial" charset="0"/>
              </a:rPr>
              <a:t>Презентация  книги творчества «Детский сад второй мой дом»</a:t>
            </a:r>
            <a:endParaRPr lang="ru-RU" altLang="ru-RU" sz="2000" b="1" kern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379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54075"/>
            <a:ext cx="2211387" cy="294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20" y="2258748"/>
            <a:ext cx="2557462" cy="231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898525"/>
            <a:ext cx="2282825" cy="304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714375" y="-49213"/>
            <a:ext cx="7500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050" y="5311775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altLang="ru-RU" sz="2000" b="1" kern="0">
                <a:solidFill>
                  <a:srgbClr val="FF0000"/>
                </a:solidFill>
                <a:latin typeface="Arial" charset="0"/>
              </a:rPr>
              <a:t>Презентация настольных игр и подарков,  изготовленных детьми и родителями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altLang="ru-RU" sz="2000" b="1" kern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482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54075"/>
            <a:ext cx="2211387" cy="294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47" y="377089"/>
            <a:ext cx="2232310" cy="193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822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26045" y="1240230"/>
            <a:ext cx="3089235" cy="231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2812" y="2900880"/>
            <a:ext cx="2688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33413" y="260350"/>
            <a:ext cx="784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sz="2000" b="1" kern="0" smtClean="0">
                <a:solidFill>
                  <a:srgbClr val="FF0000"/>
                </a:solidFill>
                <a:latin typeface="Arial" charset="0"/>
              </a:rPr>
              <a:t>Презентация коллажа «Это я и все мои друзья»</a:t>
            </a:r>
            <a:endParaRPr lang="ru-RU" altLang="ru-RU" sz="2000" b="1" kern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1141455"/>
            <a:ext cx="2268000" cy="319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13" y="4581160"/>
            <a:ext cx="3510000" cy="1800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134" y="1559341"/>
            <a:ext cx="3240450" cy="243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986088" y="1276350"/>
            <a:ext cx="29829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/>
              <a:t>Дружба – это дар нам свыше,</a:t>
            </a:r>
          </a:p>
          <a:p>
            <a:pPr algn="ctr" eaLnBrk="1" hangingPunct="1"/>
            <a:r>
              <a:rPr lang="ru-RU" altLang="ru-RU" sz="1600"/>
              <a:t>Дружба – это свет в окне;</a:t>
            </a:r>
          </a:p>
          <a:p>
            <a:pPr algn="ctr" eaLnBrk="1" hangingPunct="1"/>
            <a:r>
              <a:rPr lang="ru-RU" altLang="ru-RU" sz="1600"/>
              <a:t>Друг всегда тебя услышит,</a:t>
            </a:r>
          </a:p>
          <a:p>
            <a:pPr algn="ctr" eaLnBrk="1" hangingPunct="1"/>
            <a:r>
              <a:rPr lang="ru-RU" altLang="ru-RU" sz="1600"/>
              <a:t>Он не бросит и в беде.</a:t>
            </a:r>
          </a:p>
          <a:p>
            <a:pPr algn="ctr" eaLnBrk="1" hangingPunct="1"/>
            <a:r>
              <a:rPr lang="ru-RU" altLang="ru-RU" sz="1600"/>
              <a:t> </a:t>
            </a:r>
          </a:p>
          <a:p>
            <a:pPr algn="ctr" eaLnBrk="1" hangingPunct="1"/>
            <a:r>
              <a:rPr lang="ru-RU" altLang="ru-RU" sz="1600"/>
              <a:t>Но не каждому дано</a:t>
            </a:r>
          </a:p>
          <a:p>
            <a:pPr algn="ctr" eaLnBrk="1" hangingPunct="1"/>
            <a:r>
              <a:rPr lang="ru-RU" altLang="ru-RU" sz="1600"/>
              <a:t>Знать, что дружба есть на свете,</a:t>
            </a:r>
          </a:p>
          <a:p>
            <a:pPr algn="ctr" eaLnBrk="1" hangingPunct="1"/>
            <a:r>
              <a:rPr lang="ru-RU" altLang="ru-RU" sz="1600"/>
              <a:t>Что с друзьями жить легко,</a:t>
            </a:r>
          </a:p>
          <a:p>
            <a:pPr algn="ctr" eaLnBrk="1" hangingPunct="1"/>
            <a:r>
              <a:rPr lang="ru-RU" altLang="ru-RU" sz="1600"/>
              <a:t>Веселее с ними вместе.</a:t>
            </a:r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963" y="836613"/>
            <a:ext cx="7705725" cy="4481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0000"/>
                </a:solidFill>
                <a:latin typeface="Arial" charset="0"/>
              </a:rPr>
              <a:t>Актуальность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FF0000"/>
                </a:solidFill>
                <a:latin typeface="Arial" charset="0"/>
              </a:rPr>
              <a:t>Детский сад является маленькой родиной для ребенка. Это место, где дошкольник проводит большую часть времени. К сожалению, дети и родители не знакомы с историей детского сада, его традициями. Нашей задачей является формирование представления о детском саде, как о маленькой родине, о необходимости любить и беречь ее, знать ее историю и соблюдать традиции.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411413" y="16287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7163" y="2133600"/>
            <a:ext cx="6408737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Тип проекта: познавательно-творческий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Вид проекта</a:t>
            </a: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: групповой </a:t>
            </a:r>
            <a:endParaRPr lang="ru-RU" altLang="ru-RU" sz="2000" b="1" u="sng" kern="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Продолжительность проекта</a:t>
            </a: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: краткосрочный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 (2 недели)</a:t>
            </a:r>
            <a:endParaRPr lang="ru-RU" altLang="ru-RU" sz="2000" b="1" u="sng" kern="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Участники проекта</a:t>
            </a: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: дети старшей группы, родители</a:t>
            </a:r>
            <a:r>
              <a:rPr lang="ru-RU" altLang="ru-RU" sz="2000" b="1" kern="0">
                <a:solidFill>
                  <a:srgbClr val="FF0000"/>
                </a:solidFill>
                <a:latin typeface="Arial" charset="0"/>
                <a:cs typeface="+mn-cs"/>
              </a:rPr>
              <a:t>, воспитатели, узкие специалисты</a:t>
            </a:r>
            <a:endParaRPr lang="ru-RU" altLang="ru-RU" sz="2000" b="1" kern="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0" y="1228725"/>
            <a:ext cx="45513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Паспорт проекта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963" y="692150"/>
            <a:ext cx="7705725" cy="5183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u="sng" kern="0" dirty="0">
                <a:solidFill>
                  <a:srgbClr val="FF0000"/>
                </a:solidFill>
                <a:latin typeface="Arial" charset="0"/>
              </a:rPr>
              <a:t>Цель проекта</a:t>
            </a:r>
            <a:r>
              <a:rPr lang="ru-RU" sz="2400" b="1" kern="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ru-RU" sz="2000" b="1" kern="0" dirty="0">
                <a:solidFill>
                  <a:srgbClr val="FF0000"/>
                </a:solidFill>
                <a:latin typeface="Arial" charset="0"/>
              </a:rPr>
              <a:t> Вызвать желание у детей и родителей активно участвовать в жизни группы и детского сада</a:t>
            </a:r>
          </a:p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</a:rPr>
              <a:t>Задачи проекта: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Воспитывать любовь к своему детскому саду, чувство уважения к сотрудникам, 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Расширять  представления о  профессиях  взрослых,  работающих в  детском саду, , о правилах поведения  в детском саду,  о дружбе со сверстниками.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Привлечь внимание детей к истории детского сада, учить бережно относиться к его традициям 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Повысить  интерес детей и родителей к эстетическому оформлению окружающей обстановки детского сада.</a:t>
            </a:r>
          </a:p>
          <a:p>
            <a:pPr marL="514350" indent="-514350" algn="ctr">
              <a:buFontTx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 Закрепить умение детей выражать в продуктивной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 деятельности      свои знания и впечатления.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ru-RU" sz="2800" b="1" kern="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411413" y="16287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684338"/>
            <a:ext cx="7488238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4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1 этап: Подготовительный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       Определение темы проекта, формулирование цели и задач проекта, подбор методической, художественной литературы и иллюстрационного материала по тематике проекта; подбор сюжетно – ролевых, дидактических игр, организация экскурсий,  оформление информации для родителей.</a:t>
            </a:r>
            <a:endParaRPr lang="ru-RU" altLang="ru-RU" sz="2000" b="1" kern="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3488" y="890588"/>
            <a:ext cx="40989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411413" y="16287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4788" y="1400175"/>
            <a:ext cx="67659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4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2 этап: Основной – реализация проекта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Организация предметно-развивающей среды.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Экскурсии по детскому саду.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Разучивание стихов, песен, загадок о детском саде.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Чтение художественной литературы.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Беседы на тему «Мой детский сад».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Дидактические, сюжетно-ролевые, подвижные игры.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Выполнение группового коллажа.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Изготовление настольных игр и атрибутов  для сюжетно-ролевых игр.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Оформление выставки детских рисунков.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Оформление книги творчества детей и родителей 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            группы.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altLang="ru-RU" sz="2000" b="1" kern="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1425" y="620713"/>
            <a:ext cx="40973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411413" y="16287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5713" y="1400175"/>
            <a:ext cx="6985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400" b="1" u="sng" kern="0" dirty="0">
                <a:solidFill>
                  <a:srgbClr val="FF0000"/>
                </a:solidFill>
                <a:latin typeface="Arial" charset="0"/>
                <a:cs typeface="+mn-cs"/>
              </a:rPr>
              <a:t>3 этап:  Заключительный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Презентация  книги творчества «Детский сад второй мой дом»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Выставка подарков «С днем рожденья, детский сад!»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Презентация настольных игр изготовленных детьми и родителями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 charset="0"/>
                <a:cs typeface="+mn-cs"/>
              </a:rPr>
              <a:t>Презентация коллажа «Это я и все мои друзья»</a:t>
            </a:r>
            <a:endParaRPr lang="ru-RU" altLang="ru-RU" sz="2000" b="1" kern="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1425" y="620713"/>
            <a:ext cx="40973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92150"/>
            <a:ext cx="78486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Организация  совместной</a:t>
            </a:r>
            <a:endParaRPr lang="ru-RU" sz="24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деятельности с детьми в рамках проекта</a:t>
            </a:r>
          </a:p>
          <a:p>
            <a:pPr algn="ctr">
              <a:defRPr/>
            </a:pPr>
            <a:r>
              <a:rPr lang="ru-RU" sz="2000" b="1">
                <a:solidFill>
                  <a:schemeClr val="accent3">
                    <a:lumMod val="50000"/>
                  </a:schemeClr>
                </a:solidFill>
              </a:rPr>
              <a:t>Познавательное  развитие</a:t>
            </a: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Экскурсии «Прачечная», «В нашем садике всегда очень вкусная еда», «В гостях у кастелянши» 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8" y="2888198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10" y="2865348"/>
            <a:ext cx="2781000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47" y="2865348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763713" y="625475"/>
            <a:ext cx="592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Конструирование «Детский сад будущего»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90" y="3887788"/>
            <a:ext cx="3552487" cy="2664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6" y="3872068"/>
            <a:ext cx="3552488" cy="26640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93" y="1088150"/>
            <a:ext cx="3505200" cy="26289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2" descr="C:\Users\по\Desktop\детский сад\deti-v-detskom-sadu-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125663"/>
            <a:ext cx="19319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C:\Users\по\Desktop\детский сад\deti-v-detskom-sadu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98663"/>
            <a:ext cx="18097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20e814988dbe31596d4ec3d8b4588c0dd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610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1_Тема Office</vt:lpstr>
      <vt:lpstr>2_Тема Office</vt:lpstr>
      <vt:lpstr>Проект  «Детский сад –  второй мой дом»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«Детские» - 7</dc:title>
  <dc:creator>User</dc:creator>
  <cp:lastModifiedBy>Administrator</cp:lastModifiedBy>
  <cp:revision>38</cp:revision>
  <dcterms:created xsi:type="dcterms:W3CDTF">2015-07-17T15:10:32Z</dcterms:created>
  <dcterms:modified xsi:type="dcterms:W3CDTF">2016-05-15T13:07:27Z</dcterms:modified>
</cp:coreProperties>
</file>