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3"/>
    <p:sldId id="257" r:id="rId4"/>
    <p:sldId id="258" r:id="rId5"/>
    <p:sldId id="259" r:id="rId6"/>
    <p:sldId id="266" r:id="rId7"/>
    <p:sldId id="267" r:id="rId8"/>
    <p:sldId id="262" r:id="rId9"/>
    <p:sldId id="256" r:id="rId10"/>
    <p:sldId id="260" r:id="rId11"/>
    <p:sldId id="261" r:id="rId12"/>
    <p:sldId id="263" r:id="rId13"/>
    <p:sldId id="264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DC29-247A-4208-A8FB-94C47AD81FA7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598F-D83A-4A4B-92E7-AAEAE9C9DFCB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2B48-420E-4BBC-9863-BB69C3CC0271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A96C5-AD38-484F-8183-46D5872F96EB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C5046-EF25-4D66-BA65-59864E76C262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6F7C-F36E-48EA-8166-996E911D5761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64BC0-38E1-4674-A468-4FE176A64E36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614E8-0697-41A2-A3F4-FE59DFC80A5E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04D4C-91B8-4728-A6AD-6302D875C733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43A41-1890-4FE4-9C6F-93A5B1961EAA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79C20-D051-4DA0-9A21-65FB7C5F4D03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3DB7A-86B6-4342-8550-7630AA09E13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A83FB-D57B-41C0-9B72-88A50FC496D5}" type="datetimeFigureOut">
              <a:rPr lang="ru-RU"/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86995-B1E8-4C78-816D-20C35F68D23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FC6D-D3B7-4972-A4AA-8944C5BDCACF}" type="datetimeFigureOut">
              <a:rPr lang="ru-RU"/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50DF-DF61-43BF-8460-EB6622F48F51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1018-07BD-43E5-A0DD-00B913ACA659}" type="datetimeFigureOut">
              <a:rPr lang="ru-RU"/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70E7C-3BA3-4ABC-98B3-13B069024301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2036-EB17-4529-9B9F-C89FAB3731CB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673B-148F-4EEF-9A9F-677D9DD290F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BE219-B85B-4061-982C-0D5A39943FF4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C21F-6A87-4203-B6AE-817CCFCFC7DB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E975ED-3493-4530-B01E-375689D1F794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C645D5-EDFD-4D35-97B8-FD2372BF92ED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268413"/>
            <a:ext cx="7772400" cy="1755775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rgbClr val="1E1C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ПРОЕКТ </a:t>
            </a:r>
            <a:br>
              <a:rPr lang="ru-RU" sz="4000" b="1" smtClean="0">
                <a:solidFill>
                  <a:srgbClr val="1E1C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ru-RU" sz="4000" b="1" smtClean="0">
                <a:solidFill>
                  <a:srgbClr val="1E1C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по речевому развитию </a:t>
            </a:r>
            <a:br>
              <a:rPr lang="ru-RU" sz="4000" b="1" smtClean="0">
                <a:solidFill>
                  <a:srgbClr val="1E1C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ru-RU" sz="4000" b="1" smtClean="0">
                <a:solidFill>
                  <a:srgbClr val="1E1C1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«КНИЖКИ-МАЛЫШКИ»</a:t>
            </a:r>
            <a:endParaRPr lang="ru-RU" sz="4000" b="1" smtClean="0">
              <a:solidFill>
                <a:srgbClr val="1E1C1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7900" y="4365625"/>
            <a:ext cx="3960813" cy="1273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Автор : воспитатель Васильева Т.В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1290638" y="263525"/>
            <a:ext cx="6562725" cy="739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400" b="1">
                <a:ea typeface="Calibri" panose="020F0502020204030204" pitchFamily="34" charset="0"/>
                <a:cs typeface="Arial" panose="020B0604020202020204" pitchFamily="34" charset="0"/>
              </a:rPr>
              <a:t>Управление образования г. Бердска</a:t>
            </a:r>
            <a:endParaRPr lang="ru-RU" sz="90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ru-RU" sz="1400" b="1">
                <a:ea typeface="Calibri" panose="020F0502020204030204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</a:t>
            </a:r>
            <a:endParaRPr lang="ru-RU" sz="90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ru-RU" sz="1400" b="1">
                <a:ea typeface="Calibri" panose="020F0502020204030204" pitchFamily="34" charset="0"/>
                <a:cs typeface="Arial" panose="020B0604020202020204" pitchFamily="34" charset="0"/>
              </a:rPr>
              <a:t>«Детский сад общеразвивающего вида №28 «Огонек»</a:t>
            </a:r>
            <a:endParaRPr lang="ru-RU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4067175" y="6092825"/>
            <a:ext cx="165735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>
                <a:cs typeface="Arial" panose="020B0604020202020204" pitchFamily="34" charset="0"/>
              </a:rPr>
              <a:t>2023г</a:t>
            </a:r>
            <a:r>
              <a:rPr lang="ru-RU">
                <a:latin typeface="Calibri" panose="020F0502020204030204" pitchFamily="34" charset="0"/>
              </a:rPr>
              <a:t>.</a:t>
            </a:r>
            <a:endParaRPr lang="ru-RU">
              <a:latin typeface="Calibri" panose="020F0502020204030204" pitchFamily="34" charset="0"/>
            </a:endParaRPr>
          </a:p>
          <a:p>
            <a:endParaRPr lang="ru-RU">
              <a:latin typeface="Calibri" panose="020F0502020204030204" pitchFamily="34" charset="0"/>
            </a:endParaRPr>
          </a:p>
        </p:txBody>
      </p:sp>
      <p:pic>
        <p:nvPicPr>
          <p:cNvPr id="6" name="Рисунок 5" descr="WhatsApp Image 2023-03-17 at 13.50.12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584" y="3501008"/>
            <a:ext cx="3347864" cy="2510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hatsApp Image 2023-03-17 at 13.50.08.jpe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68363" y="273050"/>
            <a:ext cx="7375525" cy="553243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2339975" y="6092825"/>
            <a:ext cx="59039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b="1">
                <a:cs typeface="Arial" panose="020B0604020202020204" pitchFamily="34" charset="0"/>
              </a:rPr>
              <a:t>Пак Ева сказка: «Курочка Ряба»</a:t>
            </a:r>
            <a:endParaRPr lang="ru-RU" b="1">
              <a:cs typeface="Arial" panose="020B0604020202020204" pitchFamily="34" charset="0"/>
            </a:endParaRPr>
          </a:p>
          <a:p>
            <a:r>
              <a:rPr lang="ru-RU" b="1">
                <a:cs typeface="Arial" panose="020B0604020202020204" pitchFamily="34" charset="0"/>
              </a:rPr>
              <a:t>Щеглов Илиан сказка: «Колобок»</a:t>
            </a:r>
            <a:endParaRPr lang="ru-RU" b="1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hatsApp Image 2023-03-17 at 13.50.09.jpe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11188" y="260350"/>
            <a:ext cx="7697787" cy="577373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554" name="TextBox 5"/>
          <p:cNvSpPr txBox="1">
            <a:spLocks noChangeArrowheads="1"/>
          </p:cNvSpPr>
          <p:nvPr/>
        </p:nvSpPr>
        <p:spPr bwMode="auto">
          <a:xfrm>
            <a:off x="2339975" y="6092825"/>
            <a:ext cx="59039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b="1">
                <a:cs typeface="Arial" panose="020B0604020202020204" pitchFamily="34" charset="0"/>
              </a:rPr>
              <a:t>Астафуров Витя </a:t>
            </a:r>
            <a:endParaRPr lang="ru-RU" b="1">
              <a:cs typeface="Arial" panose="020B0604020202020204" pitchFamily="34" charset="0"/>
            </a:endParaRPr>
          </a:p>
          <a:p>
            <a:r>
              <a:rPr lang="ru-RU" b="1">
                <a:cs typeface="Arial" panose="020B0604020202020204" pitchFamily="34" charset="0"/>
              </a:rPr>
              <a:t>   сказка: «Чуня»</a:t>
            </a:r>
            <a:endParaRPr lang="ru-RU" b="1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Содержимое 4" descr="WhatsApp Image 2023-03-17 at 13.50.13 (1).jpe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611188" y="128588"/>
            <a:ext cx="7996237" cy="5997575"/>
          </a:xfrm>
        </p:spPr>
      </p:pic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2339975" y="6092825"/>
            <a:ext cx="5903913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ru-RU" b="1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b="1" smtClean="0">
                <a:cs typeface="Times New Roman" panose="02020603050405020304" pitchFamily="18" charset="0"/>
              </a:rPr>
              <a:t>Проект по речевому развитию</a:t>
            </a:r>
            <a:endParaRPr lang="ru-RU" b="1" smtClean="0"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mtClean="0">
                <a:cs typeface="Times New Roman" panose="02020603050405020304" pitchFamily="18" charset="0"/>
              </a:rPr>
              <a:t>«Книжки-малышки».</a:t>
            </a:r>
            <a:br>
              <a:rPr lang="ru-RU" smtClean="0">
                <a:cs typeface="Times New Roman" panose="02020603050405020304" pitchFamily="18" charset="0"/>
              </a:rPr>
            </a:br>
            <a:r>
              <a:rPr lang="ru-RU" b="1" smtClean="0">
                <a:cs typeface="Times New Roman" panose="02020603050405020304" pitchFamily="18" charset="0"/>
              </a:rPr>
              <a:t>Вид проекта: </a:t>
            </a:r>
            <a:r>
              <a:rPr lang="ru-RU" smtClean="0">
                <a:cs typeface="Times New Roman" panose="02020603050405020304" pitchFamily="18" charset="0"/>
              </a:rPr>
              <a:t>групповой, познавательный - игровой.</a:t>
            </a:r>
            <a:br>
              <a:rPr lang="ru-RU" smtClean="0">
                <a:cs typeface="Times New Roman" panose="02020603050405020304" pitchFamily="18" charset="0"/>
              </a:rPr>
            </a:br>
            <a:r>
              <a:rPr lang="ru-RU" b="1" smtClean="0">
                <a:cs typeface="Times New Roman" panose="02020603050405020304" pitchFamily="18" charset="0"/>
              </a:rPr>
              <a:t>Участники: </a:t>
            </a:r>
            <a:r>
              <a:rPr lang="ru-RU" smtClean="0">
                <a:cs typeface="Times New Roman" panose="02020603050405020304" pitchFamily="18" charset="0"/>
              </a:rPr>
              <a:t>дети средней группы, родители, воспитатели</a:t>
            </a:r>
            <a:br>
              <a:rPr lang="ru-RU" smtClean="0">
                <a:cs typeface="Times New Roman" panose="02020603050405020304" pitchFamily="18" charset="0"/>
              </a:rPr>
            </a:br>
            <a:r>
              <a:rPr lang="ru-RU" b="1" smtClean="0">
                <a:cs typeface="Times New Roman" panose="02020603050405020304" pitchFamily="18" charset="0"/>
              </a:rPr>
              <a:t>Продолжительность: </a:t>
            </a:r>
            <a:r>
              <a:rPr lang="ru-RU" smtClean="0">
                <a:cs typeface="Times New Roman" panose="02020603050405020304" pitchFamily="18" charset="0"/>
              </a:rPr>
              <a:t>краткосрочный 23.01.23г – 27.01.23г</a:t>
            </a:r>
            <a:br>
              <a:rPr lang="ru-RU" smtClean="0">
                <a:cs typeface="Times New Roman" panose="02020603050405020304" pitchFamily="18" charset="0"/>
              </a:rPr>
            </a:b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200" b="1" smtClean="0">
                <a:cs typeface="Times New Roman" panose="02020603050405020304" pitchFamily="18" charset="0"/>
              </a:rPr>
              <a:t>Актуальность: </a:t>
            </a:r>
            <a:r>
              <a:rPr lang="ru-RU" sz="2200" smtClean="0">
                <a:cs typeface="Times New Roman" panose="02020603050405020304" pitchFamily="18" charset="0"/>
              </a:rPr>
              <a:t>Приобщение к книге - одна из основных задач художественно – эстетического воспитания ребенка. Но в наше время родители порой не читают детям сказки, которые учат: любви, доброте, отзывчивости. В наш век, дети смотрят такие мультфильмы и играют в игры на компьютере, которые воспитывают в ребенке озлобленность к окружающему миру.</a:t>
            </a:r>
            <a:br>
              <a:rPr lang="ru-RU" sz="2200" smtClean="0">
                <a:cs typeface="Times New Roman" panose="02020603050405020304" pitchFamily="18" charset="0"/>
              </a:rPr>
            </a:br>
            <a:r>
              <a:rPr lang="ru-RU" sz="2200" smtClean="0">
                <a:cs typeface="Times New Roman" panose="02020603050405020304" pitchFamily="18" charset="0"/>
              </a:rPr>
              <a:t>Организовывая проект «Книжки-малышки» воспитатели преследуют цель развить у детей любовь к художественной литературе, а взрослых активизировать на чтение книг. Ведь книга  это целая кладезь знаний, отличных мыслей, добрых советов. Она ведет нас по  тайным  тропам прошлого, мчит в будущее, учит преданно служить Родине, любить родную землю, своих родителей, учит работать и дружить.</a:t>
            </a:r>
            <a:br>
              <a:rPr lang="ru-RU" sz="2200" smtClean="0">
                <a:cs typeface="Times New Roman" panose="02020603050405020304" pitchFamily="18" charset="0"/>
              </a:rPr>
            </a:br>
            <a:endParaRPr lang="ru-RU" sz="22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Цель проекта </a:t>
            </a:r>
            <a:r>
              <a:rPr lang="ru-RU" sz="2400" smtClean="0"/>
              <a:t>развивать интерес, потребность к чтению.</a:t>
            </a:r>
            <a:endParaRPr 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b="1" smtClean="0">
                <a:cs typeface="Times New Roman" panose="02020603050405020304" pitchFamily="18" charset="0"/>
              </a:rPr>
              <a:t>Задачи проекта: </a:t>
            </a:r>
            <a:br>
              <a:rPr lang="ru-RU" sz="2000" b="1" smtClean="0">
                <a:cs typeface="Times New Roman" panose="02020603050405020304" pitchFamily="18" charset="0"/>
              </a:rPr>
            </a:br>
            <a:r>
              <a:rPr lang="ru-RU" sz="2000" smtClean="0">
                <a:cs typeface="Times New Roman" panose="02020603050405020304" pitchFamily="18" charset="0"/>
              </a:rPr>
              <a:t>- способствовать формированию интереса к книгам, произведениям художественной литературы;</a:t>
            </a:r>
            <a:br>
              <a:rPr lang="ru-RU" sz="2000" smtClean="0">
                <a:cs typeface="Times New Roman" panose="02020603050405020304" pitchFamily="18" charset="0"/>
              </a:rPr>
            </a:br>
            <a:r>
              <a:rPr lang="ru-RU" sz="2000" smtClean="0">
                <a:cs typeface="Times New Roman" panose="02020603050405020304" pitchFamily="18" charset="0"/>
              </a:rPr>
              <a:t>- формировать умение рассматривать книжные иллюстрации, соотносить их с текстом произведения;</a:t>
            </a:r>
            <a:br>
              <a:rPr lang="ru-RU" sz="2000" smtClean="0">
                <a:cs typeface="Times New Roman" panose="02020603050405020304" pitchFamily="18" charset="0"/>
              </a:rPr>
            </a:br>
            <a:r>
              <a:rPr lang="ru-RU" sz="2000" smtClean="0">
                <a:cs typeface="Times New Roman" panose="02020603050405020304" pitchFamily="18" charset="0"/>
              </a:rPr>
              <a:t>- воспитывать умение слушать и понимать литературные произведения, эмоционально откликаться на воображаемые события;</a:t>
            </a:r>
            <a:br>
              <a:rPr lang="ru-RU" sz="2000" smtClean="0">
                <a:cs typeface="Times New Roman" panose="02020603050405020304" pitchFamily="18" charset="0"/>
              </a:rPr>
            </a:br>
            <a:r>
              <a:rPr lang="ru-RU" sz="2000" smtClean="0">
                <a:cs typeface="Times New Roman" panose="02020603050405020304" pitchFamily="18" charset="0"/>
              </a:rPr>
              <a:t>- воспитывать навык аккуратного обращения с книгой.</a:t>
            </a:r>
            <a:br>
              <a:rPr lang="ru-RU" sz="2000" smtClean="0">
                <a:cs typeface="Times New Roman" panose="02020603050405020304" pitchFamily="18" charset="0"/>
              </a:rPr>
            </a:br>
            <a:br>
              <a:rPr lang="ru-RU" sz="2000" b="1" smtClean="0">
                <a:cs typeface="Times New Roman" panose="02020603050405020304" pitchFamily="18" charset="0"/>
              </a:rPr>
            </a:br>
            <a:r>
              <a:rPr lang="ru-RU" sz="2000" b="1" smtClean="0">
                <a:cs typeface="Times New Roman" panose="02020603050405020304" pitchFamily="18" charset="0"/>
              </a:rPr>
              <a:t> Ожидаемые результаты: </a:t>
            </a:r>
            <a:r>
              <a:rPr lang="ru-RU" sz="2000" smtClean="0">
                <a:cs typeface="Times New Roman" panose="02020603050405020304" pitchFamily="18" charset="0"/>
              </a:rPr>
              <a:t>активизация родителей на чтение сказок, потешек, стишков и рассказов детям. Взаимодействие родителей и детей в процессе изготовления книжек-малышек. И формирование бережного отношения к книгам.</a:t>
            </a:r>
            <a:br>
              <a:rPr lang="ru-RU" sz="2000" smtClean="0">
                <a:cs typeface="Times New Roman" panose="02020603050405020304" pitchFamily="18" charset="0"/>
              </a:rPr>
            </a:br>
            <a:br>
              <a:rPr lang="ru-RU" sz="2000" b="1" smtClean="0">
                <a:cs typeface="Times New Roman" panose="02020603050405020304" pitchFamily="18" charset="0"/>
              </a:rPr>
            </a:br>
            <a:r>
              <a:rPr lang="ru-RU" sz="2000" b="1" smtClean="0">
                <a:cs typeface="Times New Roman" panose="02020603050405020304" pitchFamily="18" charset="0"/>
              </a:rPr>
              <a:t>Итоговый продукт: </a:t>
            </a:r>
            <a:r>
              <a:rPr lang="ru-RU" sz="2000" smtClean="0">
                <a:cs typeface="Times New Roman" panose="02020603050405020304" pitchFamily="18" charset="0"/>
              </a:rPr>
              <a:t>коллекция </a:t>
            </a:r>
            <a:r>
              <a:rPr lang="ru-RU" sz="2000" i="1" smtClean="0">
                <a:cs typeface="Times New Roman" panose="02020603050405020304" pitchFamily="18" charset="0"/>
              </a:rPr>
              <a:t>«Книжек – малышек».</a:t>
            </a:r>
            <a:br>
              <a:rPr lang="ru-RU" sz="2000" b="1" smtClean="0">
                <a:cs typeface="Times New Roman" panose="02020603050405020304" pitchFamily="18" charset="0"/>
              </a:rPr>
            </a:br>
            <a:r>
              <a:rPr lang="ru-RU" sz="2000" b="1" smtClean="0">
                <a:cs typeface="Times New Roman" panose="02020603050405020304" pitchFamily="18" charset="0"/>
              </a:rPr>
              <a:t>Материально – техническое обеспечение: </a:t>
            </a:r>
            <a:r>
              <a:rPr lang="ru-RU" sz="2000" smtClean="0">
                <a:cs typeface="Times New Roman" panose="02020603050405020304" pitchFamily="18" charset="0"/>
              </a:rPr>
              <a:t>проектор,</a:t>
            </a:r>
            <a:r>
              <a:rPr lang="ru-RU" sz="2000" b="1" smtClean="0">
                <a:cs typeface="Times New Roman" panose="02020603050405020304" pitchFamily="18" charset="0"/>
              </a:rPr>
              <a:t> </a:t>
            </a:r>
            <a:r>
              <a:rPr lang="ru-RU" sz="2000" smtClean="0">
                <a:cs typeface="Times New Roman" panose="02020603050405020304" pitchFamily="18" charset="0"/>
              </a:rPr>
              <a:t>ноутбук</a:t>
            </a:r>
            <a:r>
              <a:rPr lang="ru-RU" sz="2000" b="1" smtClean="0">
                <a:cs typeface="Times New Roman" panose="02020603050405020304" pitchFamily="18" charset="0"/>
              </a:rPr>
              <a:t>.</a:t>
            </a:r>
            <a:br>
              <a:rPr lang="ru-RU" sz="2000" b="1" smtClean="0">
                <a:cs typeface="Times New Roman" panose="02020603050405020304" pitchFamily="18" charset="0"/>
              </a:rPr>
            </a:br>
            <a:r>
              <a:rPr lang="ru-RU" sz="2000" smtClean="0">
                <a:cs typeface="Times New Roman" panose="02020603050405020304" pitchFamily="18" charset="0"/>
              </a:rPr>
              <a:t>Художественна литература, иллюстрации.</a:t>
            </a:r>
            <a:br>
              <a:rPr lang="ru-RU" sz="2000" smtClean="0">
                <a:cs typeface="Times New Roman" panose="02020603050405020304" pitchFamily="18" charset="0"/>
              </a:rPr>
            </a:br>
            <a:br>
              <a:rPr lang="ru-RU" sz="2000" smtClean="0">
                <a:cs typeface="Times New Roman" panose="02020603050405020304" pitchFamily="18" charset="0"/>
              </a:rPr>
            </a:br>
            <a:endParaRPr lang="ru-RU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Этапы реализации проекта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br>
              <a:rPr lang="ru-RU" sz="1500" b="1" smtClean="0">
                <a:cs typeface="Times New Roman" panose="02020603050405020304" pitchFamily="18" charset="0"/>
              </a:rPr>
            </a:br>
            <a:r>
              <a:rPr lang="ru-RU" sz="2000" b="1" i="1" smtClean="0">
                <a:cs typeface="Times New Roman" panose="02020603050405020304" pitchFamily="18" charset="0"/>
              </a:rPr>
              <a:t>1-й этап: подготовительный</a:t>
            </a:r>
            <a:br>
              <a:rPr lang="ru-RU" sz="2000" b="1" i="1" smtClean="0">
                <a:cs typeface="Times New Roman" panose="02020603050405020304" pitchFamily="18" charset="0"/>
              </a:rPr>
            </a:br>
            <a:r>
              <a:rPr lang="ru-RU" sz="2000" smtClean="0">
                <a:cs typeface="Times New Roman" panose="02020603050405020304" pitchFamily="18" charset="0"/>
              </a:rPr>
              <a:t>1. Выбор темы проект.</a:t>
            </a:r>
            <a:br>
              <a:rPr lang="ru-RU" sz="2000" smtClean="0">
                <a:cs typeface="Times New Roman" panose="02020603050405020304" pitchFamily="18" charset="0"/>
              </a:rPr>
            </a:br>
            <a:r>
              <a:rPr lang="ru-RU" sz="2000" smtClean="0">
                <a:cs typeface="Times New Roman" panose="02020603050405020304" pitchFamily="18" charset="0"/>
              </a:rPr>
              <a:t>2. Формулировка цели и задач.</a:t>
            </a:r>
            <a:br>
              <a:rPr lang="ru-RU" sz="2000" smtClean="0">
                <a:cs typeface="Times New Roman" panose="02020603050405020304" pitchFamily="18" charset="0"/>
              </a:rPr>
            </a:br>
            <a:r>
              <a:rPr lang="ru-RU" sz="2000" smtClean="0">
                <a:cs typeface="Times New Roman" panose="02020603050405020304" pitchFamily="18" charset="0"/>
              </a:rPr>
              <a:t>3. Составление плана основного этапа проекта.</a:t>
            </a:r>
            <a:br>
              <a:rPr lang="ru-RU" sz="2000" smtClean="0">
                <a:cs typeface="Times New Roman" panose="02020603050405020304" pitchFamily="18" charset="0"/>
              </a:rPr>
            </a:br>
            <a:r>
              <a:rPr lang="ru-RU" sz="2000" b="1" i="1" smtClean="0">
                <a:cs typeface="Times New Roman" panose="02020603050405020304" pitchFamily="18" charset="0"/>
              </a:rPr>
              <a:t>2-й этап: основной</a:t>
            </a:r>
            <a:br>
              <a:rPr lang="ru-RU" sz="2000" b="1" i="1" smtClean="0">
                <a:cs typeface="Times New Roman" panose="02020603050405020304" pitchFamily="18" charset="0"/>
              </a:rPr>
            </a:br>
            <a:r>
              <a:rPr lang="ru-RU" sz="2000" smtClean="0">
                <a:cs typeface="Times New Roman" panose="02020603050405020304" pitchFamily="18" charset="0"/>
              </a:rPr>
              <a:t>1. «Познавательное развитие»: Знакомство с различными книгами. Беседа «Книги – мои друзья», «Откуда пришла книга», «Как нужно обращаться с книгами». Показ презентации «Создание книги». Развлечения «Книга – лучший друг»</a:t>
            </a:r>
            <a:br>
              <a:rPr lang="ru-RU" sz="2000" smtClean="0">
                <a:cs typeface="Times New Roman" panose="02020603050405020304" pitchFamily="18" charset="0"/>
              </a:rPr>
            </a:br>
            <a:r>
              <a:rPr lang="ru-RU" sz="2000" smtClean="0">
                <a:cs typeface="Times New Roman" panose="02020603050405020304" pitchFamily="18" charset="0"/>
              </a:rPr>
              <a:t>2. «Художественно – эстетическое развитие»: Слушание музыкальных сказок, пение потешек по сказкам. Раскрашивание героев сказок. Лепка героев сказок.</a:t>
            </a:r>
            <a:br>
              <a:rPr lang="ru-RU" sz="2000" smtClean="0">
                <a:cs typeface="Times New Roman" panose="02020603050405020304" pitchFamily="18" charset="0"/>
              </a:rPr>
            </a:br>
            <a:r>
              <a:rPr lang="ru-RU" sz="2000" smtClean="0">
                <a:cs typeface="Times New Roman" panose="02020603050405020304" pitchFamily="18" charset="0"/>
              </a:rPr>
              <a:t>3. «Речевое развитие» Чтение русской народной сказки «Теремок»; «Репка»; «Колобок» и т.д.</a:t>
            </a:r>
            <a:br>
              <a:rPr lang="ru-RU" sz="2000" smtClean="0">
                <a:cs typeface="Times New Roman" panose="02020603050405020304" pitchFamily="18" charset="0"/>
              </a:rPr>
            </a:br>
            <a:r>
              <a:rPr lang="ru-RU" sz="2000" smtClean="0">
                <a:cs typeface="Times New Roman" panose="02020603050405020304" pitchFamily="18" charset="0"/>
              </a:rPr>
              <a:t>Заучивание наизусть потешек, песенок и стихотворений А. Барто «Игрушки» при минимальной помощи воспитателя.</a:t>
            </a:r>
            <a:br>
              <a:rPr lang="ru-RU" sz="2000" smtClean="0">
                <a:cs typeface="Times New Roman" panose="02020603050405020304" pitchFamily="18" charset="0"/>
              </a:rPr>
            </a:br>
            <a:endParaRPr lang="ru-RU" sz="2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sz="1800" smtClean="0">
                <a:cs typeface="Times New Roman" panose="02020603050405020304" pitchFamily="18" charset="0"/>
              </a:rPr>
              <a:t>4. «Социально – коммуникативное»: Игра – драматизация по сказкам:</a:t>
            </a:r>
            <a:br>
              <a:rPr lang="ru-RU" sz="1800" smtClean="0">
                <a:cs typeface="Times New Roman" panose="02020603050405020304" pitchFamily="18" charset="0"/>
              </a:rPr>
            </a:br>
            <a:r>
              <a:rPr lang="ru-RU" sz="1800" smtClean="0">
                <a:cs typeface="Times New Roman" panose="02020603050405020304" pitchFamily="18" charset="0"/>
              </a:rPr>
              <a:t>«Теремок», «Курочка Ряба», «Лиса и заяц», «Репка» и т.д. Презентация детьми своей книжки – малышки. Сюжетно – ролевые игры: «Поход в библиотеку», «Книжный магазин», «Выставка книг».</a:t>
            </a:r>
            <a:br>
              <a:rPr lang="ru-RU" sz="1800" smtClean="0">
                <a:cs typeface="Times New Roman" panose="02020603050405020304" pitchFamily="18" charset="0"/>
              </a:rPr>
            </a:br>
            <a:r>
              <a:rPr lang="ru-RU" sz="1800" smtClean="0">
                <a:cs typeface="Times New Roman" panose="02020603050405020304" pitchFamily="18" charset="0"/>
              </a:rPr>
              <a:t>Свободные игры детей с сюжетными игрушками (мышка, зайчик и тп.). Ремонт книг.  Помощь родителям и детям в изготовлении книжек – малышек.</a:t>
            </a:r>
            <a:br>
              <a:rPr lang="ru-RU" sz="1800" smtClean="0">
                <a:cs typeface="Times New Roman" panose="02020603050405020304" pitchFamily="18" charset="0"/>
              </a:rPr>
            </a:br>
            <a:r>
              <a:rPr lang="ru-RU" sz="1800" smtClean="0">
                <a:cs typeface="Times New Roman" panose="02020603050405020304" pitchFamily="18" charset="0"/>
              </a:rPr>
              <a:t>5. «Физическое развитие»: Включение сказочных героев в утреннюю гимнастику: «У медведя во бору», «Зайка». Использование малоподвижных игр в свободной деятельности детей с использованием спортивных атрибутов. (Мячи, веревочки, кегли..)</a:t>
            </a:r>
            <a:br>
              <a:rPr lang="ru-RU" sz="1800" smtClean="0">
                <a:cs typeface="Times New Roman" panose="02020603050405020304" pitchFamily="18" charset="0"/>
              </a:rPr>
            </a:br>
            <a:endParaRPr lang="ru-RU" sz="1800" smtClean="0"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smtClean="0">
                <a:cs typeface="Times New Roman" panose="02020603050405020304" pitchFamily="18" charset="0"/>
              </a:rPr>
              <a:t>6.Работа в книжном уголке.</a:t>
            </a:r>
            <a:br>
              <a:rPr lang="ru-RU" sz="1800" smtClean="0">
                <a:cs typeface="Times New Roman" panose="02020603050405020304" pitchFamily="18" charset="0"/>
              </a:rPr>
            </a:br>
            <a:endParaRPr lang="ru-RU" sz="1800" smtClean="0"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smtClean="0">
                <a:cs typeface="Times New Roman" panose="02020603050405020304" pitchFamily="18" charset="0"/>
              </a:rPr>
              <a:t>7.Для родителей было подготовлено:</a:t>
            </a:r>
            <a:br>
              <a:rPr lang="ru-RU" sz="1800" smtClean="0">
                <a:cs typeface="Times New Roman" panose="02020603050405020304" pitchFamily="18" charset="0"/>
              </a:rPr>
            </a:br>
            <a:r>
              <a:rPr lang="ru-RU" sz="1800" smtClean="0">
                <a:cs typeface="Times New Roman" panose="02020603050405020304" pitchFamily="18" charset="0"/>
              </a:rPr>
              <a:t>Консультация «Семейное чтение»;</a:t>
            </a:r>
            <a:br>
              <a:rPr lang="ru-RU" sz="1800" smtClean="0">
                <a:cs typeface="Times New Roman" panose="02020603050405020304" pitchFamily="18" charset="0"/>
              </a:rPr>
            </a:br>
            <a:r>
              <a:rPr lang="ru-RU" sz="1800" smtClean="0">
                <a:cs typeface="Times New Roman" panose="02020603050405020304" pitchFamily="18" charset="0"/>
              </a:rPr>
              <a:t>Памятка «Советы родителям».</a:t>
            </a:r>
            <a:br>
              <a:rPr lang="ru-RU" sz="1800" smtClean="0">
                <a:cs typeface="Times New Roman" panose="02020603050405020304" pitchFamily="18" charset="0"/>
              </a:rPr>
            </a:br>
            <a:endParaRPr lang="ru-RU" sz="1800" smtClean="0"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smtClean="0">
                <a:cs typeface="Times New Roman" panose="02020603050405020304" pitchFamily="18" charset="0"/>
              </a:rPr>
              <a:t>8.Выставка в группе для детей других групп «Книжки – малышки»</a:t>
            </a:r>
            <a:br>
              <a:rPr lang="ru-RU" sz="1800" smtClean="0">
                <a:cs typeface="Times New Roman" panose="02020603050405020304" pitchFamily="18" charset="0"/>
              </a:rPr>
            </a:br>
            <a:endParaRPr lang="ru-RU" sz="1800" smtClean="0"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br>
              <a:rPr lang="ru-RU" sz="1800" smtClean="0">
                <a:cs typeface="Times New Roman" panose="02020603050405020304" pitchFamily="18" charset="0"/>
              </a:rPr>
            </a:br>
            <a:endParaRPr lang="ru-RU" sz="1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hatsApp Image 2023-03-17 at 13.50.13.jpe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2555875" y="188913"/>
            <a:ext cx="4752975" cy="6335712"/>
          </a:xfrm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/>
          </a:p>
        </p:txBody>
      </p:sp>
      <p:pic>
        <p:nvPicPr>
          <p:cNvPr id="4" name="Рисунок 3" descr="WhatsApp Image 2023-03-17 at 13.50.06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92275" y="188913"/>
            <a:ext cx="7175500" cy="5381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2327275" y="5824538"/>
            <a:ext cx="59055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b="1">
                <a:cs typeface="Arial" panose="020B0604020202020204" pitchFamily="34" charset="0"/>
              </a:rPr>
              <a:t>Подготовка детей к презентации своей книжки</a:t>
            </a:r>
            <a:endParaRPr lang="ru-RU" b="1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hatsApp Image 2023-03-17 at 13.50.07.jpe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84213" y="188913"/>
            <a:ext cx="4843462" cy="64579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5651500" y="5805488"/>
            <a:ext cx="3313113" cy="922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b="1">
                <a:cs typeface="Arial" panose="020B0604020202020204" pitchFamily="34" charset="0"/>
              </a:rPr>
              <a:t>Кузьмина Ева </a:t>
            </a:r>
            <a:endParaRPr lang="ru-RU" b="1">
              <a:cs typeface="Arial" panose="020B0604020202020204" pitchFamily="34" charset="0"/>
            </a:endParaRPr>
          </a:p>
          <a:p>
            <a:pPr algn="ctr"/>
            <a:r>
              <a:rPr lang="ru-RU" b="1">
                <a:cs typeface="Arial" panose="020B0604020202020204" pitchFamily="34" charset="0"/>
              </a:rPr>
              <a:t>сказка:</a:t>
            </a:r>
            <a:endParaRPr lang="ru-RU" b="1">
              <a:cs typeface="Arial" panose="020B0604020202020204" pitchFamily="34" charset="0"/>
            </a:endParaRPr>
          </a:p>
          <a:p>
            <a:pPr algn="ctr"/>
            <a:r>
              <a:rPr lang="ru-RU" b="1">
                <a:cs typeface="Arial" panose="020B0604020202020204" pitchFamily="34" charset="0"/>
              </a:rPr>
              <a:t>«Репка»</a:t>
            </a:r>
            <a:endParaRPr lang="ru-RU" b="1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3684</Words>
  <Application>WPS Presentation</Application>
  <PresentationFormat>Экран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Arial Black</vt:lpstr>
      <vt:lpstr>Times New Roman</vt:lpstr>
      <vt:lpstr>Microsoft YaHei</vt:lpstr>
      <vt:lpstr>Droid Sans Fallback</vt:lpstr>
      <vt:lpstr>Arial Unicode MS</vt:lpstr>
      <vt:lpstr>Тема Office</vt:lpstr>
      <vt:lpstr>ПРОЕКТ  по речевому развитию  «КНИЖКИ-МАЛЫШКИ»</vt:lpstr>
      <vt:lpstr>PowerPoint 演示文稿</vt:lpstr>
      <vt:lpstr>PowerPoint 演示文稿</vt:lpstr>
      <vt:lpstr>Цель проекта развивать интерес, потребность к чтению.</vt:lpstr>
      <vt:lpstr>Этапы реализации проекта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«КНИЖКИ-МАЛЫШКИ»</dc:title>
  <dc:creator>мой</dc:creator>
  <cp:lastModifiedBy>vadim</cp:lastModifiedBy>
  <cp:revision>20</cp:revision>
  <dcterms:created xsi:type="dcterms:W3CDTF">2023-03-26T05:41:28Z</dcterms:created>
  <dcterms:modified xsi:type="dcterms:W3CDTF">2023-03-26T05:41:28Z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