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0" r:id="rId3"/>
    <p:sldId id="259" r:id="rId4"/>
    <p:sldId id="257" r:id="rId5"/>
    <p:sldId id="261" r:id="rId6"/>
    <p:sldId id="262" r:id="rId7"/>
    <p:sldId id="265" r:id="rId8"/>
    <p:sldId id="270" r:id="rId9"/>
    <p:sldId id="281" r:id="rId10"/>
    <p:sldId id="282" r:id="rId11"/>
    <p:sldId id="274" r:id="rId12"/>
    <p:sldId id="276" r:id="rId13"/>
    <p:sldId id="279" r:id="rId14"/>
    <p:sldId id="277" r:id="rId15"/>
    <p:sldId id="263" r:id="rId16"/>
    <p:sldId id="266" r:id="rId17"/>
    <p:sldId id="283" r:id="rId18"/>
    <p:sldId id="280" r:id="rId19"/>
    <p:sldId id="267" r:id="rId20"/>
    <p:sldId id="278" r:id="rId21"/>
    <p:sldId id="268" r:id="rId22"/>
    <p:sldId id="269" r:id="rId23"/>
    <p:sldId id="271" r:id="rId24"/>
    <p:sldId id="272" r:id="rId25"/>
    <p:sldId id="273" r:id="rId26"/>
    <p:sldId id="275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14A8F2-2E0F-4719-B156-004C3431AC8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5C5BD6-C580-4D00-8588-133B7F60DF43}">
      <dgm:prSet phldrT="[Текст]" custT="1"/>
      <dgm:spPr/>
      <dgm:t>
        <a:bodyPr/>
        <a:lstStyle/>
        <a:p>
          <a:r>
            <a:rPr lang="ru-RU" sz="2400" b="1" smtClean="0"/>
            <a:t>Подготовительный этап</a:t>
          </a:r>
        </a:p>
        <a:p>
          <a:r>
            <a:rPr lang="ru-RU" sz="2400" smtClean="0"/>
            <a:t>Накопление знаний</a:t>
          </a:r>
          <a:endParaRPr lang="ru-RU" sz="2400"/>
        </a:p>
      </dgm:t>
    </dgm:pt>
    <dgm:pt modelId="{CAE59592-3570-4B37-9BA2-CE31736532B0}" type="parTrans" cxnId="{8BA30457-BE02-401D-8A26-A0AC2F6519C6}">
      <dgm:prSet/>
      <dgm:spPr/>
      <dgm:t>
        <a:bodyPr/>
        <a:lstStyle/>
        <a:p>
          <a:endParaRPr lang="ru-RU"/>
        </a:p>
      </dgm:t>
    </dgm:pt>
    <dgm:pt modelId="{E5D2502E-6380-4C6D-85A2-001F3A2732C0}" type="sibTrans" cxnId="{8BA30457-BE02-401D-8A26-A0AC2F6519C6}">
      <dgm:prSet/>
      <dgm:spPr/>
      <dgm:t>
        <a:bodyPr/>
        <a:lstStyle/>
        <a:p>
          <a:endParaRPr lang="ru-RU"/>
        </a:p>
      </dgm:t>
    </dgm:pt>
    <dgm:pt modelId="{151287A7-3C05-4915-90AF-9FC607134E46}">
      <dgm:prSet phldrT="[Текст]" custT="1"/>
      <dgm:spPr/>
      <dgm:t>
        <a:bodyPr/>
        <a:lstStyle/>
        <a:p>
          <a:r>
            <a:rPr lang="ru-RU" sz="2800" b="1" smtClean="0"/>
            <a:t>Основной этап</a:t>
          </a:r>
        </a:p>
        <a:p>
          <a:r>
            <a:rPr lang="ru-RU" sz="2400" smtClean="0"/>
            <a:t>Творческий</a:t>
          </a:r>
          <a:endParaRPr lang="ru-RU" sz="2400"/>
        </a:p>
      </dgm:t>
    </dgm:pt>
    <dgm:pt modelId="{06DC3B51-6817-4547-9602-E7F0FFB8D0E6}" type="parTrans" cxnId="{593F3106-D48D-4B51-B58E-7737E605EC34}">
      <dgm:prSet/>
      <dgm:spPr/>
      <dgm:t>
        <a:bodyPr/>
        <a:lstStyle/>
        <a:p>
          <a:endParaRPr lang="ru-RU"/>
        </a:p>
      </dgm:t>
    </dgm:pt>
    <dgm:pt modelId="{409CF8D1-4FE4-4A66-95F6-9CB218B1ADA7}" type="sibTrans" cxnId="{593F3106-D48D-4B51-B58E-7737E605EC34}">
      <dgm:prSet/>
      <dgm:spPr/>
      <dgm:t>
        <a:bodyPr/>
        <a:lstStyle/>
        <a:p>
          <a:endParaRPr lang="ru-RU"/>
        </a:p>
      </dgm:t>
    </dgm:pt>
    <dgm:pt modelId="{F876D05E-5ACD-4848-A7D6-BF81505B493E}">
      <dgm:prSet phldrT="[Текст]" custT="1"/>
      <dgm:spPr/>
      <dgm:t>
        <a:bodyPr/>
        <a:lstStyle/>
        <a:p>
          <a:r>
            <a:rPr lang="ru-RU" sz="2800" b="1" smtClean="0"/>
            <a:t>Заключительный этап </a:t>
          </a:r>
        </a:p>
        <a:p>
          <a:r>
            <a:rPr lang="ru-RU" sz="2400" smtClean="0"/>
            <a:t>Результативный</a:t>
          </a:r>
          <a:endParaRPr lang="ru-RU" sz="2400"/>
        </a:p>
      </dgm:t>
    </dgm:pt>
    <dgm:pt modelId="{CE71470C-EC52-4755-A65A-EB8458AE6E95}" type="parTrans" cxnId="{21EC1E20-A069-4758-BC67-A32C6E363672}">
      <dgm:prSet/>
      <dgm:spPr/>
      <dgm:t>
        <a:bodyPr/>
        <a:lstStyle/>
        <a:p>
          <a:endParaRPr lang="ru-RU"/>
        </a:p>
      </dgm:t>
    </dgm:pt>
    <dgm:pt modelId="{77F011C0-A154-4BEC-98A7-D38D6008C88F}" type="sibTrans" cxnId="{21EC1E20-A069-4758-BC67-A32C6E363672}">
      <dgm:prSet/>
      <dgm:spPr/>
      <dgm:t>
        <a:bodyPr/>
        <a:lstStyle/>
        <a:p>
          <a:endParaRPr lang="ru-RU"/>
        </a:p>
      </dgm:t>
    </dgm:pt>
    <dgm:pt modelId="{81F95C4E-C9D0-4030-A1A0-0F9F4A23DF9B}" type="pres">
      <dgm:prSet presAssocID="{0014A8F2-2E0F-4719-B156-004C3431AC8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DBFEF2-6BD5-4289-9CAC-3801E462B72B}" type="pres">
      <dgm:prSet presAssocID="{0014A8F2-2E0F-4719-B156-004C3431AC87}" presName="dummyMaxCanvas" presStyleCnt="0">
        <dgm:presLayoutVars/>
      </dgm:prSet>
      <dgm:spPr/>
    </dgm:pt>
    <dgm:pt modelId="{DDF95186-1F22-4500-AD17-B15366AC923F}" type="pres">
      <dgm:prSet presAssocID="{0014A8F2-2E0F-4719-B156-004C3431AC87}" presName="ThreeNodes_1" presStyleLbl="node1" presStyleIdx="0" presStyleCnt="3" custLinFactNeighborX="457" custLinFactNeighborY="12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A6150C-1FCD-42F1-AACD-624BF56A8F59}" type="pres">
      <dgm:prSet presAssocID="{0014A8F2-2E0F-4719-B156-004C3431AC87}" presName="ThreeNodes_2" presStyleLbl="node1" presStyleIdx="1" presStyleCnt="3" custLinFactNeighborX="1361" custLinFactNeighborY="-3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BA07C6-FE37-4F7D-9A82-7C8DC43C1A45}" type="pres">
      <dgm:prSet presAssocID="{0014A8F2-2E0F-4719-B156-004C3431AC87}" presName="ThreeNodes_3" presStyleLbl="node1" presStyleIdx="2" presStyleCnt="3" custLinFactNeighborX="6434" custLinFactNeighborY="45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9DD775-756C-4B6F-8BC1-556908EC9213}" type="pres">
      <dgm:prSet presAssocID="{0014A8F2-2E0F-4719-B156-004C3431AC87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41FA14-30FD-426A-AF09-F44F2334DE6E}" type="pres">
      <dgm:prSet presAssocID="{0014A8F2-2E0F-4719-B156-004C3431AC87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FF27D-5698-4DAC-AE90-721DF0AABD58}" type="pres">
      <dgm:prSet presAssocID="{0014A8F2-2E0F-4719-B156-004C3431AC87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CA7289-7B31-4A9E-ADD4-19D9C1173109}" type="pres">
      <dgm:prSet presAssocID="{0014A8F2-2E0F-4719-B156-004C3431AC87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051144-1B9C-4CEA-B363-C21C7FEB5959}" type="pres">
      <dgm:prSet presAssocID="{0014A8F2-2E0F-4719-B156-004C3431AC87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0D0640-A700-49E0-A773-F7BB63735D59}" type="presOf" srcId="{6C5C5BD6-C580-4D00-8588-133B7F60DF43}" destId="{FD7FF27D-5698-4DAC-AE90-721DF0AABD58}" srcOrd="1" destOrd="0" presId="urn:microsoft.com/office/officeart/2005/8/layout/vProcess5"/>
    <dgm:cxn modelId="{24736E5D-D1AE-4893-B56A-056CC50A9CDC}" type="presOf" srcId="{F876D05E-5ACD-4848-A7D6-BF81505B493E}" destId="{CDBA07C6-FE37-4F7D-9A82-7C8DC43C1A45}" srcOrd="0" destOrd="0" presId="urn:microsoft.com/office/officeart/2005/8/layout/vProcess5"/>
    <dgm:cxn modelId="{8BA30457-BE02-401D-8A26-A0AC2F6519C6}" srcId="{0014A8F2-2E0F-4719-B156-004C3431AC87}" destId="{6C5C5BD6-C580-4D00-8588-133B7F60DF43}" srcOrd="0" destOrd="0" parTransId="{CAE59592-3570-4B37-9BA2-CE31736532B0}" sibTransId="{E5D2502E-6380-4C6D-85A2-001F3A2732C0}"/>
    <dgm:cxn modelId="{21EC1E20-A069-4758-BC67-A32C6E363672}" srcId="{0014A8F2-2E0F-4719-B156-004C3431AC87}" destId="{F876D05E-5ACD-4848-A7D6-BF81505B493E}" srcOrd="2" destOrd="0" parTransId="{CE71470C-EC52-4755-A65A-EB8458AE6E95}" sibTransId="{77F011C0-A154-4BEC-98A7-D38D6008C88F}"/>
    <dgm:cxn modelId="{593F3106-D48D-4B51-B58E-7737E605EC34}" srcId="{0014A8F2-2E0F-4719-B156-004C3431AC87}" destId="{151287A7-3C05-4915-90AF-9FC607134E46}" srcOrd="1" destOrd="0" parTransId="{06DC3B51-6817-4547-9602-E7F0FFB8D0E6}" sibTransId="{409CF8D1-4FE4-4A66-95F6-9CB218B1ADA7}"/>
    <dgm:cxn modelId="{8C573E05-DC23-4B14-897F-BE3F4B1E2367}" type="presOf" srcId="{E5D2502E-6380-4C6D-85A2-001F3A2732C0}" destId="{E59DD775-756C-4B6F-8BC1-556908EC9213}" srcOrd="0" destOrd="0" presId="urn:microsoft.com/office/officeart/2005/8/layout/vProcess5"/>
    <dgm:cxn modelId="{32D5BFC8-C552-40F6-A783-34E54F9784C6}" type="presOf" srcId="{151287A7-3C05-4915-90AF-9FC607134E46}" destId="{FDA6150C-1FCD-42F1-AACD-624BF56A8F59}" srcOrd="0" destOrd="0" presId="urn:microsoft.com/office/officeart/2005/8/layout/vProcess5"/>
    <dgm:cxn modelId="{ED5315A3-6804-412B-9291-2024DF920769}" type="presOf" srcId="{F876D05E-5ACD-4848-A7D6-BF81505B493E}" destId="{D7051144-1B9C-4CEA-B363-C21C7FEB5959}" srcOrd="1" destOrd="0" presId="urn:microsoft.com/office/officeart/2005/8/layout/vProcess5"/>
    <dgm:cxn modelId="{5BB78267-EC40-4D5A-8FFC-4836DAB24EC5}" type="presOf" srcId="{151287A7-3C05-4915-90AF-9FC607134E46}" destId="{C8CA7289-7B31-4A9E-ADD4-19D9C1173109}" srcOrd="1" destOrd="0" presId="urn:microsoft.com/office/officeart/2005/8/layout/vProcess5"/>
    <dgm:cxn modelId="{FA3E5690-DAED-4134-89F0-1F21E1340FD6}" type="presOf" srcId="{6C5C5BD6-C580-4D00-8588-133B7F60DF43}" destId="{DDF95186-1F22-4500-AD17-B15366AC923F}" srcOrd="0" destOrd="0" presId="urn:microsoft.com/office/officeart/2005/8/layout/vProcess5"/>
    <dgm:cxn modelId="{33B5ACE3-E71D-4FCB-B4AC-2547122C9CA7}" type="presOf" srcId="{409CF8D1-4FE4-4A66-95F6-9CB218B1ADA7}" destId="{C041FA14-30FD-426A-AF09-F44F2334DE6E}" srcOrd="0" destOrd="0" presId="urn:microsoft.com/office/officeart/2005/8/layout/vProcess5"/>
    <dgm:cxn modelId="{2B466632-4024-40CF-85D3-431766E0203F}" type="presOf" srcId="{0014A8F2-2E0F-4719-B156-004C3431AC87}" destId="{81F95C4E-C9D0-4030-A1A0-0F9F4A23DF9B}" srcOrd="0" destOrd="0" presId="urn:microsoft.com/office/officeart/2005/8/layout/vProcess5"/>
    <dgm:cxn modelId="{CA95099E-A338-40FC-92A3-23DF1A6E3DAA}" type="presParOf" srcId="{81F95C4E-C9D0-4030-A1A0-0F9F4A23DF9B}" destId="{73DBFEF2-6BD5-4289-9CAC-3801E462B72B}" srcOrd="0" destOrd="0" presId="urn:microsoft.com/office/officeart/2005/8/layout/vProcess5"/>
    <dgm:cxn modelId="{F46845FE-639F-49D3-B23A-7C26CDE5DDC4}" type="presParOf" srcId="{81F95C4E-C9D0-4030-A1A0-0F9F4A23DF9B}" destId="{DDF95186-1F22-4500-AD17-B15366AC923F}" srcOrd="1" destOrd="0" presId="urn:microsoft.com/office/officeart/2005/8/layout/vProcess5"/>
    <dgm:cxn modelId="{6A85CA3E-6C06-4674-A4C1-B4F221813B1C}" type="presParOf" srcId="{81F95C4E-C9D0-4030-A1A0-0F9F4A23DF9B}" destId="{FDA6150C-1FCD-42F1-AACD-624BF56A8F59}" srcOrd="2" destOrd="0" presId="urn:microsoft.com/office/officeart/2005/8/layout/vProcess5"/>
    <dgm:cxn modelId="{EF5EECB9-4154-4D96-AE1F-F189B097E6BE}" type="presParOf" srcId="{81F95C4E-C9D0-4030-A1A0-0F9F4A23DF9B}" destId="{CDBA07C6-FE37-4F7D-9A82-7C8DC43C1A45}" srcOrd="3" destOrd="0" presId="urn:microsoft.com/office/officeart/2005/8/layout/vProcess5"/>
    <dgm:cxn modelId="{B82DB1B1-3699-4D5F-8320-16F78E9BD57F}" type="presParOf" srcId="{81F95C4E-C9D0-4030-A1A0-0F9F4A23DF9B}" destId="{E59DD775-756C-4B6F-8BC1-556908EC9213}" srcOrd="4" destOrd="0" presId="urn:microsoft.com/office/officeart/2005/8/layout/vProcess5"/>
    <dgm:cxn modelId="{B0766B14-26A3-428A-9B2B-77E21C7F1A71}" type="presParOf" srcId="{81F95C4E-C9D0-4030-A1A0-0F9F4A23DF9B}" destId="{C041FA14-30FD-426A-AF09-F44F2334DE6E}" srcOrd="5" destOrd="0" presId="urn:microsoft.com/office/officeart/2005/8/layout/vProcess5"/>
    <dgm:cxn modelId="{C009B63A-C379-4EA9-B9B7-9AA2D6BA7F81}" type="presParOf" srcId="{81F95C4E-C9D0-4030-A1A0-0F9F4A23DF9B}" destId="{FD7FF27D-5698-4DAC-AE90-721DF0AABD58}" srcOrd="6" destOrd="0" presId="urn:microsoft.com/office/officeart/2005/8/layout/vProcess5"/>
    <dgm:cxn modelId="{3F068BA3-FCA9-41B8-9116-F071D0794795}" type="presParOf" srcId="{81F95C4E-C9D0-4030-A1A0-0F9F4A23DF9B}" destId="{C8CA7289-7B31-4A9E-ADD4-19D9C1173109}" srcOrd="7" destOrd="0" presId="urn:microsoft.com/office/officeart/2005/8/layout/vProcess5"/>
    <dgm:cxn modelId="{E2051A74-2D41-4ADE-9881-B9CEF254E394}" type="presParOf" srcId="{81F95C4E-C9D0-4030-A1A0-0F9F4A23DF9B}" destId="{D7051144-1B9C-4CEA-B363-C21C7FEB595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F95186-1F22-4500-AD17-B15366AC923F}">
      <dsp:nvSpPr>
        <dsp:cNvPr id="0" name=""/>
        <dsp:cNvSpPr/>
      </dsp:nvSpPr>
      <dsp:spPr>
        <a:xfrm>
          <a:off x="23679" y="15776"/>
          <a:ext cx="5181600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Подготовительный этап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Накопление знаний</a:t>
          </a:r>
          <a:endParaRPr lang="ru-RU" sz="2400" kern="1200"/>
        </a:p>
      </dsp:txBody>
      <dsp:txXfrm>
        <a:off x="59388" y="51485"/>
        <a:ext cx="3865988" cy="1147782"/>
      </dsp:txXfrm>
    </dsp:sp>
    <dsp:sp modelId="{FDA6150C-1FCD-42F1-AACD-624BF56A8F59}">
      <dsp:nvSpPr>
        <dsp:cNvPr id="0" name=""/>
        <dsp:cNvSpPr/>
      </dsp:nvSpPr>
      <dsp:spPr>
        <a:xfrm>
          <a:off x="527721" y="1383922"/>
          <a:ext cx="5181600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/>
            <a:t>Основной этап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Творческий</a:t>
          </a:r>
          <a:endParaRPr lang="ru-RU" sz="2400" kern="1200"/>
        </a:p>
      </dsp:txBody>
      <dsp:txXfrm>
        <a:off x="563430" y="1419631"/>
        <a:ext cx="3860502" cy="1147782"/>
      </dsp:txXfrm>
    </dsp:sp>
    <dsp:sp modelId="{CDBA07C6-FE37-4F7D-9A82-7C8DC43C1A45}">
      <dsp:nvSpPr>
        <dsp:cNvPr id="0" name=""/>
        <dsp:cNvSpPr/>
      </dsp:nvSpPr>
      <dsp:spPr>
        <a:xfrm>
          <a:off x="914399" y="2844799"/>
          <a:ext cx="5181600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/>
            <a:t>Заключительный этап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Результативный</a:t>
          </a:r>
          <a:endParaRPr lang="ru-RU" sz="2400" kern="1200"/>
        </a:p>
      </dsp:txBody>
      <dsp:txXfrm>
        <a:off x="950108" y="2880508"/>
        <a:ext cx="3860502" cy="1147782"/>
      </dsp:txXfrm>
    </dsp:sp>
    <dsp:sp modelId="{E59DD775-756C-4B6F-8BC1-556908EC9213}">
      <dsp:nvSpPr>
        <dsp:cNvPr id="0" name=""/>
        <dsp:cNvSpPr/>
      </dsp:nvSpPr>
      <dsp:spPr>
        <a:xfrm>
          <a:off x="4389120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4567428" y="924560"/>
        <a:ext cx="435864" cy="596341"/>
      </dsp:txXfrm>
    </dsp:sp>
    <dsp:sp modelId="{C041FA14-30FD-426A-AF09-F44F2334DE6E}">
      <dsp:nvSpPr>
        <dsp:cNvPr id="0" name=""/>
        <dsp:cNvSpPr/>
      </dsp:nvSpPr>
      <dsp:spPr>
        <a:xfrm>
          <a:off x="4846320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024628" y="2338832"/>
        <a:ext cx="435864" cy="596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69410AA-DC13-4614-BEBC-BA3B62020C42}" type="datetimeFigureOut">
              <a:rPr lang="ru-RU"/>
              <a:pPr>
                <a:defRPr/>
              </a:pPr>
              <a:t>12.04.2015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87D929E-3E5D-4B56-AB8A-424A24C3A5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4851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1525E898-8850-4175-88B7-91C49CB68FAC}" type="slidenum">
              <a:rPr lang="ru-RU" altLang="ru-RU" smtClean="0"/>
              <a:pPr eaLnBrk="1" hangingPunct="1"/>
              <a:t>24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>
            <a:grpSpLocks/>
          </p:cNvGrpSpPr>
          <p:nvPr userDrawn="1"/>
        </p:nvGrpSpPr>
        <p:grpSpPr bwMode="auto">
          <a:xfrm>
            <a:off x="0" y="0"/>
            <a:ext cx="9144000" cy="6877050"/>
            <a:chOff x="0" y="-1"/>
            <a:chExt cx="9144000" cy="6876851"/>
          </a:xfrm>
        </p:grpSpPr>
        <p:pic>
          <p:nvPicPr>
            <p:cNvPr id="5" name="Рисунок 4" descr="camouflage A00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1"/>
              <a:ext cx="9144000" cy="687685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6" name="Рисунок 5" descr="bigpreview_White Skin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5616" y="116632"/>
              <a:ext cx="7884368" cy="662473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7" name="Рисунок 9" descr="0_7db68_f430077f_XL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4005064"/>
              <a:ext cx="2913616" cy="2644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0" descr="0_c0e8f_d0765eb9_XL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312" y="188640"/>
              <a:ext cx="1556739" cy="996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A7043-C2F5-4D27-8A55-1EBE50781568}" type="datetimeFigureOut">
              <a:rPr lang="ru-RU"/>
              <a:pPr>
                <a:defRPr/>
              </a:pPr>
              <a:t>12.04.2015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BD594-9380-4946-8376-2777BEBA6D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578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>
            <a:grpSpLocks/>
          </p:cNvGrpSpPr>
          <p:nvPr userDrawn="1"/>
        </p:nvGrpSpPr>
        <p:grpSpPr bwMode="auto">
          <a:xfrm>
            <a:off x="0" y="0"/>
            <a:ext cx="9144000" cy="6877050"/>
            <a:chOff x="0" y="-1"/>
            <a:chExt cx="9144000" cy="6876851"/>
          </a:xfrm>
        </p:grpSpPr>
        <p:pic>
          <p:nvPicPr>
            <p:cNvPr id="5" name="Рисунок 4" descr="camouflage A00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1"/>
              <a:ext cx="9144000" cy="687685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6" name="Рисунок 5" descr="bigpreview_White Skin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Рисунок 9" descr="a4678cd01358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15" t="14659" r="23915" b="13052"/>
            <a:stretch>
              <a:fillRect/>
            </a:stretch>
          </p:blipFill>
          <p:spPr bwMode="auto">
            <a:xfrm>
              <a:off x="323528" y="188640"/>
              <a:ext cx="936104" cy="915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0" descr="0_a9136_206f9133_XL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476672"/>
              <a:ext cx="1296144" cy="81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FF4AE-2164-4C72-9A6D-AD43F5A6827F}" type="datetimeFigureOut">
              <a:rPr lang="ru-RU"/>
              <a:pPr>
                <a:defRPr/>
              </a:pPr>
              <a:t>12.04.2015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52699-F52F-4DA7-B011-CFEE2C057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297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>
            <a:grpSpLocks/>
          </p:cNvGrpSpPr>
          <p:nvPr userDrawn="1"/>
        </p:nvGrpSpPr>
        <p:grpSpPr bwMode="auto">
          <a:xfrm>
            <a:off x="0" y="0"/>
            <a:ext cx="9144000" cy="6877050"/>
            <a:chOff x="0" y="-1"/>
            <a:chExt cx="9144000" cy="6876851"/>
          </a:xfrm>
        </p:grpSpPr>
        <p:pic>
          <p:nvPicPr>
            <p:cNvPr id="5" name="Рисунок 4" descr="camouflage A00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1"/>
              <a:ext cx="9144000" cy="687685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6" name="Рисунок 5" descr="bigpreview_White Skin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7" name="Группа 9"/>
          <p:cNvGrpSpPr>
            <a:grpSpLocks/>
          </p:cNvGrpSpPr>
          <p:nvPr userDrawn="1"/>
        </p:nvGrpSpPr>
        <p:grpSpPr bwMode="auto">
          <a:xfrm rot="5400000">
            <a:off x="7945438" y="285750"/>
            <a:ext cx="1295400" cy="1101725"/>
            <a:chOff x="107504" y="188640"/>
            <a:chExt cx="1296144" cy="1101533"/>
          </a:xfrm>
        </p:grpSpPr>
        <p:pic>
          <p:nvPicPr>
            <p:cNvPr id="8" name="Рисунок 10" descr="a4678cd01358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15" t="14659" r="23915" b="13052"/>
            <a:stretch>
              <a:fillRect/>
            </a:stretch>
          </p:blipFill>
          <p:spPr bwMode="auto">
            <a:xfrm>
              <a:off x="323528" y="188640"/>
              <a:ext cx="936104" cy="915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Рисунок 11" descr="0_a9136_206f9133_XL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476672"/>
              <a:ext cx="1296144" cy="81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55869-5734-4BD5-B8B6-E714F8C94264}" type="datetimeFigureOut">
              <a:rPr lang="ru-RU"/>
              <a:pPr>
                <a:defRPr/>
              </a:pPr>
              <a:t>12.04.2015</a:t>
            </a:fld>
            <a:endParaRPr lang="ru-RU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990EC-2CA3-4E9C-AF11-B97C9BD083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767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>
            <a:grpSpLocks/>
          </p:cNvGrpSpPr>
          <p:nvPr userDrawn="1"/>
        </p:nvGrpSpPr>
        <p:grpSpPr bwMode="auto">
          <a:xfrm>
            <a:off x="0" y="0"/>
            <a:ext cx="9144000" cy="6877050"/>
            <a:chOff x="0" y="-1"/>
            <a:chExt cx="9144000" cy="6876851"/>
          </a:xfrm>
        </p:grpSpPr>
        <p:pic>
          <p:nvPicPr>
            <p:cNvPr id="5" name="Рисунок 4" descr="camouflage A00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1"/>
              <a:ext cx="9144000" cy="687685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6" name="Рисунок 5" descr="bigpreview_White Skin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Рисунок 9" descr="a4678cd01358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15" t="14659" r="23915" b="13052"/>
            <a:stretch>
              <a:fillRect/>
            </a:stretch>
          </p:blipFill>
          <p:spPr bwMode="auto">
            <a:xfrm>
              <a:off x="323528" y="188640"/>
              <a:ext cx="936104" cy="915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0" descr="0_a9136_206f9133_XL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476672"/>
              <a:ext cx="1296144" cy="81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9946C-1559-46E1-B760-9D9D47CA8611}" type="datetimeFigureOut">
              <a:rPr lang="ru-RU"/>
              <a:pPr>
                <a:defRPr/>
              </a:pPr>
              <a:t>12.04.2015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972CB-126E-4F2A-B011-0CBAE18F8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851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>
            <a:grpSpLocks/>
          </p:cNvGrpSpPr>
          <p:nvPr userDrawn="1"/>
        </p:nvGrpSpPr>
        <p:grpSpPr bwMode="auto">
          <a:xfrm>
            <a:off x="0" y="0"/>
            <a:ext cx="9144000" cy="6877050"/>
            <a:chOff x="0" y="-1"/>
            <a:chExt cx="9144000" cy="6876851"/>
          </a:xfrm>
        </p:grpSpPr>
        <p:pic>
          <p:nvPicPr>
            <p:cNvPr id="5" name="Рисунок 4" descr="camouflage A00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1"/>
              <a:ext cx="9144000" cy="687685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6" name="Рисунок 5" descr="bigpreview_White Skin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Рисунок 9" descr="a4678cd01358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15" t="14659" r="23915" b="13052"/>
            <a:stretch>
              <a:fillRect/>
            </a:stretch>
          </p:blipFill>
          <p:spPr bwMode="auto">
            <a:xfrm>
              <a:off x="323528" y="188640"/>
              <a:ext cx="936104" cy="915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0" descr="0_a9136_206f9133_XL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476672"/>
              <a:ext cx="1296144" cy="81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12CAC-0A76-4402-8423-EFAB366F2C38}" type="datetimeFigureOut">
              <a:rPr lang="ru-RU"/>
              <a:pPr>
                <a:defRPr/>
              </a:pPr>
              <a:t>12.04.2015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4E147-E2CA-4242-9E65-22D87B628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24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6"/>
          <p:cNvGrpSpPr>
            <a:grpSpLocks/>
          </p:cNvGrpSpPr>
          <p:nvPr userDrawn="1"/>
        </p:nvGrpSpPr>
        <p:grpSpPr bwMode="auto">
          <a:xfrm>
            <a:off x="0" y="0"/>
            <a:ext cx="9144000" cy="6877050"/>
            <a:chOff x="0" y="-1"/>
            <a:chExt cx="9144000" cy="6876851"/>
          </a:xfrm>
        </p:grpSpPr>
        <p:pic>
          <p:nvPicPr>
            <p:cNvPr id="6" name="Рисунок 5" descr="camouflage A00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1"/>
              <a:ext cx="9144000" cy="687685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7" name="Рисунок 6" descr="bigpreview_White Skin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Рисунок 9" descr="a4678cd01358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15" t="14659" r="23915" b="13052"/>
            <a:stretch>
              <a:fillRect/>
            </a:stretch>
          </p:blipFill>
          <p:spPr bwMode="auto">
            <a:xfrm>
              <a:off x="323528" y="188640"/>
              <a:ext cx="936104" cy="915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Рисунок 10" descr="0_a9136_206f9133_XL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476672"/>
              <a:ext cx="1296144" cy="81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DD84B-33FA-4614-B50A-1EC8491D1CD0}" type="datetimeFigureOut">
              <a:rPr lang="ru-RU"/>
              <a:pPr>
                <a:defRPr/>
              </a:pPr>
              <a:t>12.04.2015</a:t>
            </a:fld>
            <a:endParaRPr lang="ru-RU"/>
          </a:p>
        </p:txBody>
      </p:sp>
      <p:sp>
        <p:nvSpPr>
          <p:cNvPr id="11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8F00F-EF68-434D-82A8-1006ECADED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80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>
            <a:grpSpLocks/>
          </p:cNvGrpSpPr>
          <p:nvPr userDrawn="1"/>
        </p:nvGrpSpPr>
        <p:grpSpPr bwMode="auto">
          <a:xfrm>
            <a:off x="0" y="0"/>
            <a:ext cx="9144000" cy="6877050"/>
            <a:chOff x="0" y="-1"/>
            <a:chExt cx="9144000" cy="6876851"/>
          </a:xfrm>
        </p:grpSpPr>
        <p:pic>
          <p:nvPicPr>
            <p:cNvPr id="8" name="Рисунок 7" descr="camouflage A00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1"/>
              <a:ext cx="9144000" cy="687685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bigpreview_White Skin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Рисунок 9" descr="a4678cd01358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15" t="14659" r="23915" b="13052"/>
            <a:stretch>
              <a:fillRect/>
            </a:stretch>
          </p:blipFill>
          <p:spPr bwMode="auto">
            <a:xfrm>
              <a:off x="323528" y="188640"/>
              <a:ext cx="936104" cy="915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Рисунок 10" descr="0_a9136_206f9133_XL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476672"/>
              <a:ext cx="1296144" cy="81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2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1CCFA-4F72-40F9-AA30-DE54FD96D2AB}" type="datetimeFigureOut">
              <a:rPr lang="ru-RU"/>
              <a:pPr>
                <a:defRPr/>
              </a:pPr>
              <a:t>12.04.2015</a:t>
            </a:fld>
            <a:endParaRPr lang="ru-RU"/>
          </a:p>
        </p:txBody>
      </p:sp>
      <p:sp>
        <p:nvSpPr>
          <p:cNvPr id="13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AC9F4-0D13-42FE-B38B-5EB29ED97D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544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6"/>
          <p:cNvGrpSpPr>
            <a:grpSpLocks/>
          </p:cNvGrpSpPr>
          <p:nvPr userDrawn="1"/>
        </p:nvGrpSpPr>
        <p:grpSpPr bwMode="auto">
          <a:xfrm>
            <a:off x="0" y="0"/>
            <a:ext cx="9144000" cy="6877050"/>
            <a:chOff x="0" y="-1"/>
            <a:chExt cx="9144000" cy="6876851"/>
          </a:xfrm>
        </p:grpSpPr>
        <p:pic>
          <p:nvPicPr>
            <p:cNvPr id="4" name="Рисунок 3" descr="camouflage A00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1"/>
              <a:ext cx="9144000" cy="687685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5" name="Рисунок 4" descr="bigpreview_White Skin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Рисунок 9" descr="a4678cd01358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15" t="14659" r="23915" b="13052"/>
            <a:stretch>
              <a:fillRect/>
            </a:stretch>
          </p:blipFill>
          <p:spPr bwMode="auto">
            <a:xfrm>
              <a:off x="323528" y="188640"/>
              <a:ext cx="936104" cy="915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10" descr="0_a9136_206f9133_XL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476672"/>
              <a:ext cx="1296144" cy="81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D2968-D43F-481B-8017-F86A0A4A2401}" type="datetimeFigureOut">
              <a:rPr lang="ru-RU"/>
              <a:pPr>
                <a:defRPr/>
              </a:pPr>
              <a:t>12.04.2015</a:t>
            </a:fld>
            <a:endParaRPr lang="ru-RU"/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8C322-2AA2-403A-A7B8-9AC49AC639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756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0" y="0"/>
            <a:ext cx="9144000" cy="6877050"/>
            <a:chOff x="0" y="-1"/>
            <a:chExt cx="9144000" cy="6876851"/>
          </a:xfrm>
        </p:grpSpPr>
        <p:pic>
          <p:nvPicPr>
            <p:cNvPr id="3" name="Рисунок 2" descr="camouflage A00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1"/>
              <a:ext cx="9144000" cy="687685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4" name="Рисунок 3" descr="bigpreview_White Skin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Рисунок 9" descr="a4678cd01358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88640"/>
              <a:ext cx="936104" cy="915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0" descr="0_a9136_206f9133_XL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476672"/>
              <a:ext cx="1296144" cy="81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9752D-06A3-4045-9204-3666A727369D}" type="datetimeFigureOut">
              <a:rPr lang="ru-RU"/>
              <a:pPr>
                <a:defRPr/>
              </a:pPr>
              <a:t>12.04.2015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679F3-54FA-4B25-A62A-66DDB14B47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833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6"/>
          <p:cNvGrpSpPr>
            <a:grpSpLocks/>
          </p:cNvGrpSpPr>
          <p:nvPr userDrawn="1"/>
        </p:nvGrpSpPr>
        <p:grpSpPr bwMode="auto">
          <a:xfrm>
            <a:off x="0" y="0"/>
            <a:ext cx="9144000" cy="6877050"/>
            <a:chOff x="0" y="-1"/>
            <a:chExt cx="9144000" cy="6876851"/>
          </a:xfrm>
        </p:grpSpPr>
        <p:pic>
          <p:nvPicPr>
            <p:cNvPr id="6" name="Рисунок 5" descr="camouflage A00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1"/>
              <a:ext cx="9144000" cy="687685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7" name="Рисунок 6" descr="bigpreview_White Skin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Рисунок 9" descr="a4678cd01358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15" t="14659" r="23915" b="13052"/>
            <a:stretch>
              <a:fillRect/>
            </a:stretch>
          </p:blipFill>
          <p:spPr bwMode="auto">
            <a:xfrm>
              <a:off x="323528" y="188640"/>
              <a:ext cx="936104" cy="915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Рисунок 10" descr="0_a9136_206f9133_XL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476672"/>
              <a:ext cx="1296144" cy="81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A547E-412F-49BC-A8A0-732351D94521}" type="datetimeFigureOut">
              <a:rPr lang="ru-RU"/>
              <a:pPr>
                <a:defRPr/>
              </a:pPr>
              <a:t>12.04.2015</a:t>
            </a:fld>
            <a:endParaRPr lang="ru-RU"/>
          </a:p>
        </p:txBody>
      </p:sp>
      <p:sp>
        <p:nvSpPr>
          <p:cNvPr id="11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9A34C-0333-4BD4-8B51-FB7AF02947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800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6"/>
          <p:cNvGrpSpPr>
            <a:grpSpLocks/>
          </p:cNvGrpSpPr>
          <p:nvPr userDrawn="1"/>
        </p:nvGrpSpPr>
        <p:grpSpPr bwMode="auto">
          <a:xfrm>
            <a:off x="0" y="0"/>
            <a:ext cx="9144000" cy="6877050"/>
            <a:chOff x="0" y="-1"/>
            <a:chExt cx="9144000" cy="6876851"/>
          </a:xfrm>
        </p:grpSpPr>
        <p:pic>
          <p:nvPicPr>
            <p:cNvPr id="6" name="Рисунок 5" descr="camouflage A00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1"/>
              <a:ext cx="9144000" cy="687685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7" name="Рисунок 6" descr="bigpreview_White Skin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Рисунок 9" descr="a4678cd01358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15" t="14659" r="23915" b="13052"/>
            <a:stretch>
              <a:fillRect/>
            </a:stretch>
          </p:blipFill>
          <p:spPr bwMode="auto">
            <a:xfrm>
              <a:off x="323528" y="188640"/>
              <a:ext cx="936104" cy="915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Рисунок 10" descr="0_a9136_206f9133_XL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476672"/>
              <a:ext cx="1296144" cy="81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2F344-B73F-417D-B987-EF76DF2977D5}" type="datetimeFigureOut">
              <a:rPr lang="ru-RU"/>
              <a:pPr>
                <a:defRPr/>
              </a:pPr>
              <a:t>12.04.2015</a:t>
            </a:fld>
            <a:endParaRPr lang="ru-RU"/>
          </a:p>
        </p:txBody>
      </p:sp>
      <p:sp>
        <p:nvSpPr>
          <p:cNvPr id="11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3235A-4678-42A8-8EE4-8727DA239C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939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33244E-6420-4367-9180-E5C3FBD028C3}" type="datetimeFigureOut">
              <a:rPr lang="ru-RU"/>
              <a:pPr>
                <a:defRPr/>
              </a:pPr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7002B7-BB56-42D0-A56C-FC8E5363E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188" y="44450"/>
            <a:ext cx="76327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smtClean="0"/>
              <a:t>Проект</a:t>
            </a:r>
            <a:r>
              <a:rPr lang="en-US" b="1" i="1" smtClean="0"/>
              <a:t/>
            </a:r>
            <a:br>
              <a:rPr lang="en-US" b="1" i="1" smtClean="0"/>
            </a:br>
            <a:r>
              <a:rPr lang="ru-RU" sz="4800" b="1" i="1" smtClean="0">
                <a:solidFill>
                  <a:srgbClr val="C00000"/>
                </a:solidFill>
              </a:rPr>
              <a:t>Мой </a:t>
            </a:r>
            <a:r>
              <a:rPr lang="ru-RU" sz="4800" b="1" i="1">
                <a:solidFill>
                  <a:srgbClr val="C00000"/>
                </a:solidFill>
              </a:rPr>
              <a:t>папа - самый </a:t>
            </a:r>
            <a:r>
              <a:rPr lang="ru-RU" sz="4800" b="1" i="1" smtClean="0">
                <a:solidFill>
                  <a:srgbClr val="C00000"/>
                </a:solidFill>
              </a:rPr>
              <a:t>лучший</a:t>
            </a:r>
            <a:r>
              <a:rPr lang="en-US" sz="4800" b="1" i="1" smtClean="0">
                <a:solidFill>
                  <a:srgbClr val="C00000"/>
                </a:solidFill>
              </a:rPr>
              <a:t>!</a:t>
            </a:r>
            <a:endParaRPr lang="ru-RU" sz="480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2500" y="4941888"/>
            <a:ext cx="5464175" cy="17526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>
                <a:solidFill>
                  <a:srgbClr val="C00000"/>
                </a:solidFill>
              </a:rPr>
              <a:t>«Мой папа - самый лучший,</a:t>
            </a:r>
            <a:endParaRPr lang="ru-RU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>
                <a:solidFill>
                  <a:srgbClr val="C00000"/>
                </a:solidFill>
              </a:rPr>
              <a:t>И он достался мне!</a:t>
            </a:r>
            <a:endParaRPr lang="ru-RU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>
                <a:solidFill>
                  <a:srgbClr val="C00000"/>
                </a:solidFill>
              </a:rPr>
              <a:t>Я самый счастливый</a:t>
            </a:r>
            <a:endParaRPr lang="ru-RU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>
                <a:solidFill>
                  <a:srgbClr val="C00000"/>
                </a:solidFill>
              </a:rPr>
              <a:t>Ребенок  на </a:t>
            </a:r>
            <a:r>
              <a:rPr lang="ru-RU" b="1" i="1" smtClean="0">
                <a:solidFill>
                  <a:srgbClr val="C00000"/>
                </a:solidFill>
              </a:rPr>
              <a:t>Земле</a:t>
            </a:r>
            <a:r>
              <a:rPr lang="en-US" b="1" i="1" smtClean="0">
                <a:solidFill>
                  <a:srgbClr val="C00000"/>
                </a:solidFill>
              </a:rPr>
              <a:t>!</a:t>
            </a:r>
            <a:r>
              <a:rPr lang="ru-RU" b="1" i="1" smtClean="0">
                <a:solidFill>
                  <a:srgbClr val="C00000"/>
                </a:solidFill>
              </a:rPr>
              <a:t>»</a:t>
            </a:r>
            <a:endParaRPr lang="ru-RU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3316" name="Рисунок 3" descr="fathers-day-dad-hu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1484313"/>
            <a:ext cx="489902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4908" y="-171400"/>
            <a:ext cx="7776864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solidFill>
                  <a:srgbClr val="C00000"/>
                </a:solidFill>
                <a:latin typeface="+mn-lt"/>
                <a:cs typeface="+mn-cs"/>
              </a:rPr>
              <a:t>3 этап Результативный</a:t>
            </a:r>
            <a:endParaRPr lang="ru-RU" sz="3200">
              <a:solidFill>
                <a:srgbClr val="C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+mn-lt"/>
              <a:cs typeface="+mn-cs"/>
            </a:endParaRP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366713" y="765175"/>
            <a:ext cx="8704262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000" smtClean="0">
                <a:solidFill>
                  <a:srgbClr val="002060"/>
                </a:solidFill>
              </a:rPr>
              <a:t>                    </a:t>
            </a:r>
            <a:endParaRPr lang="ru-RU" sz="2000" b="1" smtClean="0"/>
          </a:p>
          <a:p>
            <a:pPr algn="ctr" eaLnBrk="1" hangingPunct="1">
              <a:defRPr/>
            </a:pPr>
            <a:r>
              <a:rPr lang="ru-RU" sz="2000" b="1" smtClean="0"/>
              <a:t>                                </a:t>
            </a:r>
            <a:r>
              <a:rPr lang="ru-RU" sz="2400" b="1" smtClean="0"/>
              <a:t>Оформление стенгазеты «Поговорим о папе».</a:t>
            </a:r>
          </a:p>
          <a:p>
            <a:pPr algn="ctr" eaLnBrk="1" hangingPunct="1">
              <a:defRPr/>
            </a:pPr>
            <a:r>
              <a:rPr lang="ru-RU" sz="2400" b="1" smtClean="0"/>
              <a:t>Вручение подарков и поздравительных открыток к празднику 23 февраля.</a:t>
            </a:r>
          </a:p>
          <a:p>
            <a:pPr algn="ctr" eaLnBrk="1" hangingPunct="1">
              <a:defRPr/>
            </a:pPr>
            <a:r>
              <a:rPr lang="ru-RU" sz="3200" b="1" smtClean="0">
                <a:solidFill>
                  <a:srgbClr val="C00000"/>
                </a:solidFill>
                <a:latin typeface="+mn-lt"/>
                <a:cs typeface="+mn-cs"/>
              </a:rPr>
              <a:t>Результаты проекта </a:t>
            </a:r>
          </a:p>
          <a:p>
            <a:pPr eaLnBrk="1" hangingPunct="1">
              <a:defRPr/>
            </a:pPr>
            <a:r>
              <a:rPr lang="ru-RU" sz="2400" b="1" smtClean="0"/>
              <a:t>Комплекс действий, организованных педагогами по реализации проекта (поднятие статуса отца в семье, расширения знаний детей о защитниках отечества) имеет положительный итог. У детей сформировалась система знаний о семье, семейных ценностях, о мужских профессиях,  о тех кто охраняет и защищает нашу Родину, о способах проявления своих чувств к окружающим. Взаимодействие родителей и детей способствовало эмоциональному сближению, получению родителями и детьми опыта партнерских отношений через совместную деятельность.</a:t>
            </a:r>
          </a:p>
          <a:p>
            <a:pPr eaLnBrk="1" hangingPunct="1">
              <a:defRPr/>
            </a:pPr>
            <a:endParaRPr lang="ru-RU" sz="2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90260" y="258594"/>
            <a:ext cx="633670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+mn-lt"/>
              <a:cs typeface="+mn-cs"/>
            </a:endParaRP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1663700" y="230188"/>
            <a:ext cx="74882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2000" b="1"/>
              <a:t>             </a:t>
            </a:r>
            <a:r>
              <a:rPr lang="ru-RU" altLang="ru-RU" sz="2000" b="1"/>
              <a:t>  </a:t>
            </a:r>
            <a:r>
              <a:rPr lang="ru-RU" altLang="ru-RU" sz="2800" b="1"/>
              <a:t>Утренняя гимнастика «Папа может…»</a:t>
            </a:r>
          </a:p>
          <a:p>
            <a:pPr eaLnBrk="1" hangingPunct="1"/>
            <a:r>
              <a:rPr lang="ru-RU" altLang="ru-RU" sz="2000" b="1"/>
              <a:t>                                       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916832"/>
            <a:ext cx="5328000" cy="39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4284" y="884034"/>
            <a:ext cx="3267000" cy="43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8" name="TextBox 2"/>
          <p:cNvSpPr txBox="1">
            <a:spLocks noChangeArrowheads="1"/>
          </p:cNvSpPr>
          <p:nvPr/>
        </p:nvSpPr>
        <p:spPr bwMode="auto">
          <a:xfrm>
            <a:off x="250825" y="6015038"/>
            <a:ext cx="5537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b="1"/>
              <a:t>Гимнастика после сна «Богатыри»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92784" y="60990"/>
            <a:ext cx="633670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+mn-lt"/>
              <a:cs typeface="+mn-cs"/>
            </a:endParaRP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2411413" y="334963"/>
            <a:ext cx="4422775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/>
              <a:t>Что едят солдаты?</a:t>
            </a:r>
          </a:p>
          <a:p>
            <a:pPr algn="ctr" eaLnBrk="1" hangingPunct="1"/>
            <a:r>
              <a:rPr lang="ru-RU" altLang="ru-RU" sz="2800" b="1"/>
              <a:t>Индивидуальный рацион питания</a:t>
            </a:r>
          </a:p>
          <a:p>
            <a:pPr eaLnBrk="1" hangingPunct="1"/>
            <a:endParaRPr lang="ru-RU" alt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2230884"/>
            <a:ext cx="4927136" cy="406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1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808163"/>
            <a:ext cx="3563938" cy="4752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92784" y="60990"/>
            <a:ext cx="633670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+mn-lt"/>
              <a:cs typeface="+mn-cs"/>
            </a:endParaRP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1041400" y="404813"/>
            <a:ext cx="3671888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2000" b="1"/>
              <a:t> </a:t>
            </a:r>
            <a:r>
              <a:rPr lang="ru-RU" altLang="ru-RU" sz="2000" b="1"/>
              <a:t>  </a:t>
            </a:r>
            <a:r>
              <a:rPr lang="ru-RU" altLang="ru-RU" sz="2800" b="1"/>
              <a:t>Настоящий                  снаряд и знаки отличия </a:t>
            </a:r>
          </a:p>
          <a:p>
            <a:pPr eaLnBrk="1" hangingPunct="1"/>
            <a:r>
              <a:rPr lang="ru-RU" altLang="ru-RU" sz="2000" b="1"/>
              <a:t>                                        </a:t>
            </a:r>
          </a:p>
          <a:p>
            <a:pPr eaLnBrk="1" hangingPunct="1"/>
            <a:endParaRPr lang="ru-RU" altLang="ru-RU" sz="2000" b="1"/>
          </a:p>
          <a:p>
            <a:pPr eaLnBrk="1" hangingPunct="1"/>
            <a:endParaRPr lang="ru-RU" altLang="ru-RU" sz="2000" b="1"/>
          </a:p>
          <a:p>
            <a:pPr eaLnBrk="1" hangingPunct="1"/>
            <a:endParaRPr lang="ru-RU" altLang="ru-RU" sz="2000" b="1"/>
          </a:p>
          <a:p>
            <a:pPr eaLnBrk="1" hangingPunct="1"/>
            <a:endParaRPr lang="ru-RU" altLang="ru-RU" sz="2000" b="1"/>
          </a:p>
          <a:p>
            <a:pPr eaLnBrk="1" hangingPunct="1"/>
            <a:endParaRPr lang="ru-RU" altLang="ru-RU" sz="2000" b="1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548" y="2347059"/>
            <a:ext cx="4263518" cy="42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5066" y="1227337"/>
            <a:ext cx="4464000" cy="33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90260" y="258594"/>
            <a:ext cx="633670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+mn-lt"/>
              <a:cs typeface="+mn-cs"/>
            </a:endParaRPr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1517650" y="442913"/>
            <a:ext cx="74882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2000" b="1"/>
              <a:t> </a:t>
            </a:r>
            <a:r>
              <a:rPr lang="ru-RU" altLang="ru-RU" sz="2400" b="1"/>
              <a:t>Знакомство с</a:t>
            </a:r>
            <a:r>
              <a:rPr lang="en-US" altLang="ru-RU" sz="2400" b="1"/>
              <a:t>  </a:t>
            </a:r>
            <a:r>
              <a:rPr lang="ru-RU" altLang="ru-RU" sz="2400" b="1"/>
              <a:t>инструментами, которыми пользуются </a:t>
            </a:r>
            <a:r>
              <a:rPr lang="en-US" altLang="ru-RU" sz="2400" b="1"/>
              <a:t> </a:t>
            </a:r>
            <a:r>
              <a:rPr lang="ru-RU" altLang="ru-RU" sz="2400" b="1"/>
              <a:t>     </a:t>
            </a:r>
          </a:p>
          <a:p>
            <a:pPr eaLnBrk="1" hangingPunct="1"/>
            <a:r>
              <a:rPr lang="ru-RU" altLang="ru-RU" sz="2400" b="1"/>
              <a:t>             люди разных профессий в своей работе                                    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2260723"/>
            <a:ext cx="3348000" cy="44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488763"/>
            <a:ext cx="5088000" cy="38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90260" y="258594"/>
            <a:ext cx="633670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+mn-lt"/>
              <a:cs typeface="+mn-cs"/>
            </a:endParaRPr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2017713" y="269875"/>
            <a:ext cx="6596062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2000" b="1"/>
              <a:t>  </a:t>
            </a:r>
            <a:r>
              <a:rPr lang="ru-RU" altLang="ru-RU" sz="2800" b="1"/>
              <a:t>Просмотр слайдов с видами военной техники и профессиями.</a:t>
            </a:r>
          </a:p>
          <a:p>
            <a:pPr eaLnBrk="1" hangingPunct="1"/>
            <a:endParaRPr lang="ru-RU" altLang="ru-RU" sz="2000" b="1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02" y="1408371"/>
            <a:ext cx="4560000" cy="34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4300" y="3135139"/>
            <a:ext cx="4560000" cy="34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279232"/>
            <a:ext cx="6336704" cy="16927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+mn-lt"/>
              <a:cs typeface="+mn-cs"/>
            </a:endParaRPr>
          </a:p>
        </p:txBody>
      </p:sp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706438" y="677863"/>
            <a:ext cx="87042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/>
              <a:t>Сюжетно-ролевые игры «Пожарная команда»,</a:t>
            </a:r>
          </a:p>
          <a:p>
            <a:pPr algn="ctr" eaLnBrk="1" hangingPunct="1"/>
            <a:r>
              <a:rPr lang="ru-RU" altLang="ru-RU" sz="2400" b="1"/>
              <a:t> «Мастерская» </a:t>
            </a:r>
            <a:endParaRPr lang="ru-RU" altLang="ru-RU" sz="2000" b="1"/>
          </a:p>
        </p:txBody>
      </p:sp>
      <p:pic>
        <p:nvPicPr>
          <p:cNvPr id="28676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9363" y="1773238"/>
            <a:ext cx="3509962" cy="4679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773238"/>
            <a:ext cx="3509962" cy="4679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90260" y="258594"/>
            <a:ext cx="6336704" cy="16927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+mn-lt"/>
              <a:cs typeface="+mn-cs"/>
            </a:endParaRPr>
          </a:p>
        </p:txBody>
      </p:sp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827088" y="476250"/>
            <a:ext cx="87042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/>
              <a:t>Коммуникативные игры</a:t>
            </a:r>
          </a:p>
          <a:p>
            <a:pPr algn="ctr" eaLnBrk="1" hangingPunct="1"/>
            <a:r>
              <a:rPr lang="ru-RU" altLang="ru-RU" sz="2400" b="1"/>
              <a:t>  «Путешествие по городу», «Наши машины</a:t>
            </a:r>
            <a:r>
              <a:rPr lang="ru-RU" altLang="ru-RU" sz="2000" b="1"/>
              <a:t>»</a:t>
            </a:r>
          </a:p>
        </p:txBody>
      </p:sp>
      <p:pic>
        <p:nvPicPr>
          <p:cNvPr id="26629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182" y="1484784"/>
            <a:ext cx="3239073" cy="43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2636912"/>
            <a:ext cx="5256584" cy="3942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90260" y="258594"/>
            <a:ext cx="6336704" cy="16927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+mn-lt"/>
              <a:cs typeface="+mn-cs"/>
            </a:endParaRP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1552575" y="261938"/>
            <a:ext cx="87042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/>
              <a:t>Сюжетно-ролевая  игра «Военный госпиталь»,</a:t>
            </a:r>
          </a:p>
          <a:p>
            <a:pPr eaLnBrk="1" hangingPunct="1"/>
            <a:r>
              <a:rPr lang="ru-RU" altLang="ru-RU" sz="2400" b="1"/>
              <a:t>  коммуникативная  игра «Путешествие по городу»</a:t>
            </a:r>
            <a:endParaRPr lang="ru-RU" altLang="ru-RU" sz="2000" b="1"/>
          </a:p>
        </p:txBody>
      </p:sp>
      <p:pic>
        <p:nvPicPr>
          <p:cNvPr id="23556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43144" y="1138763"/>
            <a:ext cx="4560000" cy="34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7504" y="3048620"/>
            <a:ext cx="4512000" cy="338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90260" y="258594"/>
            <a:ext cx="6336704" cy="16927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+mn-lt"/>
              <a:cs typeface="+mn-cs"/>
            </a:endParaRPr>
          </a:p>
        </p:txBody>
      </p:sp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611188" y="222250"/>
            <a:ext cx="8208962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/>
              <a:t>              </a:t>
            </a:r>
            <a:r>
              <a:rPr lang="ru-RU" altLang="ru-RU" sz="2800" b="1"/>
              <a:t>Рисование «Самолеты в небе, в море корабли» ,   «Танк»</a:t>
            </a:r>
          </a:p>
          <a:p>
            <a:pPr eaLnBrk="1" hangingPunct="1"/>
            <a:r>
              <a:rPr lang="ru-RU" altLang="ru-RU" sz="2000" b="1"/>
              <a:t>                             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600000">
            <a:off x="3545768" y="3645024"/>
            <a:ext cx="3984000" cy="298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260" y="1377760"/>
            <a:ext cx="3294000" cy="439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4092" y="1104979"/>
            <a:ext cx="3504000" cy="262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323850" y="1268413"/>
            <a:ext cx="8569325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4000" b="1" i="1">
                <a:solidFill>
                  <a:srgbClr val="C00000"/>
                </a:solidFill>
              </a:rPr>
              <a:t>Продолжительность проекта: </a:t>
            </a:r>
            <a:r>
              <a:rPr lang="ru-RU" altLang="ru-RU" sz="4000">
                <a:solidFill>
                  <a:srgbClr val="C00000"/>
                </a:solidFill>
              </a:rPr>
              <a:t>краткосрочный (2недели).</a:t>
            </a:r>
          </a:p>
          <a:p>
            <a:pPr algn="ctr" eaLnBrk="1" hangingPunct="1"/>
            <a:r>
              <a:rPr lang="ru-RU" altLang="ru-RU" sz="4000" b="1" i="1">
                <a:solidFill>
                  <a:srgbClr val="C00000"/>
                </a:solidFill>
              </a:rPr>
              <a:t>Тип проекта:</a:t>
            </a:r>
            <a:r>
              <a:rPr lang="ru-RU" altLang="ru-RU" sz="4000">
                <a:solidFill>
                  <a:srgbClr val="C00000"/>
                </a:solidFill>
              </a:rPr>
              <a:t> познавательно-творческий.</a:t>
            </a:r>
          </a:p>
          <a:p>
            <a:pPr algn="ctr" eaLnBrk="1" hangingPunct="1"/>
            <a:r>
              <a:rPr lang="ru-RU" altLang="ru-RU" sz="4000" b="1" i="1">
                <a:solidFill>
                  <a:srgbClr val="C00000"/>
                </a:solidFill>
              </a:rPr>
              <a:t>Участники проекта:</a:t>
            </a:r>
            <a:r>
              <a:rPr lang="ru-RU" altLang="ru-RU" sz="4000">
                <a:solidFill>
                  <a:srgbClr val="C00000"/>
                </a:solidFill>
              </a:rPr>
              <a:t>  воспитанники,  воспитатели, родители.</a:t>
            </a:r>
          </a:p>
          <a:p>
            <a:pPr algn="ctr" eaLnBrk="1" hangingPunct="1"/>
            <a:r>
              <a:rPr lang="ru-RU" altLang="ru-RU" sz="4000" b="1" i="1">
                <a:solidFill>
                  <a:srgbClr val="C00000"/>
                </a:solidFill>
              </a:rPr>
              <a:t>Возраст детей:</a:t>
            </a:r>
            <a:r>
              <a:rPr lang="ru-RU" altLang="ru-RU" sz="4000">
                <a:solidFill>
                  <a:srgbClr val="C00000"/>
                </a:solidFill>
              </a:rPr>
              <a:t> 4-5 лет.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90260" y="258594"/>
            <a:ext cx="6336704" cy="16927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+mn-lt"/>
              <a:cs typeface="+mn-cs"/>
            </a:endParaRPr>
          </a:p>
        </p:txBody>
      </p:sp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4057650" y="4608513"/>
            <a:ext cx="5348288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/>
              <a:t>  </a:t>
            </a:r>
            <a:r>
              <a:rPr lang="ru-RU" altLang="ru-RU" sz="2800" b="1"/>
              <a:t> Конструирование из</a:t>
            </a:r>
          </a:p>
          <a:p>
            <a:pPr algn="ctr" eaLnBrk="1" hangingPunct="1"/>
            <a:r>
              <a:rPr lang="ru-RU" altLang="ru-RU" sz="2800" b="1"/>
              <a:t>бросового материала</a:t>
            </a:r>
          </a:p>
          <a:p>
            <a:pPr algn="ctr" eaLnBrk="1" hangingPunct="1"/>
            <a:r>
              <a:rPr lang="ru-RU" altLang="ru-RU" sz="2800" b="1"/>
              <a:t> «Кораблик»</a:t>
            </a:r>
          </a:p>
          <a:p>
            <a:pPr eaLnBrk="1" hangingPunct="1"/>
            <a:r>
              <a:rPr lang="ru-RU" altLang="ru-RU" sz="2000" b="1"/>
              <a:t>                             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539120"/>
            <a:ext cx="4464000" cy="33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92" y="3429000"/>
            <a:ext cx="4272000" cy="32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3796" y="258594"/>
            <a:ext cx="2295000" cy="30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4"/>
          <p:cNvSpPr txBox="1">
            <a:spLocks noChangeArrowheads="1"/>
          </p:cNvSpPr>
          <p:nvPr/>
        </p:nvSpPr>
        <p:spPr bwMode="auto">
          <a:xfrm>
            <a:off x="4175125" y="3382963"/>
            <a:ext cx="496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/>
              <a:t>Рисование по трафаретам «Инструменты»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562" y="224203"/>
            <a:ext cx="4176000" cy="313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3562" y="3747447"/>
            <a:ext cx="3984000" cy="298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440988"/>
            <a:ext cx="3321000" cy="442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798" name="TextBox 6"/>
          <p:cNvSpPr txBox="1">
            <a:spLocks noChangeArrowheads="1"/>
          </p:cNvSpPr>
          <p:nvPr/>
        </p:nvSpPr>
        <p:spPr bwMode="auto">
          <a:xfrm>
            <a:off x="381000" y="6069013"/>
            <a:ext cx="4046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/>
              <a:t>Аппликация «Открытка для папы</a:t>
            </a:r>
            <a:r>
              <a:rPr lang="ru-RU" altLang="ru-RU" sz="2000"/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6578" y="258594"/>
            <a:ext cx="8729918" cy="21852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latin typeface="+mn-lt"/>
                <a:cs typeface="+mn-cs"/>
              </a:rPr>
              <a:t>Презентация коллажей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latin typeface="+mn-lt"/>
                <a:cs typeface="+mn-cs"/>
              </a:rPr>
              <a:t> «Мой папа самый лучший»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+mn-lt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4826" y="1484784"/>
            <a:ext cx="2889000" cy="38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634" y="1484784"/>
            <a:ext cx="2889000" cy="38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2634" y="2780928"/>
            <a:ext cx="2916000" cy="388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6578" y="-171400"/>
            <a:ext cx="8729918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latin typeface="+mn-lt"/>
                <a:cs typeface="+mn-cs"/>
              </a:rPr>
              <a:t>          Презентация коллажей «Мой папа самый лучший»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+mn-lt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980728"/>
            <a:ext cx="2997000" cy="39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3613064"/>
            <a:ext cx="4080000" cy="30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310908"/>
            <a:ext cx="2889000" cy="38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4794" y="-243408"/>
            <a:ext cx="8729918" cy="16927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latin typeface="+mn-lt"/>
                <a:cs typeface="+mn-cs"/>
              </a:rPr>
              <a:t>  Подарок для папы</a:t>
            </a:r>
            <a:endParaRPr lang="ru-RU" sz="320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+mn-lt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8712" y="3338984"/>
            <a:ext cx="4416000" cy="33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536" y="3339976"/>
            <a:ext cx="4464000" cy="33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8663" y="711976"/>
            <a:ext cx="3465747" cy="262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3512" y="-7734"/>
            <a:ext cx="3960488" cy="6370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latin typeface="+mn-lt"/>
                <a:cs typeface="+mn-cs"/>
              </a:rPr>
              <a:t>  Стенгазета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latin typeface="+mn-lt"/>
                <a:cs typeface="+mn-cs"/>
              </a:rPr>
              <a:t>«Поговорим о папе»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solidFill>
                  <a:srgbClr val="C00000"/>
                </a:solidFill>
              </a:rPr>
              <a:t>У меня есть папа!</a:t>
            </a:r>
            <a:br>
              <a:rPr lang="ru-RU" sz="2400" b="1">
                <a:solidFill>
                  <a:srgbClr val="C00000"/>
                </a:solidFill>
              </a:rPr>
            </a:br>
            <a:r>
              <a:rPr lang="ru-RU" sz="2400" b="1">
                <a:solidFill>
                  <a:srgbClr val="C00000"/>
                </a:solidFill>
              </a:rPr>
              <a:t>Спросите, какой он?</a:t>
            </a:r>
            <a:br>
              <a:rPr lang="ru-RU" sz="2400" b="1">
                <a:solidFill>
                  <a:srgbClr val="C00000"/>
                </a:solidFill>
              </a:rPr>
            </a:br>
            <a:r>
              <a:rPr lang="ru-RU" sz="2400" b="1">
                <a:solidFill>
                  <a:srgbClr val="C00000"/>
                </a:solidFill>
              </a:rPr>
              <a:t>Самый СИЛЬНЫЙ папа,</a:t>
            </a:r>
            <a:br>
              <a:rPr lang="ru-RU" sz="2400" b="1">
                <a:solidFill>
                  <a:srgbClr val="C00000"/>
                </a:solidFill>
              </a:rPr>
            </a:br>
            <a:r>
              <a:rPr lang="ru-RU" sz="2400" b="1">
                <a:solidFill>
                  <a:srgbClr val="C00000"/>
                </a:solidFill>
              </a:rPr>
              <a:t>Самый ХРАБРЫЙ воин!</a:t>
            </a:r>
            <a:br>
              <a:rPr lang="ru-RU" sz="2400" b="1">
                <a:solidFill>
                  <a:srgbClr val="C00000"/>
                </a:solidFill>
              </a:rPr>
            </a:br>
            <a:r>
              <a:rPr lang="ru-RU" sz="2400" b="1">
                <a:solidFill>
                  <a:srgbClr val="C00000"/>
                </a:solidFill>
              </a:rPr>
              <a:t>Добрый,  умный самый.</a:t>
            </a:r>
            <a:br>
              <a:rPr lang="ru-RU" sz="2400" b="1">
                <a:solidFill>
                  <a:srgbClr val="C00000"/>
                </a:solidFill>
              </a:rPr>
            </a:br>
            <a:r>
              <a:rPr lang="ru-RU" sz="2400" b="1">
                <a:solidFill>
                  <a:srgbClr val="C00000"/>
                </a:solidFill>
              </a:rPr>
              <a:t>Как не похвалиться?</a:t>
            </a:r>
            <a:br>
              <a:rPr lang="ru-RU" sz="2400" b="1">
                <a:solidFill>
                  <a:srgbClr val="C00000"/>
                </a:solidFill>
              </a:rPr>
            </a:br>
            <a:r>
              <a:rPr lang="ru-RU" sz="2400" b="1">
                <a:solidFill>
                  <a:srgbClr val="C00000"/>
                </a:solidFill>
              </a:rPr>
              <a:t>Папой только с мамой</a:t>
            </a:r>
            <a:br>
              <a:rPr lang="ru-RU" sz="2400" b="1">
                <a:solidFill>
                  <a:srgbClr val="C00000"/>
                </a:solidFill>
              </a:rPr>
            </a:br>
            <a:r>
              <a:rPr lang="ru-RU" sz="2400" b="1">
                <a:solidFill>
                  <a:srgbClr val="C00000"/>
                </a:solidFill>
              </a:rPr>
              <a:t>Можно поделиться.</a:t>
            </a:r>
            <a:br>
              <a:rPr lang="ru-RU" sz="2400" b="1">
                <a:solidFill>
                  <a:srgbClr val="C00000"/>
                </a:solidFill>
              </a:rPr>
            </a:br>
            <a:r>
              <a:rPr lang="ru-RU" sz="2400" b="1">
                <a:solidFill>
                  <a:srgbClr val="C00000"/>
                </a:solidFill>
              </a:rPr>
              <a:t>У меня есть папа!</a:t>
            </a:r>
            <a:br>
              <a:rPr lang="ru-RU" sz="2400" b="1">
                <a:solidFill>
                  <a:srgbClr val="C00000"/>
                </a:solidFill>
              </a:rPr>
            </a:br>
            <a:r>
              <a:rPr lang="ru-RU" sz="2400" b="1">
                <a:solidFill>
                  <a:srgbClr val="C00000"/>
                </a:solidFill>
              </a:rPr>
              <a:t>Всё равно, какой он!</a:t>
            </a:r>
            <a:br>
              <a:rPr lang="ru-RU" sz="2400" b="1">
                <a:solidFill>
                  <a:srgbClr val="C00000"/>
                </a:solidFill>
              </a:rPr>
            </a:br>
            <a:r>
              <a:rPr lang="ru-RU" sz="2400" b="1">
                <a:solidFill>
                  <a:srgbClr val="C00000"/>
                </a:solidFill>
              </a:rPr>
              <a:t>Лучший в мире папа,</a:t>
            </a:r>
            <a:br>
              <a:rPr lang="ru-RU" sz="2400" b="1">
                <a:solidFill>
                  <a:srgbClr val="C00000"/>
                </a:solidFill>
              </a:rPr>
            </a:br>
            <a:r>
              <a:rPr lang="ru-RU" sz="2400" b="1">
                <a:solidFill>
                  <a:srgbClr val="C00000"/>
                </a:solidFill>
              </a:rPr>
              <a:t>Потому что МОЙ ОН!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latin typeface="+mn-lt"/>
              <a:cs typeface="+mn-cs"/>
            </a:endParaRPr>
          </a:p>
        </p:txBody>
      </p:sp>
      <p:pic>
        <p:nvPicPr>
          <p:cNvPr id="37891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33363"/>
            <a:ext cx="5003800" cy="6302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060848"/>
            <a:ext cx="8729918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solidFill>
                  <a:srgbClr val="C00000"/>
                </a:solidFill>
                <a:latin typeface="+mn-lt"/>
                <a:cs typeface="+mn-cs"/>
              </a:rPr>
              <a:t>Проект подготовили и реализовали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solidFill>
                  <a:srgbClr val="C00000"/>
                </a:solidFill>
                <a:latin typeface="+mn-lt"/>
                <a:cs typeface="+mn-cs"/>
              </a:rPr>
              <a:t>воспитатели, родители и воспитанники средней группы №9 «Солнышко»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solidFill>
                  <a:srgbClr val="C00000"/>
                </a:solidFill>
                <a:latin typeface="+mn-lt"/>
                <a:cs typeface="+mn-cs"/>
              </a:rPr>
              <a:t>МБДОУЦРР №28 «Огонек» </a:t>
            </a:r>
            <a:endParaRPr lang="ru-RU" sz="3200">
              <a:solidFill>
                <a:srgbClr val="C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476672"/>
            <a:ext cx="6336704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+mn-lt"/>
                <a:cs typeface="+mn-cs"/>
              </a:rPr>
              <a:t>Актуальность проекта</a:t>
            </a:r>
            <a:endParaRPr lang="ru-RU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179388" y="1628775"/>
            <a:ext cx="460851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/>
              <a:t>Игры наших воспитанников в детском саду, беседы детей между собой помогли увидеть большую проблему: все детские вопросы чаще всего решаются мамой, мама удовлетворяет и познавательные интересы детей, и дефицит эмоционального общения. Современные мужчины очень заняты, но воспитание ребенка нельзя откладывать «на потом».</a:t>
            </a:r>
          </a:p>
        </p:txBody>
      </p:sp>
      <p:pic>
        <p:nvPicPr>
          <p:cNvPr id="15364" name="Рисунок 5" descr="WrQ7pmI2_A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37769">
            <a:off x="4683125" y="1773238"/>
            <a:ext cx="40354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07096" y="260648"/>
            <a:ext cx="7590860" cy="6370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u="sng">
                <a:solidFill>
                  <a:srgbClr val="C00000"/>
                </a:solidFill>
                <a:latin typeface="+mn-lt"/>
                <a:cs typeface="+mn-cs"/>
              </a:rPr>
              <a:t>Цель проекта:</a:t>
            </a:r>
            <a:endParaRPr lang="ru-RU" sz="3200" b="1" u="sng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>
                <a:latin typeface="+mn-lt"/>
                <a:cs typeface="+mn-cs"/>
              </a:rPr>
              <a:t>создание условий и системы работы для поддержания традиций уважительного отношения к отцу, закрепления традиционных семейных устоев.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u="sng">
                <a:solidFill>
                  <a:srgbClr val="C00000"/>
                </a:solidFill>
                <a:latin typeface="+mn-lt"/>
                <a:cs typeface="+mn-cs"/>
              </a:rPr>
              <a:t>Задачи проекта: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u="sng">
                <a:solidFill>
                  <a:srgbClr val="C00000"/>
                </a:solidFill>
                <a:latin typeface="+mn-lt"/>
                <a:cs typeface="+mn-cs"/>
              </a:rPr>
              <a:t>Воспитательные :</a:t>
            </a:r>
            <a:endParaRPr lang="ru-RU" sz="3200">
              <a:solidFill>
                <a:srgbClr val="C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>
                <a:latin typeface="+mn-lt"/>
                <a:cs typeface="+mn-cs"/>
              </a:rPr>
              <a:t>- воспитывать у детей любовь и чувство уважения к папе, членам семьи, учить проявлять заботу о родных людях;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>
                <a:latin typeface="+mn-lt"/>
                <a:cs typeface="+mn-cs"/>
              </a:rPr>
              <a:t>- воспитывать у детей желание готовить подарок любимому человеку, с радостью дарить его.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i="1" u="sng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1306513" y="260350"/>
            <a:ext cx="7591425" cy="723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 i="1" u="sng">
                <a:solidFill>
                  <a:srgbClr val="C00000"/>
                </a:solidFill>
              </a:rPr>
              <a:t>Задачи проекта: </a:t>
            </a:r>
          </a:p>
          <a:p>
            <a:pPr eaLnBrk="1" hangingPunct="1"/>
            <a:r>
              <a:rPr lang="ru-RU" altLang="ru-RU" sz="3200" b="1" i="1" u="sng">
                <a:solidFill>
                  <a:srgbClr val="C00000"/>
                </a:solidFill>
              </a:rPr>
              <a:t>Образовательные :</a:t>
            </a:r>
            <a:endParaRPr lang="ru-RU" altLang="ru-RU" sz="2800" b="1">
              <a:solidFill>
                <a:srgbClr val="C00000"/>
              </a:solidFill>
            </a:endParaRPr>
          </a:p>
          <a:p>
            <a:pPr eaLnBrk="1" hangingPunct="1"/>
            <a:r>
              <a:rPr lang="ru-RU" altLang="ru-RU" sz="2800" b="1"/>
              <a:t>- закреплять  знания детей о мужских профессиях;</a:t>
            </a:r>
            <a:endParaRPr lang="en-US" altLang="ru-RU" sz="2800" b="1"/>
          </a:p>
          <a:p>
            <a:pPr eaLnBrk="1" hangingPunct="1"/>
            <a:r>
              <a:rPr lang="ru-RU" altLang="ru-RU" sz="2800" b="1"/>
              <a:t>- знакомить с видами военной техники;</a:t>
            </a:r>
          </a:p>
          <a:p>
            <a:pPr eaLnBrk="1" hangingPunct="1"/>
            <a:r>
              <a:rPr lang="ru-RU" altLang="ru-RU" sz="2800" b="1"/>
              <a:t>- расширять знания детей о празднике День Защитника Отечества.</a:t>
            </a:r>
          </a:p>
          <a:p>
            <a:pPr eaLnBrk="1" hangingPunct="1"/>
            <a:r>
              <a:rPr lang="ru-RU" altLang="ru-RU" sz="3200" b="1" i="1" u="sng">
                <a:solidFill>
                  <a:srgbClr val="C00000"/>
                </a:solidFill>
              </a:rPr>
              <a:t>Развивающие: </a:t>
            </a:r>
            <a:endParaRPr lang="ru-RU" altLang="ru-RU" sz="2800">
              <a:solidFill>
                <a:srgbClr val="C00000"/>
              </a:solidFill>
            </a:endParaRPr>
          </a:p>
          <a:p>
            <a:pPr eaLnBrk="1" hangingPunct="1"/>
            <a:r>
              <a:rPr lang="ru-RU" altLang="ru-RU" sz="2800" b="1"/>
              <a:t>- формировать у детей умения рассуждать, делать умозаключения;</a:t>
            </a:r>
          </a:p>
          <a:p>
            <a:pPr eaLnBrk="1" hangingPunct="1"/>
            <a:r>
              <a:rPr lang="ru-RU" altLang="ru-RU" sz="2800" b="1"/>
              <a:t>- развивать творческое воображение и фантазию детей, </a:t>
            </a:r>
          </a:p>
          <a:p>
            <a:pPr eaLnBrk="1" hangingPunct="1"/>
            <a:r>
              <a:rPr lang="ru-RU" altLang="ru-RU" sz="2800" b="1"/>
              <a:t>- учить детей чувствовать и понимать характер образов художественных произведений.</a:t>
            </a:r>
          </a:p>
          <a:p>
            <a:pPr eaLnBrk="1" hangingPunct="1"/>
            <a:endParaRPr lang="ru-RU" altLang="ru-RU" sz="2800" b="1"/>
          </a:p>
          <a:p>
            <a:pPr eaLnBrk="1" hangingPunct="1"/>
            <a:endParaRPr lang="ru-RU" altLang="ru-RU" sz="3200" b="1" i="1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1306513" y="260350"/>
            <a:ext cx="7591425" cy="631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 i="1" u="sng">
                <a:solidFill>
                  <a:srgbClr val="C00000"/>
                </a:solidFill>
              </a:rPr>
              <a:t>Задачи проекта:</a:t>
            </a:r>
          </a:p>
          <a:p>
            <a:pPr eaLnBrk="1" hangingPunct="1"/>
            <a:r>
              <a:rPr lang="ru-RU" altLang="ru-RU" sz="2800" b="1" i="1" u="sng">
                <a:solidFill>
                  <a:srgbClr val="C00000"/>
                </a:solidFill>
              </a:rPr>
              <a:t>Для педагогов :</a:t>
            </a:r>
          </a:p>
          <a:p>
            <a:pPr eaLnBrk="1" hangingPunct="1"/>
            <a:r>
              <a:rPr lang="ru-RU" altLang="ru-RU" sz="2800" b="1"/>
              <a:t>обобщить и распространить накопленный опыт по данной теме;</a:t>
            </a:r>
          </a:p>
          <a:p>
            <a:pPr eaLnBrk="1" hangingPunct="1"/>
            <a:r>
              <a:rPr lang="ru-RU" altLang="ru-RU" sz="2800" b="1"/>
              <a:t>-организовать педагогическую работу в соответствии с ФГОС, с учетом полной интеграции образовательных областей.</a:t>
            </a:r>
            <a:endParaRPr lang="ru-RU" altLang="ru-RU" sz="3200" b="1" i="1" u="sng"/>
          </a:p>
          <a:p>
            <a:pPr eaLnBrk="1" hangingPunct="1"/>
            <a:r>
              <a:rPr lang="ru-RU" altLang="ru-RU" sz="2800" b="1" i="1" u="sng">
                <a:solidFill>
                  <a:srgbClr val="C00000"/>
                </a:solidFill>
              </a:rPr>
              <a:t>Для родителей:</a:t>
            </a:r>
            <a:r>
              <a:rPr lang="ru-RU" altLang="ru-RU" sz="2800"/>
              <a:t/>
            </a:r>
            <a:br>
              <a:rPr lang="ru-RU" altLang="ru-RU" sz="2800"/>
            </a:br>
            <a:r>
              <a:rPr lang="ru-RU" altLang="ru-RU" sz="2800"/>
              <a:t>-</a:t>
            </a:r>
            <a:r>
              <a:rPr lang="ru-RU" altLang="ru-RU" sz="2800" b="1"/>
              <a:t>найти новые подходы к взаимодействию детского сада и семьи во время совместной работы над проектом;</a:t>
            </a:r>
            <a:br>
              <a:rPr lang="ru-RU" altLang="ru-RU" sz="2800" b="1"/>
            </a:br>
            <a:r>
              <a:rPr lang="ru-RU" altLang="ru-RU" sz="2800" b="1"/>
              <a:t>-активизировать участие родителей в жизни детского сада;</a:t>
            </a:r>
          </a:p>
          <a:p>
            <a:pPr eaLnBrk="1" hangingPunct="1"/>
            <a:endParaRPr lang="ru-RU" altLang="ru-RU" sz="3200" b="1" i="1" u="sng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476672"/>
            <a:ext cx="6336704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>
                <a:solidFill>
                  <a:srgbClr val="C00000"/>
                </a:solidFill>
                <a:latin typeface="+mn-lt"/>
                <a:cs typeface="+mn-cs"/>
              </a:rPr>
              <a:t>Этапы реализации проекта:</a:t>
            </a:r>
            <a:endParaRPr lang="ru-RU" sz="4000">
              <a:solidFill>
                <a:srgbClr val="C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+mn-lt"/>
              <a:cs typeface="+mn-cs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9525" y="38100"/>
            <a:ext cx="7777163" cy="1385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>
                <a:solidFill>
                  <a:srgbClr val="C00000"/>
                </a:solidFill>
                <a:latin typeface="+mn-lt"/>
                <a:cs typeface="+mn-cs"/>
              </a:rPr>
              <a:t>Проект включает в себя следующие мероприятия:</a:t>
            </a:r>
            <a:endParaRPr lang="ru-RU" sz="2800">
              <a:solidFill>
                <a:srgbClr val="C00000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>
                <a:solidFill>
                  <a:srgbClr val="C00000"/>
                </a:solidFill>
                <a:latin typeface="+mn-lt"/>
                <a:cs typeface="+mn-cs"/>
              </a:rPr>
              <a:t>    1 этап Накопление знаний</a:t>
            </a:r>
            <a:endParaRPr lang="ru-RU" sz="2800" b="1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355600" y="1412875"/>
            <a:ext cx="8704263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2000" b="1"/>
              <a:t> </a:t>
            </a:r>
            <a:r>
              <a:rPr lang="ru-RU" altLang="ru-RU" sz="2000" b="1"/>
              <a:t>Рассматривание иллюстраций о людях разных профессий.</a:t>
            </a:r>
          </a:p>
          <a:p>
            <a:pPr eaLnBrk="1" hangingPunct="1"/>
            <a:r>
              <a:rPr lang="en-US" altLang="ru-RU" sz="2000" b="1"/>
              <a:t> </a:t>
            </a:r>
            <a:r>
              <a:rPr lang="ru-RU" altLang="ru-RU" sz="2000" b="1"/>
              <a:t>Беседы с детьми о видах военной техники.</a:t>
            </a:r>
          </a:p>
          <a:p>
            <a:pPr eaLnBrk="1" hangingPunct="1"/>
            <a:r>
              <a:rPr lang="ru-RU" altLang="ru-RU" sz="2000" b="1"/>
              <a:t>Дидактическая игра </a:t>
            </a:r>
            <a:r>
              <a:rPr lang="en-US" altLang="ru-RU" sz="2000" b="1"/>
              <a:t> </a:t>
            </a:r>
            <a:r>
              <a:rPr lang="ru-RU" altLang="ru-RU" sz="2000" b="1"/>
              <a:t>«Кто, чем занимается?» (закрепление названия действий,</a:t>
            </a:r>
            <a:r>
              <a:rPr lang="en-US" altLang="ru-RU" sz="2000" b="1"/>
              <a:t> </a:t>
            </a:r>
            <a:r>
              <a:rPr lang="ru-RU" altLang="ru-RU" sz="2000" b="1"/>
              <a:t>совершаемых людьми разных </a:t>
            </a:r>
            <a:r>
              <a:rPr lang="en-US" altLang="ru-RU" sz="2000" b="1"/>
              <a:t> </a:t>
            </a:r>
            <a:r>
              <a:rPr lang="ru-RU" altLang="ru-RU" sz="2000" b="1"/>
              <a:t>профессий в процессе работы).</a:t>
            </a:r>
            <a:endParaRPr lang="en-US" altLang="ru-RU" sz="2000" b="1"/>
          </a:p>
          <a:p>
            <a:pPr eaLnBrk="1" hangingPunct="1"/>
            <a:r>
              <a:rPr lang="ru-RU" altLang="ru-RU" sz="2000" b="1"/>
              <a:t>Дидактическая игра «Чудесный сундучок» (знакомство с</a:t>
            </a:r>
            <a:br>
              <a:rPr lang="ru-RU" altLang="ru-RU" sz="2000" b="1"/>
            </a:br>
            <a:r>
              <a:rPr lang="ru-RU" altLang="ru-RU" sz="2000" b="1"/>
              <a:t>инструментами, которыми пользуются люди разных профессий в своей работе).</a:t>
            </a:r>
          </a:p>
          <a:p>
            <a:pPr eaLnBrk="1" hangingPunct="1"/>
            <a:r>
              <a:rPr lang="ru-RU" altLang="ru-RU" sz="2000" b="1"/>
              <a:t>Разучивание пословиц, поговорок, загадок об отце, о семье.</a:t>
            </a:r>
          </a:p>
          <a:p>
            <a:pPr eaLnBrk="1" hangingPunct="1"/>
            <a:r>
              <a:rPr lang="ru-RU" altLang="ru-RU" sz="2000" b="1"/>
              <a:t>Чтение художественной литературы</a:t>
            </a:r>
            <a:br>
              <a:rPr lang="ru-RU" altLang="ru-RU" sz="2000" b="1"/>
            </a:br>
            <a:r>
              <a:rPr lang="ru-RU" altLang="ru-RU" sz="2000" b="1"/>
              <a:t>А.Раскин из книги «Как папа был маленьким», Ю.Коваль «На границе».</a:t>
            </a:r>
            <a:br>
              <a:rPr lang="ru-RU" altLang="ru-RU" sz="2000" b="1"/>
            </a:br>
            <a:r>
              <a:rPr lang="ru-RU" altLang="ru-RU" sz="2000" b="1"/>
              <a:t>Чтение стихотворение «Самый лучший» (Чусовитина Е.), «Мой папа – военный» (Лагздынь Г.), «Как папа» (Т.Бокова), «Папины профессии (Доброта А.) и др</a:t>
            </a:r>
          </a:p>
          <a:p>
            <a:pPr eaLnBrk="1" hangingPunct="1"/>
            <a:r>
              <a:rPr lang="ru-RU" altLang="ru-RU" sz="2000" b="1"/>
              <a:t>Беседа «Если бы не было этих профессий».</a:t>
            </a:r>
            <a:br>
              <a:rPr lang="ru-RU" altLang="ru-RU" sz="2000" b="1"/>
            </a:br>
            <a:r>
              <a:rPr lang="ru-RU" altLang="ru-RU" sz="2000" b="1"/>
              <a:t>Настольно-печатная игра «Как избежать неприятностей».</a:t>
            </a:r>
          </a:p>
          <a:p>
            <a:pPr eaLnBrk="1" hangingPunct="1"/>
            <a:r>
              <a:rPr lang="ru-RU" altLang="ru-RU" sz="2000" b="1"/>
              <a:t>Домашнее задание детям: узнать, кем и где работают их папы, чем они любят заниматься в свободное от работы время</a:t>
            </a:r>
            <a:r>
              <a:rPr lang="ru-RU" altLang="ru-RU" sz="2000"/>
              <a:t>.</a:t>
            </a:r>
          </a:p>
          <a:p>
            <a:pPr eaLnBrk="1" hangingPunct="1"/>
            <a:endParaRPr lang="ru-RU" altLang="ru-RU" sz="2000"/>
          </a:p>
          <a:p>
            <a:pPr eaLnBrk="1" hangingPunct="1"/>
            <a:endParaRPr lang="ru-RU" altLang="ru-RU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4908" y="-19000"/>
            <a:ext cx="7776864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solidFill>
                  <a:srgbClr val="C00000"/>
                </a:solidFill>
                <a:latin typeface="+mn-lt"/>
                <a:cs typeface="+mn-cs"/>
              </a:rPr>
              <a:t>2 этап Творческий</a:t>
            </a:r>
            <a:endParaRPr lang="ru-RU" sz="3200">
              <a:solidFill>
                <a:srgbClr val="C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+mn-lt"/>
              <a:cs typeface="+mn-cs"/>
            </a:endParaRPr>
          </a:p>
        </p:txBody>
      </p:sp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357188" y="981075"/>
            <a:ext cx="8704262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srgbClr val="002060"/>
                </a:solidFill>
              </a:rPr>
              <a:t>                    С</a:t>
            </a:r>
            <a:r>
              <a:rPr lang="ru-RU" altLang="ru-RU" sz="2000" b="1"/>
              <a:t>южетно-ролевые игры «Семья», «Гараж», «Спортивный клуб», «Путешествие на автобусе», «Моряки»,  «Пожарная команда», «Мастерская». Коммуникативные игры «Путешествие по городу», «Наши машины», «Военный госпиталь».</a:t>
            </a:r>
          </a:p>
          <a:p>
            <a:r>
              <a:rPr lang="ru-RU" altLang="ru-RU" sz="2000" b="1"/>
              <a:t>Игры со строительным материалом «Автопарк», «Гараж».</a:t>
            </a:r>
          </a:p>
          <a:p>
            <a:r>
              <a:rPr lang="ru-RU" altLang="ru-RU" sz="2000" b="1"/>
              <a:t>Игры с элементами ориентирования «Найди пакет», «Доставь секретное донесение».</a:t>
            </a:r>
          </a:p>
          <a:p>
            <a:r>
              <a:rPr lang="ru-RU" altLang="ru-RU" sz="2000" b="1"/>
              <a:t>Физминутки «Пограничник», «Капитаны»</a:t>
            </a:r>
            <a:br>
              <a:rPr lang="ru-RU" altLang="ru-RU" sz="2000" b="1"/>
            </a:br>
            <a:r>
              <a:rPr lang="ru-RU" altLang="ru-RU" sz="2000" b="1"/>
              <a:t>П/и «Попади в цель», «Осторожно, мины», «Не попадись».</a:t>
            </a:r>
            <a:br>
              <a:rPr lang="ru-RU" altLang="ru-RU" sz="2000" b="1"/>
            </a:br>
            <a:r>
              <a:rPr lang="ru-RU" altLang="ru-RU" sz="2000" b="1"/>
              <a:t>Разминка для будущих воинов.</a:t>
            </a:r>
          </a:p>
          <a:p>
            <a:pPr eaLnBrk="1" hangingPunct="1"/>
            <a:r>
              <a:rPr lang="ru-RU" altLang="ru-RU" sz="2000" b="1"/>
              <a:t> Сочинение загадок на тему «Папина профессия».</a:t>
            </a:r>
            <a:br>
              <a:rPr lang="ru-RU" altLang="ru-RU" sz="2000" b="1"/>
            </a:br>
            <a:r>
              <a:rPr lang="ru-RU" altLang="ru-RU" sz="2000" b="1"/>
              <a:t>Составление рассказов «Мой любимый папочка».</a:t>
            </a:r>
            <a:br>
              <a:rPr lang="ru-RU" altLang="ru-RU" sz="2000" b="1"/>
            </a:br>
            <a:r>
              <a:rPr lang="ru-RU" altLang="ru-RU" sz="2000" b="1"/>
              <a:t>Беседа об уважительном отношении к папе.</a:t>
            </a:r>
          </a:p>
          <a:p>
            <a:pPr eaLnBrk="1" hangingPunct="1"/>
            <a:r>
              <a:rPr lang="ru-RU" altLang="ru-RU" sz="2000" b="1"/>
              <a:t>Рисование с элементами конструирования «Самолеты в небе, в море корабли», «Танк», конструирование из бросового материала «Кораблик»</a:t>
            </a:r>
          </a:p>
          <a:p>
            <a:pPr eaLnBrk="1" hangingPunct="1"/>
            <a:r>
              <a:rPr lang="ru-RU" altLang="ru-RU" sz="2000" b="1"/>
              <a:t>Рисование по трафаретам «Инструменты», аппликация «Открытка для папы».</a:t>
            </a:r>
          </a:p>
          <a:p>
            <a:pPr eaLnBrk="1" hangingPunct="1"/>
            <a:r>
              <a:rPr lang="ru-RU" altLang="ru-RU" sz="2000" b="1"/>
              <a:t>Презентация коллажей «Мой папа самый лучший».</a:t>
            </a:r>
          </a:p>
          <a:p>
            <a:pPr eaLnBrk="1" hangingPunct="1"/>
            <a:endParaRPr lang="ru-RU" altLang="ru-RU" sz="2000" b="1"/>
          </a:p>
          <a:p>
            <a:pPr eaLnBrk="1" hangingPunct="1"/>
            <a:endParaRPr lang="ru-RU" altLang="ru-RU" sz="2000" b="1"/>
          </a:p>
          <a:p>
            <a:pPr eaLnBrk="1" hangingPunct="1"/>
            <a:endParaRPr lang="ru-RU" altLang="ru-RU" sz="2000" b="1"/>
          </a:p>
          <a:p>
            <a:pPr eaLnBrk="1" hangingPunct="1"/>
            <a:endParaRPr lang="ru-RU" altLang="ru-RU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597</Words>
  <Application>Microsoft Office PowerPoint</Application>
  <PresentationFormat>Экран (4:3)</PresentationFormat>
  <Paragraphs>114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Calibri</vt:lpstr>
      <vt:lpstr>Arial</vt:lpstr>
      <vt:lpstr>Тема Office</vt:lpstr>
      <vt:lpstr>Проект Мой папа - самый лучший!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Administrator</cp:lastModifiedBy>
  <cp:revision>46</cp:revision>
  <dcterms:created xsi:type="dcterms:W3CDTF">2015-02-08T17:22:33Z</dcterms:created>
  <dcterms:modified xsi:type="dcterms:W3CDTF">2015-04-12T13:47:18Z</dcterms:modified>
</cp:coreProperties>
</file>