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3" r:id="rId4"/>
    <p:sldId id="268" r:id="rId5"/>
    <p:sldId id="269" r:id="rId6"/>
    <p:sldId id="270" r:id="rId7"/>
    <p:sldId id="274" r:id="rId8"/>
    <p:sldId id="265" r:id="rId9"/>
    <p:sldId id="266" r:id="rId10"/>
    <p:sldId id="259" r:id="rId11"/>
    <p:sldId id="260" r:id="rId12"/>
    <p:sldId id="261" r:id="rId13"/>
    <p:sldId id="262" r:id="rId14"/>
    <p:sldId id="267" r:id="rId15"/>
    <p:sldId id="276" r:id="rId16"/>
    <p:sldId id="275" r:id="rId17"/>
    <p:sldId id="277" r:id="rId18"/>
    <p:sldId id="280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74E63-6A9C-443A-8DCC-6B71CA6F6ED4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6E308-814F-412E-8A62-8F73E840E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6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E308-814F-412E-8A62-8F73E840EF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20A5B4-B893-49AE-B96F-02DF54D9279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17D2CA-E752-4C91-AFC4-526744373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71600"/>
            <a:ext cx="7456386" cy="227171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66FF"/>
                </a:solidFill>
              </a:rPr>
              <a:t>Васильковая гжель</a:t>
            </a:r>
            <a:endParaRPr lang="ru-RU" sz="8800" dirty="0">
              <a:solidFill>
                <a:srgbClr val="0066FF"/>
              </a:solidFill>
            </a:endParaRPr>
          </a:p>
        </p:txBody>
      </p:sp>
      <p:pic>
        <p:nvPicPr>
          <p:cNvPr id="4" name="Рисунок 3" descr="http://www.ya-zemlyak.ru/images/narprom/%D0%93%D0%B6%D0%B5%D0%BB%D1%8C%2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85992"/>
            <a:ext cx="4158628" cy="4071966"/>
          </a:xfrm>
          <a:prstGeom prst="rect">
            <a:avLst/>
          </a:prstGeom>
          <a:noFill/>
          <a:ln w="4127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4286256"/>
            <a:ext cx="3786214" cy="17145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429256" y="5147889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Подготовила воспитатель ИЗО МБДОУЦРР № 28 «Огонёк»</a:t>
            </a:r>
          </a:p>
          <a:p>
            <a:pPr algn="r">
              <a:buNone/>
            </a:pP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Стенина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Н.В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r">
              <a:buNone/>
            </a:pPr>
            <a:r>
              <a:rPr lang="ru-RU" smtClean="0">
                <a:solidFill>
                  <a:srgbClr val="002060"/>
                </a:solidFill>
              </a:rPr>
              <a:t>2016 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к выполняются элементы гжельской росписи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928670"/>
            <a:ext cx="6500858" cy="557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к выполняются элементы гжельской росписи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857232"/>
            <a:ext cx="6715172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жельская роспись: поэтапное рисование в технике теневых маз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6572296" cy="542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жельская роспись: поэтапное рисование в технике теневых маз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928671"/>
            <a:ext cx="6643734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жельская роспись узоры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54" y="1214422"/>
            <a:ext cx="7717068" cy="5000660"/>
          </a:xfrm>
          <a:prstGeom prst="rect">
            <a:avLst/>
          </a:prstGeom>
          <a:noFill/>
          <a:ln w="28575" cmpd="dbl"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beve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гжельские игру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929618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r="5049" b="7449"/>
          <a:stretch>
            <a:fillRect/>
          </a:stretch>
        </p:blipFill>
        <p:spPr bwMode="auto">
          <a:xfrm>
            <a:off x="5286380" y="714356"/>
            <a:ext cx="3643338" cy="266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гжельские игруш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-6391" r="11307" b="-2259"/>
          <a:stretch>
            <a:fillRect/>
          </a:stretch>
        </p:blipFill>
        <p:spPr bwMode="auto">
          <a:xfrm>
            <a:off x="2643174" y="3429000"/>
            <a:ext cx="3857652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гжельские игруш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1739" r="8163" b="2589"/>
          <a:stretch>
            <a:fillRect/>
          </a:stretch>
        </p:blipFill>
        <p:spPr bwMode="auto">
          <a:xfrm>
            <a:off x="142844" y="571480"/>
            <a:ext cx="30718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гжельские игру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1856" b="2787"/>
          <a:stretch>
            <a:fillRect/>
          </a:stretch>
        </p:blipFill>
        <p:spPr bwMode="auto">
          <a:xfrm>
            <a:off x="3286116" y="1643050"/>
            <a:ext cx="307183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ртинки по запросу гжельские игруш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r="3551" b="6059"/>
          <a:stretch>
            <a:fillRect/>
          </a:stretch>
        </p:blipFill>
        <p:spPr bwMode="auto">
          <a:xfrm>
            <a:off x="6643670" y="3357562"/>
            <a:ext cx="250033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гжельские игруш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6280" b="4651"/>
          <a:stretch>
            <a:fillRect/>
          </a:stretch>
        </p:blipFill>
        <p:spPr bwMode="auto">
          <a:xfrm>
            <a:off x="500034" y="3643314"/>
            <a:ext cx="2071702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гжельские игрушк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3248" r="33378" b="2569"/>
          <a:stretch>
            <a:fillRect/>
          </a:stretch>
        </p:blipFill>
        <p:spPr bwMode="auto">
          <a:xfrm rot="6143381">
            <a:off x="7104453" y="390841"/>
            <a:ext cx="857256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гжельские игруш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22460" r="2672" b="15150"/>
          <a:stretch>
            <a:fillRect/>
          </a:stretch>
        </p:blipFill>
        <p:spPr bwMode="auto">
          <a:xfrm>
            <a:off x="500034" y="857232"/>
            <a:ext cx="2643206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14634" b="754"/>
          <a:stretch>
            <a:fillRect/>
          </a:stretch>
        </p:blipFill>
        <p:spPr bwMode="auto">
          <a:xfrm>
            <a:off x="285720" y="1428736"/>
            <a:ext cx="5857916" cy="500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гжель надпис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5" b="16326"/>
          <a:stretch>
            <a:fillRect/>
          </a:stretch>
        </p:blipFill>
        <p:spPr bwMode="auto">
          <a:xfrm>
            <a:off x="6286512" y="214290"/>
            <a:ext cx="250033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гжель игрушки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8824"/>
          <a:stretch>
            <a:fillRect/>
          </a:stretch>
        </p:blipFill>
        <p:spPr bwMode="auto">
          <a:xfrm>
            <a:off x="6429388" y="3000372"/>
            <a:ext cx="2357422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Картинки по запросу гжель игруш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гжель игруш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хожее изображе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357694"/>
            <a:ext cx="2827019" cy="183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платье в стиле гжел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3429024" cy="547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гжель надпис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6779" r="26615" b="6780"/>
          <a:stretch>
            <a:fillRect/>
          </a:stretch>
        </p:blipFill>
        <p:spPr bwMode="auto">
          <a:xfrm>
            <a:off x="3357554" y="1643050"/>
            <a:ext cx="2143140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4" b="49177"/>
          <a:stretch/>
        </p:blipFill>
        <p:spPr bwMode="auto">
          <a:xfrm>
            <a:off x="5786446" y="642918"/>
            <a:ext cx="3143272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k.opredelim.com/pars_docs/refs/33/32068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71481"/>
            <a:ext cx="7358114" cy="57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2571768" cy="621508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Сине-голубые </a:t>
            </a:r>
            <a:br>
              <a:rPr lang="ru-RU" sz="2400" i="1" dirty="0" smtClean="0"/>
            </a:br>
            <a:r>
              <a:rPr lang="ru-RU" sz="2400" i="1" dirty="0" smtClean="0"/>
              <a:t>Розы, листья, птицы, </a:t>
            </a:r>
            <a:br>
              <a:rPr lang="ru-RU" sz="2400" i="1" dirty="0" smtClean="0"/>
            </a:br>
            <a:r>
              <a:rPr lang="ru-RU" sz="2400" i="1" dirty="0" smtClean="0"/>
              <a:t>Увидев нас впервые, </a:t>
            </a:r>
            <a:br>
              <a:rPr lang="ru-RU" sz="2400" i="1" dirty="0" smtClean="0"/>
            </a:br>
            <a:r>
              <a:rPr lang="ru-RU" sz="2400" i="1" dirty="0" smtClean="0"/>
              <a:t>Каждый удивится. </a:t>
            </a:r>
            <a:br>
              <a:rPr lang="ru-RU" sz="2400" i="1" dirty="0" smtClean="0"/>
            </a:br>
            <a:r>
              <a:rPr lang="ru-RU" sz="2400" i="1" dirty="0" smtClean="0"/>
              <a:t>Чудо на фарфоре </a:t>
            </a:r>
            <a:br>
              <a:rPr lang="ru-RU" sz="2400" i="1" dirty="0" smtClean="0"/>
            </a:br>
            <a:r>
              <a:rPr lang="ru-RU" sz="2400" i="1" dirty="0" smtClean="0"/>
              <a:t>Синяя капель. </a:t>
            </a:r>
            <a:br>
              <a:rPr lang="ru-RU" sz="2400" i="1" dirty="0" smtClean="0"/>
            </a:br>
            <a:r>
              <a:rPr lang="ru-RU" sz="2400" i="1" dirty="0" smtClean="0"/>
              <a:t>Это называется </a:t>
            </a:r>
            <a:br>
              <a:rPr lang="ru-RU" sz="2400" i="1" dirty="0" smtClean="0"/>
            </a:br>
            <a:r>
              <a:rPr lang="ru-RU" sz="2400" i="1" dirty="0" smtClean="0"/>
              <a:t>Просто роспись Гжель. 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П. Синявский</a:t>
            </a:r>
            <a:endParaRPr lang="ru-RU" sz="2400" dirty="0"/>
          </a:p>
        </p:txBody>
      </p:sp>
      <p:pic>
        <p:nvPicPr>
          <p:cNvPr id="3" name="Рисунок 2" descr="http://www.ya-zemlyak.ru/images/narprom/%D0%93%D0%B6%D0%B5%D0%BB%D1%8C%20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357298"/>
            <a:ext cx="6215106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714356"/>
            <a:ext cx="7043758" cy="56102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Гончары в гжельской местности лепили глиняную посуду начиная с VII – VIII вв. </a:t>
            </a:r>
          </a:p>
          <a:p>
            <a:pPr>
              <a:buNone/>
            </a:pPr>
            <a:r>
              <a:rPr lang="ru-RU" sz="2400" dirty="0" smtClean="0"/>
              <a:t>(глина по-гречески – «керамика»)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 одной из версий, название местности связано с её основным ремеслом: если посуду обжигают, «жгут», то отсюда и название производства -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жгель</a:t>
            </a:r>
            <a:r>
              <a:rPr lang="ru-RU" sz="2400" b="1" dirty="0" smtClean="0"/>
              <a:t>», </a:t>
            </a:r>
            <a:r>
              <a:rPr lang="ru-RU" sz="2400" dirty="0" smtClean="0"/>
              <a:t>которое со временем превратилась в «гжель».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При Иване Грозном и Алексее Михайловиче Гжель выступает уже как центр керамического производства в России, </a:t>
            </a:r>
          </a:p>
          <a:p>
            <a:pPr>
              <a:buNone/>
            </a:pPr>
            <a:r>
              <a:rPr lang="ru-RU" sz="2400" dirty="0" smtClean="0"/>
              <a:t>                                   поставщик Царёва Двора.</a:t>
            </a:r>
            <a:endParaRPr lang="ru-RU" sz="2400" dirty="0"/>
          </a:p>
        </p:txBody>
      </p:sp>
      <p:pic>
        <p:nvPicPr>
          <p:cNvPr id="7" name="Рисунок 6" descr="http://www.ya-zemlyak.ru/images/narprom/%D0%B3%D0%B6%D0%B5%D0%BB%D1%8C%2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85926"/>
            <a:ext cx="1431290" cy="21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92867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середины XVIII в. Гжель делала обычную для того времени гончарную посуду, изготавливала кирпич, гончарные трубы, изразцы, а также примитивные детские игрушки, снабжая ими Москву.  С середины XVIII в. гжельские мастера освоили технику майолики (поливная керамика, покрытая непрозрачной глазурью). Техника майолики позволяет делать посуду с многоцветной росписью по белой эмали.</a:t>
            </a:r>
            <a:endParaRPr lang="ru-RU" dirty="0"/>
          </a:p>
        </p:txBody>
      </p:sp>
      <p:pic>
        <p:nvPicPr>
          <p:cNvPr id="4" name="Рисунок 3" descr="http://www.ya-zemlyak.ru/images/narprom/%D0%93%D0%B6%D0%B5%D0%BB%D1%8C%2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2357454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ya-zemlyak.ru/images/photoarhiv/%D0%9F%D1%80%D0%BE%D0%BC%D1%8B%D1%81%D0%BB%D1%8B/%D0%93%D0%B6%D0%B5%D0%BB%D1%8C%D0%98%D1%81%D1%82%D0%BE%D1%82%D1%80%D0%B8%D1%8F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214686"/>
            <a:ext cx="264320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ya-zemlyak.ru/images/photoarhiv/%D0%9F%D1%80%D0%BE%D0%BC%D1%8B%D1%81%D0%BB%D1%8B/%D0%93%D0%B6%D0%B5%D0%BB%D1%8C%D0%98%D1%81%D1%82%D0%BE%D1%80%D0%B8%D1%8F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500438"/>
            <a:ext cx="2286016" cy="271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КТО СОЗДАЛ ТАКУЮ СИНЬ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7043758" cy="4610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100" dirty="0" smtClean="0"/>
              <a:t>Возрождение традиционных приёмов в создании форм посудных изделий, восстановление гжельского письма началось в 1945 г., сразу после окончания Великой Отечественной войны. </a:t>
            </a:r>
          </a:p>
          <a:p>
            <a:pPr>
              <a:buNone/>
            </a:pPr>
            <a:r>
              <a:rPr lang="ru-RU" b="1" dirty="0" smtClean="0"/>
              <a:t>Своим новым рождением  гжельский промысел обязан  бывшему графу, аристократу, ученому искусствоведу </a:t>
            </a:r>
          </a:p>
          <a:p>
            <a:pPr>
              <a:buNone/>
            </a:pPr>
            <a:r>
              <a:rPr lang="ru-RU" b="1" dirty="0" smtClean="0"/>
              <a:t>Александру Борисовичу Салтыкову (1900 – 1959 гг.).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Александр Борисович  разработал методику особой росписи – мазок </a:t>
            </a:r>
            <a:r>
              <a:rPr lang="ru-RU" dirty="0" err="1" smtClean="0"/>
              <a:t>подглазурной</a:t>
            </a:r>
            <a:r>
              <a:rPr lang="ru-RU" dirty="0" smtClean="0"/>
              <a:t> кобальтовой краской по белой гжельской глине. Особенности технологии </a:t>
            </a:r>
            <a:r>
              <a:rPr lang="ru-RU" dirty="0" err="1" smtClean="0"/>
              <a:t>подглазурной</a:t>
            </a:r>
            <a:r>
              <a:rPr lang="ru-RU" dirty="0" smtClean="0"/>
              <a:t> росписи связаны с изменением цвета во время обжига. Чёрный, как сажа, кобальт после обжига становится ярко-синим, и художник, наносящий его на изделие, должен предвидеть результат. Только тогда он может добиться тончайших градаций синего цвета.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ya-zemlyak.ru/images/narprom/%D0%93%D0%B6%D0%B5%D0%BB%D1%8C%2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714356"/>
            <a:ext cx="1391285" cy="17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ya-zemlyak.ru/images/narprom/%D0%93%D0%B6%D0%B5%D0%BB%D1%8C%2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143380"/>
            <a:ext cx="1788795" cy="254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НАТАЛЬЯ ИВАНОВНА БЕССАРАБОВА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- создатель гжельской розы</a:t>
            </a:r>
            <a:endParaRPr lang="ru-RU" sz="2800" dirty="0"/>
          </a:p>
        </p:txBody>
      </p:sp>
      <p:pic>
        <p:nvPicPr>
          <p:cNvPr id="4" name="music15" descr="http://www.ya-zemlyak.ru/images/narprom/%D0%93%D0%B6%D0%B5%D0%BB%D1%8C%2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1285884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1357298"/>
            <a:ext cx="607223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err="1" smtClean="0"/>
              <a:t>Бессарабова</a:t>
            </a:r>
            <a:r>
              <a:rPr lang="ru-RU" sz="1600" dirty="0" smtClean="0"/>
              <a:t> Наталия Ивановна (1895 – 1981 гг.) – основоположник художественного стиля современной гжели. </a:t>
            </a:r>
          </a:p>
          <a:p>
            <a:r>
              <a:rPr lang="ru-RU" sz="1200" dirty="0" smtClean="0"/>
              <a:t>Работая в фондах Государственного Исторического Музея, изучила старинные гжельские изделия и отобрала лучшие. За основу  росписи был взят синий кобальтовый узор нач.19 в. Наталья Ивановна стала преподавать «Азбуку мазков Салтыкова» - методику художественной росписи начинающим художникам. Целое десятилетие </a:t>
            </a:r>
            <a:r>
              <a:rPr lang="ru-RU" sz="1200" dirty="0" err="1" smtClean="0"/>
              <a:t>упорнейшего</a:t>
            </a:r>
            <a:r>
              <a:rPr lang="ru-RU" sz="1200" dirty="0" smtClean="0"/>
              <a:t> труда понадобилось </a:t>
            </a:r>
            <a:r>
              <a:rPr lang="ru-RU" sz="1200" dirty="0" err="1" smtClean="0"/>
              <a:t>Бессарабовой</a:t>
            </a:r>
            <a:r>
              <a:rPr lang="ru-RU" sz="1200" dirty="0" smtClean="0"/>
              <a:t>, чтобы секреты мастерства старых гжельских художников перестали для живописцев быть тайной. Позже  художники  Гжели овладели и росписью с тенями – от глубоких тонов до очень светлых и легких. 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1970 гг.  стиль изделий объединения  Гжель был признан как особый, «гжельский». Именно в таком виде он стал одним из национальных символов России. 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1979 г. создательница «синей гжельской розы»  Наталья Ивановна </a:t>
            </a:r>
            <a:r>
              <a:rPr lang="ru-RU" sz="1600" dirty="0" err="1" smtClean="0"/>
              <a:t>Бессарабова</a:t>
            </a:r>
            <a:r>
              <a:rPr lang="ru-RU" sz="1600" dirty="0" smtClean="0"/>
              <a:t>   получила Государственную  премия РСФСР имени И.Е. Репина  </a:t>
            </a:r>
          </a:p>
          <a:p>
            <a:r>
              <a:rPr lang="ru-RU" sz="1600" dirty="0" smtClean="0"/>
              <a:t>вместе с художниками ПО «Гжель»  Т.С. </a:t>
            </a:r>
            <a:r>
              <a:rPr lang="ru-RU" sz="1600" dirty="0" err="1" smtClean="0"/>
              <a:t>Дунашовой</a:t>
            </a:r>
            <a:r>
              <a:rPr lang="ru-RU" sz="1600" dirty="0" smtClean="0"/>
              <a:t>,  З.В. Окуловой с Л.П. Азаровой.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Рисунок 6" descr="Картинки по запросу гжельские игруш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1611">
            <a:off x="6703697" y="168946"/>
            <a:ext cx="2317412" cy="112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гжельские игруш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3226" r="15001"/>
          <a:stretch>
            <a:fillRect/>
          </a:stretch>
        </p:blipFill>
        <p:spPr bwMode="auto">
          <a:xfrm>
            <a:off x="142844" y="3857628"/>
            <a:ext cx="2643206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2085996"/>
          </a:xfrm>
        </p:spPr>
        <p:txBody>
          <a:bodyPr/>
          <a:lstStyle/>
          <a:p>
            <a:pPr algn="ctr"/>
            <a:r>
              <a:rPr lang="ru-RU" dirty="0" smtClean="0"/>
              <a:t>ВИКТОР </a:t>
            </a:r>
          </a:p>
          <a:p>
            <a:pPr algn="r"/>
            <a:r>
              <a:rPr lang="ru-RU" dirty="0" smtClean="0"/>
              <a:t>МИХАЙЛОВИЧ ЛОГИНОВ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00042"/>
            <a:ext cx="3900486" cy="20145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ЛЮДМИЛА</a:t>
            </a:r>
          </a:p>
          <a:p>
            <a:r>
              <a:rPr lang="ru-RU" dirty="0" smtClean="0"/>
              <a:t>     ПАВЛОВНА </a:t>
            </a:r>
          </a:p>
          <a:p>
            <a:r>
              <a:rPr lang="ru-RU" dirty="0" smtClean="0"/>
              <a:t>АЗАРОВА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4357718" cy="2928958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В 1976 г. стал директором объединённого </a:t>
            </a:r>
            <a:r>
              <a:rPr lang="ru-RU" dirty="0" err="1" smtClean="0"/>
              <a:t>майоликово-фарфорового</a:t>
            </a:r>
            <a:r>
              <a:rPr lang="ru-RU" dirty="0" smtClean="0"/>
              <a:t> производства «Гжель». Виктору Михайловичу предстояло созданную художниками «синею гжельскую розу»  запустить в массовое производство,  отладить технологию её  изготовления, произвести реконструкцию предприятий Гжели, создать систему воспитания будущих мастеров промысла.</a:t>
            </a:r>
            <a:br>
              <a:rPr lang="ru-RU" dirty="0" smtClean="0"/>
            </a:br>
            <a:r>
              <a:rPr lang="ru-RU" dirty="0" smtClean="0"/>
              <a:t>Именно при В.М. Логинове о гжельском промысле Объединения «Гжель» узнал весь мир. Промысел  стал визитной карточкой Советского государства.  Этапной была  выставка «Искусство Гжели» в Праге в 1988 г. За гжельской посудой началась чуть ли не охота.  Приезжали из зарубежных посольств, лучших торговых домов Европы и с фарфоровых предприятий различных стран.  Искусство Гжели узнали в США, Греции, Испании, Японии и др. странах. Открыли фирменные магазины в Лондоне и  Берлине. В начале девяностых годов в Вене возник культурный центр «Гжель». </a:t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«Гжель» – душа русского народа, воплощённая  в керамику».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1714488"/>
            <a:ext cx="4572032" cy="2643206"/>
          </a:xfrm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В 1991 г.  Азаровой было  присвоено звание 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«Народный художник СССР». </a:t>
            </a:r>
            <a:br>
              <a:rPr lang="ru-RU" sz="3200" dirty="0" smtClean="0"/>
            </a:br>
            <a:r>
              <a:rPr lang="ru-RU" sz="3200" dirty="0" smtClean="0"/>
              <a:t>В 1954 г. Людмила Павловна    пришла в Объединение «Гжель», сменила  оставившую работу Н.И. </a:t>
            </a:r>
            <a:r>
              <a:rPr lang="ru-RU" sz="3200" dirty="0" err="1" smtClean="0"/>
              <a:t>Бессарабову</a:t>
            </a:r>
            <a:r>
              <a:rPr lang="ru-RU" sz="3200" dirty="0" smtClean="0"/>
              <a:t>. Долгие поиски, годы упорного, кропотливого  труда позволили ей найти свой стиль произведений. Пришёл день, когда посуда, разработанная ею, получила всеобщее признание. Во многих своих изделиях Л. П. Азарова возвращается к старой традиции народного искусства и украшает посуду маленькими изображениями зверей и людей. Это весёлые, забавные, притом достаточно лёгкие и лаконичные композиции.</a:t>
            </a:r>
            <a:br>
              <a:rPr lang="ru-RU" sz="3200" dirty="0" smtClean="0"/>
            </a:br>
            <a:r>
              <a:rPr lang="ru-RU" sz="3200" dirty="0" smtClean="0"/>
              <a:t>Азарову часто  спрашивали, как она пишет: «Когда расписываю изделия, работаю без подлокотника. Рука на весу – линия легче, мазок прозрачнее». </a:t>
            </a:r>
          </a:p>
          <a:p>
            <a:pPr>
              <a:buNone/>
            </a:pPr>
            <a:r>
              <a:rPr lang="ru-RU" sz="3200" dirty="0" smtClean="0"/>
              <a:t>Но за этими слова – десятилетия настойчивого  труда, верность  и трепетное отношение к гжельскому народному  промыслу.</a:t>
            </a:r>
          </a:p>
          <a:p>
            <a:endParaRPr lang="ru-RU" sz="3100" dirty="0"/>
          </a:p>
        </p:txBody>
      </p:sp>
      <p:pic>
        <p:nvPicPr>
          <p:cNvPr id="7" name="music15" descr="http://www.ya-zemlyak.ru/images/narprom/%D0%93%D0%B6%D0%B5%D0%BB%D1%8C%2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usic15" descr="http://www.ya-zemlyak.ru/images/narprom/%D0%93%D0%B6%D0%B5%D0%BB%D1%8C%2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14290"/>
            <a:ext cx="1071570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гжельские игруш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286256"/>
            <a:ext cx="2714644" cy="243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гжельские игруш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46" y="4357694"/>
            <a:ext cx="2357454" cy="206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4214818"/>
            <a:ext cx="2357454" cy="235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гжельские игрушк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714884"/>
            <a:ext cx="1908175" cy="19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61024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6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Гжельская художественная  роспись </a:t>
            </a:r>
          </a:p>
          <a:p>
            <a:pPr>
              <a:buNone/>
            </a:pPr>
            <a:r>
              <a:rPr lang="ru-RU" sz="6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делится на три вида. </a:t>
            </a:r>
          </a:p>
          <a:p>
            <a:pPr>
              <a:buNone/>
            </a:pPr>
            <a:endParaRPr lang="ru-RU" sz="29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Растительная роспись</a:t>
            </a:r>
            <a:r>
              <a:rPr lang="ru-RU" sz="4900" dirty="0" smtClean="0"/>
              <a:t>: </a:t>
            </a:r>
          </a:p>
          <a:p>
            <a:pPr>
              <a:buNone/>
            </a:pPr>
            <a:r>
              <a:rPr lang="ru-RU" sz="4900" dirty="0" smtClean="0"/>
              <a:t>        Травка, злаки, ягоды, веточки, листья, букеты и гирлянды цветов. Кроме роз изображают маки, георгины, лилии, пионы, астры, гвоздики, ромашки. </a:t>
            </a:r>
          </a:p>
          <a:p>
            <a:pPr>
              <a:buNone/>
            </a:pPr>
            <a:endParaRPr lang="ru-RU" sz="4900" dirty="0" smtClean="0"/>
          </a:p>
          <a:p>
            <a:pPr>
              <a:buNone/>
            </a:pPr>
            <a:endParaRPr lang="ru-RU" sz="4900" dirty="0" smtClean="0"/>
          </a:p>
          <a:p>
            <a:pPr>
              <a:buNone/>
            </a:pP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Орнаментальная.</a:t>
            </a:r>
            <a:r>
              <a:rPr lang="ru-RU" sz="4900" dirty="0" smtClean="0"/>
              <a:t> </a:t>
            </a:r>
          </a:p>
          <a:p>
            <a:pPr>
              <a:buNone/>
            </a:pPr>
            <a:r>
              <a:rPr lang="ru-RU" sz="4900" dirty="0" smtClean="0"/>
              <a:t>        Прежде всего, это шашечки – несколько рядов сине-белых квадратов по бортику и поясок – отводка тоже вдоль бортика. Художники рисуют  так же знаменитые гжельские сетки – «гребёнки» (в виде ели), «капельки», «</a:t>
            </a:r>
            <a:r>
              <a:rPr lang="ru-RU" sz="4900" dirty="0" err="1" smtClean="0"/>
              <a:t>жемчужинки</a:t>
            </a:r>
            <a:r>
              <a:rPr lang="ru-RU" sz="4900" dirty="0" smtClean="0"/>
              <a:t>», «усики». С помощью кисти с жёстким ворсом наносится рисунок «под мрамор». Им заполняется пространство внутри, к примеру, волнистые линии, звёзды, круги на дне тарелки.</a:t>
            </a:r>
          </a:p>
          <a:p>
            <a:pPr>
              <a:buNone/>
            </a:pPr>
            <a:endParaRPr lang="ru-RU" sz="4900" dirty="0" smtClean="0"/>
          </a:p>
          <a:p>
            <a:pPr>
              <a:buNone/>
            </a:pP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Сюжетная.</a:t>
            </a:r>
            <a:r>
              <a:rPr lang="ru-RU" sz="4900" dirty="0" smtClean="0"/>
              <a:t> </a:t>
            </a:r>
          </a:p>
          <a:p>
            <a:pPr>
              <a:buNone/>
            </a:pPr>
            <a:r>
              <a:rPr lang="ru-RU" sz="4900" dirty="0" smtClean="0"/>
              <a:t>          Это природа и времена года. Это сценки городской жизни, деревенский пейзаж и быт и т.п. Это персонажи из русских сказок: Синие птицы, </a:t>
            </a:r>
            <a:r>
              <a:rPr lang="ru-RU" sz="4900" dirty="0" err="1" smtClean="0"/>
              <a:t>Полканы</a:t>
            </a:r>
            <a:r>
              <a:rPr lang="ru-RU" sz="4900" dirty="0" smtClean="0"/>
              <a:t>,  птицы Сирины, Русалки, </a:t>
            </a:r>
            <a:r>
              <a:rPr lang="ru-RU" sz="4900" dirty="0" err="1" smtClean="0"/>
              <a:t>Коты-Баюны</a:t>
            </a:r>
            <a:r>
              <a:rPr lang="ru-RU" sz="4900" dirty="0" smtClean="0"/>
              <a:t> и т.п. </a:t>
            </a:r>
          </a:p>
          <a:p>
            <a:pPr>
              <a:buNone/>
            </a:pPr>
            <a:endParaRPr lang="ru-RU" sz="4900" dirty="0" smtClean="0"/>
          </a:p>
          <a:p>
            <a:pPr>
              <a:buNone/>
            </a:pP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5388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Главный секрет  стиля «Гжель» – это мазки. </a:t>
            </a:r>
          </a:p>
          <a:p>
            <a:pPr>
              <a:buNone/>
            </a:pPr>
            <a:r>
              <a:rPr lang="ru-RU" dirty="0" smtClean="0"/>
              <a:t>      Мазок –  родовая примета гжели. </a:t>
            </a:r>
          </a:p>
          <a:p>
            <a:pPr>
              <a:buNone/>
            </a:pPr>
            <a:r>
              <a:rPr lang="ru-RU" dirty="0" smtClean="0"/>
              <a:t> Основной  приём – правильное соотношение синего и белого.</a:t>
            </a:r>
            <a:br>
              <a:rPr lang="ru-RU" dirty="0" smtClean="0"/>
            </a:br>
            <a:r>
              <a:rPr lang="ru-RU" dirty="0" smtClean="0"/>
              <a:t>Другое правило – каждый последующий мазок отличается от предыдущего. Сначала на кисточку густо набирают краску. Далее с разным нажимом раскладывают кистью цветок. Первые мазки самые сочные, но по мере убывания они светлеют. Круглые лепестки цветка получаются либо чёткими, либо мягкими, «размытыми». Так рисуются </a:t>
            </a:r>
            <a:r>
              <a:rPr lang="ru-RU" dirty="0" err="1" smtClean="0"/>
              <a:t>многолепестковые</a:t>
            </a:r>
            <a:r>
              <a:rPr lang="ru-RU" dirty="0" smtClean="0"/>
              <a:t> цветки. После обжига цветок становится </a:t>
            </a:r>
            <a:r>
              <a:rPr lang="ru-RU" dirty="0" err="1" smtClean="0"/>
              <a:t>васильково-синего</a:t>
            </a:r>
            <a:r>
              <a:rPr lang="ru-RU" dirty="0" smtClean="0"/>
              <a:t> цвета.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«Мазок с тенями». Краска набирается на одну сторону кисточки и наносится лёгким круговым разворотом, т.е. поворачивается вокруг черенка. В утолщённой части кисти краски больше – мазок тёмный, к середине краски чуть поменьше – мазок высветляется, а тонкий кончик оставляет совсем светлый след. Так получается разноокрашенная объёмная розочка или листочек.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«Азбуку мазков» дополняют другими элементами. Тонким кончиком кисточки наводят стебель, усики-завитки, прожилки на листиках или штриховку. Иногда по синему цвету рисуют тонкими золотыми линиями и штрихами, которые как бы обозначают контуры. </a:t>
            </a:r>
            <a:br>
              <a:rPr lang="ru-RU" dirty="0" smtClean="0"/>
            </a:br>
            <a:r>
              <a:rPr lang="ru-RU" dirty="0" smtClean="0"/>
              <a:t>Роспись – сочная, широким мазком, бело-синий узор, воспроизводящий сценки народной жизни или цветочные композиции, выполнен в русской национальной манере. Узор украшает вазы для цветов, чайники, сахарницы, чашки, пепельницы, чайные сервизы. Роспись сосудов производится от руки. В отличие от других росписей,  в гжельской росписи применяются все оттенки синего (</a:t>
            </a:r>
            <a:r>
              <a:rPr lang="ru-RU" dirty="0" err="1" smtClean="0"/>
              <a:t>голубой</a:t>
            </a:r>
            <a:r>
              <a:rPr lang="ru-RU" dirty="0" smtClean="0"/>
              <a:t>, синий, фиолетовый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196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Васильковая гжель</vt:lpstr>
      <vt:lpstr>Презентация PowerPoint</vt:lpstr>
      <vt:lpstr>Презентация PowerPoint</vt:lpstr>
      <vt:lpstr>Презентация PowerPoint</vt:lpstr>
      <vt:lpstr>  КТО СОЗДАЛ ТАКУЮ СИНЬ </vt:lpstr>
      <vt:lpstr>НАТАЛЬЯ ИВАНОВНА БЕССАРАБОВА                                       - создатель гжельской розы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Сине-голубые  Розы, листья, птицы,  Увидев нас впервые,  Каждый удивится.  Чудо на фарфоре  Синяя капель.  Это называется  Просто роспись Гжель.   П. Синявский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2016-12-09T09:05:50Z</dcterms:created>
  <dcterms:modified xsi:type="dcterms:W3CDTF">2016-12-22T06:27:01Z</dcterms:modified>
</cp:coreProperties>
</file>