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3"/>
    <p:sldId id="257" r:id="rId4"/>
    <p:sldId id="258" r:id="rId5"/>
    <p:sldId id="259" r:id="rId6"/>
    <p:sldId id="267" r:id="rId7"/>
    <p:sldId id="268" r:id="rId8"/>
    <p:sldId id="269" r:id="rId9"/>
    <p:sldId id="260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 noChangeArrowheads="1"/>
          </p:cNvSpPr>
          <p:nvPr>
            <p:ph type="ctrTitle"/>
          </p:nvPr>
        </p:nvSpPr>
        <p:spPr>
          <a:xfrm>
            <a:off x="468313" y="1205865"/>
            <a:ext cx="8207375" cy="1082675"/>
          </a:xfrm>
        </p:spPr>
        <p:txBody>
          <a:bodyPr/>
          <a:p>
            <a:r>
              <a:rPr lang="ru-RU" altLang="en-US" sz="440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1000">
                      <a:schemeClr val="accent1">
                        <a:lumMod val="45000"/>
                        <a:lumOff val="55000"/>
                      </a:schemeClr>
                    </a:gs>
                    <a:gs pos="66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040000" scaled="0"/>
                </a:gradFill>
                <a:effectLst/>
              </a:rPr>
              <a:t>Игры по теме «Космос»</a:t>
            </a:r>
            <a:endParaRPr lang="ru-RU" altLang="en-US" sz="440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1000">
                    <a:schemeClr val="accent1">
                      <a:lumMod val="45000"/>
                      <a:lumOff val="55000"/>
                    </a:schemeClr>
                  </a:gs>
                  <a:gs pos="66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040000" scaled="0"/>
              </a:gradFill>
              <a:effectLst/>
            </a:endParaRPr>
          </a:p>
        </p:txBody>
      </p:sp>
      <p:sp>
        <p:nvSpPr>
          <p:cNvPr id="5" name="Подзаголовок 4"/>
          <p:cNvSpPr>
            <a:spLocks noGrp="1" noChangeArrowheads="1"/>
          </p:cNvSpPr>
          <p:nvPr>
            <p:ph type="subTitle" idx="1"/>
          </p:nvPr>
        </p:nvSpPr>
        <p:spPr>
          <a:xfrm>
            <a:off x="4084955" y="3566795"/>
            <a:ext cx="5017770" cy="1752600"/>
          </a:xfrm>
        </p:spPr>
        <p:txBody>
          <a:bodyPr/>
          <a:p>
            <a:r>
              <a:rPr lang="ru-RU" altLang="en-US" sz="2400"/>
              <a:t>Логопед: Тилина Е.В.</a:t>
            </a:r>
            <a:endParaRPr lang="ru-RU" altLang="en-US" sz="240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903345" y="6410960"/>
            <a:ext cx="1336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200"/>
              <a:t>Бердск 2020</a:t>
            </a:r>
            <a:endParaRPr lang="ru-RU" altLang="en-US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76885"/>
            <a:ext cx="8229600" cy="564959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600" b="1" dirty="0">
                <a:latin typeface="Constantia" panose="02030602050306030303" charset="0"/>
                <a:ea typeface="Constantia" panose="02030602050306030303" charset="0"/>
              </a:rPr>
              <a:t>Уважаемые родители! Предлагаю вашему вниманию игру для развития связной речи и пространственных представлений у детей старшего и подготовительного возраста, ,по теме "Космос". Вашему ребенку нужно найти отличия на картинках, но не просто показать их, а составить полные распространенные предложения</a:t>
            </a:r>
            <a:r>
              <a:rPr lang="ru-RU" sz="3600" b="1" dirty="0" smtClean="0">
                <a:latin typeface="Constantia" panose="02030602050306030303" charset="0"/>
                <a:ea typeface="Constantia" panose="02030602050306030303" charset="0"/>
              </a:rPr>
              <a:t>.</a:t>
            </a:r>
            <a:endParaRPr lang="ru-RU" sz="3600" b="1" dirty="0" smtClean="0">
              <a:latin typeface="Constantia" panose="02030602050306030303" charset="0"/>
              <a:ea typeface="Constantia" panose="02030602050306030303" charset="0"/>
            </a:endParaRPr>
          </a:p>
          <a:p>
            <a:pPr algn="ctr"/>
            <a:r>
              <a:rPr lang="ru-RU" sz="3600" b="1" dirty="0" smtClean="0">
                <a:latin typeface="Constantia" panose="02030602050306030303" charset="0"/>
                <a:ea typeface="Constantia" panose="02030602050306030303" charset="0"/>
              </a:rPr>
              <a:t> </a:t>
            </a:r>
            <a:r>
              <a:rPr lang="ru-RU" sz="3600" b="1" dirty="0">
                <a:latin typeface="Constantia" panose="02030602050306030303" charset="0"/>
                <a:ea typeface="Constantia" panose="02030602050306030303" charset="0"/>
              </a:rPr>
              <a:t>Например: на первой картинке много звёзд на небе, а на второй картинке звёзд на небе мало.</a:t>
            </a:r>
            <a:endParaRPr lang="ru-RU" sz="3600" b="1" dirty="0">
              <a:latin typeface="Constantia" panose="02030602050306030303" charset="0"/>
              <a:ea typeface="Constantia" panose="02030602050306030303" charset="0"/>
            </a:endParaRPr>
          </a:p>
          <a:p>
            <a:pPr algn="ctr"/>
            <a:endParaRPr lang="ru-RU" sz="3600" b="1" dirty="0">
              <a:latin typeface="Constantia" panose="02030602050306030303" charset="0"/>
              <a:ea typeface="Constantia" panose="0203060205030603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838465" cy="683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056784" cy="634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" y="696595"/>
            <a:ext cx="4446270" cy="568769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980" y="696595"/>
            <a:ext cx="4342765" cy="56870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 t="-89" r="-654" b="50044"/>
          <a:stretch>
            <a:fillRect/>
          </a:stretch>
        </p:blipFill>
        <p:spPr>
          <a:xfrm>
            <a:off x="421640" y="877570"/>
            <a:ext cx="8011160" cy="526986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706120" y="222885"/>
            <a:ext cx="5652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На какую планету летит космический корабль?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75" y="307340"/>
            <a:ext cx="4290695" cy="607314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50" y="307340"/>
            <a:ext cx="4342765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Дидактическая игра "Антонимы" (слова противоположного значения)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840" y="2183130"/>
            <a:ext cx="3187700" cy="4165600"/>
          </a:xfrm>
        </p:spPr>
        <p:txBody>
          <a:bodyPr>
            <a:normAutofit lnSpcReduction="10000"/>
          </a:bodyPr>
          <a:lstStyle/>
          <a:p>
            <a:endParaRPr lang="ru-RU" sz="2600" dirty="0" smtClean="0"/>
          </a:p>
          <a:p>
            <a:endParaRPr lang="ru-RU" sz="2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8810" y="2253615"/>
            <a:ext cx="2919730" cy="52622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Далеко-…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Вчера-… 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Высоко-…  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Грустный-… 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Нежный-…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Умный-…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Лёгкий-…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Частый-…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Красивый-… 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endParaRPr lang="ru-RU" sz="2400" dirty="0"/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endParaRPr lang="ru-RU" sz="2400" dirty="0"/>
          </a:p>
          <a:p>
            <a:pPr marL="342900" indent="-34290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31215" y="1062355"/>
            <a:ext cx="69183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dirty="0">
                <a:sym typeface="+mn-ea"/>
              </a:rPr>
              <a:t>Данная игра предназначена для обогащения словарного запаса у детей. Проведите игру в виде соревнования</a:t>
            </a:r>
            <a:r>
              <a:rPr lang="ru-RU" dirty="0" smtClean="0">
                <a:sym typeface="+mn-ea"/>
              </a:rPr>
              <a:t>.</a:t>
            </a:r>
            <a:endParaRPr lang="ru-RU" dirty="0" smtClean="0"/>
          </a:p>
          <a:p>
            <a:r>
              <a:rPr lang="ru-RU" sz="2400" dirty="0" smtClean="0">
                <a:sym typeface="+mn-ea"/>
              </a:rPr>
              <a:t>Быстро-медленно,</a:t>
            </a:r>
            <a:endParaRPr lang="ru-RU" altLang="en-US" sz="240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568825" y="2253615"/>
            <a:ext cx="281178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 startAt="10"/>
            </a:pPr>
            <a:r>
              <a:rPr lang="ru-RU" sz="2400" dirty="0">
                <a:sym typeface="+mn-ea"/>
              </a:rPr>
              <a:t>Ласковый-… </a:t>
            </a:r>
            <a:endParaRPr lang="ru-RU" sz="2400" dirty="0"/>
          </a:p>
          <a:p>
            <a:pPr marL="342900" indent="-342900">
              <a:buFont typeface="+mj-lt"/>
              <a:buAutoNum type="arabicPeriod" startAt="10"/>
            </a:pPr>
            <a:r>
              <a:rPr lang="ru-RU" sz="2400" dirty="0">
                <a:sym typeface="+mn-ea"/>
              </a:rPr>
              <a:t>Чистый-…</a:t>
            </a:r>
            <a:endParaRPr lang="ru-RU" sz="2400" dirty="0"/>
          </a:p>
          <a:p>
            <a:pPr marL="342900" indent="-342900">
              <a:buFont typeface="+mj-lt"/>
              <a:buAutoNum type="arabicPeriod" startAt="10"/>
            </a:pPr>
            <a:r>
              <a:rPr lang="ru-RU" sz="2400" dirty="0">
                <a:sym typeface="+mn-ea"/>
              </a:rPr>
              <a:t>Новый-…</a:t>
            </a:r>
            <a:endParaRPr lang="ru-RU" sz="2400" dirty="0"/>
          </a:p>
          <a:p>
            <a:pPr marL="342900" indent="-342900">
              <a:buFont typeface="+mj-lt"/>
              <a:buAutoNum type="arabicPeriod" startAt="10"/>
            </a:pPr>
            <a:r>
              <a:rPr lang="ru-RU" sz="2400" dirty="0">
                <a:sym typeface="+mn-ea"/>
              </a:rPr>
              <a:t>Прилететь-… </a:t>
            </a:r>
            <a:endParaRPr lang="ru-RU" sz="2400" dirty="0"/>
          </a:p>
          <a:p>
            <a:pPr marL="342900" indent="-342900">
              <a:buFont typeface="+mj-lt"/>
              <a:buAutoNum type="arabicPeriod" startAt="10"/>
            </a:pPr>
            <a:r>
              <a:rPr lang="ru-RU" sz="2400" dirty="0">
                <a:sym typeface="+mn-ea"/>
              </a:rPr>
              <a:t>Убежать-…</a:t>
            </a:r>
            <a:endParaRPr lang="ru-RU" sz="2400" dirty="0"/>
          </a:p>
          <a:p>
            <a:pPr marL="342900" indent="-342900">
              <a:buFont typeface="+mj-lt"/>
              <a:buAutoNum type="arabicPeriod" startAt="10"/>
            </a:pPr>
            <a:r>
              <a:rPr lang="ru-RU" sz="2400" dirty="0">
                <a:sym typeface="+mn-ea"/>
              </a:rPr>
              <a:t>Засыпать-…</a:t>
            </a:r>
            <a:endParaRPr lang="ru-RU" sz="2400" dirty="0"/>
          </a:p>
          <a:p>
            <a:pPr marL="342900" indent="-342900">
              <a:buFont typeface="+mj-lt"/>
              <a:buAutoNum type="arabicPeriod" startAt="10"/>
            </a:pPr>
            <a:r>
              <a:rPr lang="ru-RU" sz="2400" dirty="0">
                <a:sym typeface="+mn-ea"/>
              </a:rPr>
              <a:t>Уходить-…</a:t>
            </a:r>
            <a:endParaRPr lang="ru-RU" sz="2400" dirty="0"/>
          </a:p>
          <a:p>
            <a:pPr marL="342900" indent="-342900">
              <a:buFont typeface="+mj-lt"/>
              <a:buAutoNum type="arabicPeriod" startAt="10"/>
            </a:pPr>
            <a:r>
              <a:rPr lang="ru-RU" sz="2400" dirty="0">
                <a:sym typeface="+mn-ea"/>
              </a:rPr>
              <a:t>Покупать-…</a:t>
            </a:r>
            <a:endParaRPr lang="ru-RU" sz="2400" dirty="0"/>
          </a:p>
          <a:p>
            <a:endParaRPr lang="ru-RU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62275"/>
            <a:ext cx="8229600" cy="582613"/>
          </a:xfrm>
        </p:spPr>
        <p:txBody>
          <a:bodyPr/>
          <a:p>
            <a:pPr algn="ctr"/>
            <a:r>
              <a:rPr lang="ru-RU" altLang="en-US" sz="4400"/>
              <a:t>Спасибо за внимание</a:t>
            </a:r>
            <a:endParaRPr lang="ru-RU" altLang="en-US"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WPS Presentation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Constantia</vt:lpstr>
      <vt:lpstr>Microsoft YaHei</vt:lpstr>
      <vt:lpstr/>
      <vt:lpstr>Arial Unicode MS</vt:lpstr>
      <vt:lpstr>Calibri</vt:lpstr>
      <vt:lpstr>Segoe Print</vt:lpstr>
      <vt:lpstr>Blue Waves</vt:lpstr>
      <vt:lpstr>Игра по теме «Космос»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Дидактическая игра "Антонимы" (слова противоположного значения)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</dc:creator>
  <cp:lastModifiedBy>Вадим и Света</cp:lastModifiedBy>
  <cp:revision>11</cp:revision>
  <dcterms:created xsi:type="dcterms:W3CDTF">2020-04-08T12:58:00Z</dcterms:created>
  <dcterms:modified xsi:type="dcterms:W3CDTF">2020-04-09T07:07:42Z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1049-11.2.0.9255</vt:lpwstr>
  </property>
</Properties>
</file>