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
  </p:notesMasterIdLst>
  <p:sldIdLst>
    <p:sldId id="257"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DDD7C2-4240-4E5A-84F3-32F4BE1846DC}" type="datetimeFigureOut">
              <a:rPr lang="ru-RU" smtClean="0"/>
              <a:t>27.10.2017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07B5E-C9A0-47F9-B2D3-0DB18AC32F19}" type="slidenum">
              <a:rPr lang="ru-RU" smtClean="0"/>
              <a:t>‹#›</a:t>
            </a:fld>
            <a:endParaRPr lang="ru-RU"/>
          </a:p>
        </p:txBody>
      </p:sp>
    </p:spTree>
    <p:extLst>
      <p:ext uri="{BB962C8B-B14F-4D97-AF65-F5344CB8AC3E}">
        <p14:creationId xmlns:p14="http://schemas.microsoft.com/office/powerpoint/2010/main" val="381874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D07B5E-C9A0-47F9-B2D3-0DB18AC32F19}" type="slidenum">
              <a:rPr lang="ru-RU" smtClean="0"/>
              <a:t>3</a:t>
            </a:fld>
            <a:endParaRPr lang="ru-RU"/>
          </a:p>
        </p:txBody>
      </p:sp>
    </p:spTree>
    <p:extLst>
      <p:ext uri="{BB962C8B-B14F-4D97-AF65-F5344CB8AC3E}">
        <p14:creationId xmlns:p14="http://schemas.microsoft.com/office/powerpoint/2010/main" val="105982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27.10.2017</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27.10.2017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27.10.2017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rgbClr val="FFFF00"/>
            </a:gs>
            <a:gs pos="92000">
              <a:srgbClr val="FFC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27.10.2017</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907504"/>
          </a:xfrm>
        </p:spPr>
        <p:txBody>
          <a:bodyPr>
            <a:normAutofit/>
          </a:bodyPr>
          <a:lstStyle/>
          <a:p>
            <a:r>
              <a:rPr lang="ru-RU" dirty="0"/>
              <a:t>Уважаемые родители!</a:t>
            </a:r>
          </a:p>
        </p:txBody>
      </p:sp>
      <p:sp>
        <p:nvSpPr>
          <p:cNvPr id="3" name="Объект 2"/>
          <p:cNvSpPr>
            <a:spLocks noGrp="1"/>
          </p:cNvSpPr>
          <p:nvPr>
            <p:ph idx="1"/>
          </p:nvPr>
        </p:nvSpPr>
        <p:spPr>
          <a:xfrm>
            <a:off x="4427984" y="1052736"/>
            <a:ext cx="4608512" cy="5616624"/>
          </a:xfrm>
        </p:spPr>
        <p:txBody>
          <a:bodyPr>
            <a:normAutofit fontScale="85000" lnSpcReduction="20000"/>
          </a:bodyPr>
          <a:lstStyle/>
          <a:p>
            <a:r>
              <a:rPr lang="ru-RU" i="1" dirty="0"/>
              <a:t>Всем известно, насколько  важна  роль  речи  в жизни  каждого человека. Речь служит главным средством общения с другими людьми, является основой человеческого мышления и приобретения новых знаний. Некоторые родители думают, что речь развивается сама по себе, то есть автоматически. На самом деле, речь человека возможна благодаря рефлексам, врожденным и приобретенным в ходе обучения и подражания другим людям.</a:t>
            </a:r>
          </a:p>
          <a:p>
            <a:r>
              <a:rPr lang="ru-RU" i="1" dirty="0"/>
              <a:t>Речь ребенка проходит в своем развитии несколько этапов.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578844" cy="454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45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0"/>
            <a:ext cx="8820472" cy="108992"/>
          </a:xfrm>
        </p:spPr>
        <p:txBody>
          <a:bodyPr/>
          <a:lstStyle/>
          <a:p>
            <a:r>
              <a:rPr lang="ru-RU" dirty="0" smtClean="0"/>
              <a:t>.</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0" y="116632"/>
            <a:ext cx="8892480" cy="4464496"/>
          </a:xfrm>
        </p:spPr>
        <p:txBody>
          <a:bodyPr>
            <a:normAutofit fontScale="77500" lnSpcReduction="20000"/>
          </a:bodyPr>
          <a:lstStyle/>
          <a:p>
            <a:r>
              <a:rPr lang="ru-RU" b="1" i="1" dirty="0"/>
              <a:t>1-Этап развития речи.</a:t>
            </a:r>
            <a:br>
              <a:rPr lang="ru-RU" b="1" i="1" dirty="0"/>
            </a:br>
            <a:r>
              <a:rPr lang="ru-RU" i="1" dirty="0"/>
              <a:t>  Доречевой – подготовительный – длится  от рождения до года. Он проходит в три периода: от крика и плача до двух месяцев, от </a:t>
            </a:r>
            <a:r>
              <a:rPr lang="ru-RU" i="1" dirty="0" err="1"/>
              <a:t>гуления</a:t>
            </a:r>
            <a:r>
              <a:rPr lang="ru-RU" i="1" dirty="0"/>
              <a:t> до  пяти месяцев, связанных с лепетом, и  от пяти месяцев  до года, то есть начала фразовой речи.</a:t>
            </a:r>
            <a:br>
              <a:rPr lang="ru-RU" i="1" dirty="0"/>
            </a:br>
            <a:r>
              <a:rPr lang="ru-RU" b="1" i="1" dirty="0"/>
              <a:t>2-Этап развития речи. </a:t>
            </a:r>
            <a:r>
              <a:rPr lang="ru-RU" i="1" dirty="0"/>
              <a:t/>
            </a:r>
            <a:br>
              <a:rPr lang="ru-RU" i="1" dirty="0"/>
            </a:br>
            <a:r>
              <a:rPr lang="ru-RU" i="1" dirty="0"/>
              <a:t>Словесный или этап первичного усвоения языка. Он продолжается до конца второго года. В это время начинает формироваться фонематический слух: ребенок учится отличать по смыслу слова, схожие  при произнесении, начинает обращать внимание на артикуляционный уклад.</a:t>
            </a:r>
            <a:br>
              <a:rPr lang="ru-RU" i="1" dirty="0"/>
            </a:br>
            <a:r>
              <a:rPr lang="ru-RU" i="1" dirty="0"/>
              <a:t> </a:t>
            </a:r>
            <a:r>
              <a:rPr lang="ru-RU" b="1" i="1" dirty="0"/>
              <a:t>3-Этап развития речи. </a:t>
            </a:r>
            <a:br>
              <a:rPr lang="ru-RU" b="1" i="1" dirty="0"/>
            </a:br>
            <a:r>
              <a:rPr lang="ru-RU" i="1" dirty="0"/>
              <a:t>Усвоение основ грамматических категорий, продолжающийся до пяти, шести лет. В это время происходит дальнейшее овладение ребенком правильным произнесением звуков, а также словообразованием, словоизменением и различными способами построения предложений, принятых нормами родного </a:t>
            </a:r>
            <a:r>
              <a:rPr lang="ru-RU" i="1" dirty="0" smtClean="0"/>
              <a:t>языка.</a:t>
            </a:r>
            <a:endParaRPr lang="ru-RU"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573016"/>
            <a:ext cx="5112568" cy="383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7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704" y="188640"/>
            <a:ext cx="8579296" cy="45719"/>
          </a:xfrm>
        </p:spPr>
        <p:txBody>
          <a:bodyPr/>
          <a:lstStyle/>
          <a:p>
            <a:endParaRPr lang="ru-RU" dirty="0"/>
          </a:p>
        </p:txBody>
      </p:sp>
      <p:sp>
        <p:nvSpPr>
          <p:cNvPr id="3" name="Объект 2"/>
          <p:cNvSpPr>
            <a:spLocks noGrp="1"/>
          </p:cNvSpPr>
          <p:nvPr>
            <p:ph idx="1"/>
          </p:nvPr>
        </p:nvSpPr>
        <p:spPr>
          <a:xfrm>
            <a:off x="4012107" y="454581"/>
            <a:ext cx="5148064" cy="6381327"/>
          </a:xfrm>
        </p:spPr>
        <p:txBody>
          <a:bodyPr>
            <a:normAutofit fontScale="92500" lnSpcReduction="10000"/>
          </a:bodyPr>
          <a:lstStyle/>
          <a:p>
            <a:r>
              <a:rPr lang="ru-RU" sz="1800" i="1" dirty="0"/>
              <a:t>Очень важную роль в формировании речи ребенка играет семья. С первых дней жизни малыш слышит  речь окружающих его родных и близких людей, а также интонацию и  тембр их голоса. И очень важно в этот период взрослым не допускать речевых ошибок, стараться не  искажать произношение, не говорить с ребенком его </a:t>
            </a:r>
            <a:r>
              <a:rPr lang="ru-RU" sz="1800" i="1" dirty="0" err="1"/>
              <a:t>лепетным</a:t>
            </a:r>
            <a:r>
              <a:rPr lang="ru-RU" sz="1800" i="1" dirty="0"/>
              <a:t> языком. Ни в коем случае нельзя передразнивать ребенка, подшучивать над его произношением, а также желательно не использовать в речи не понятные для малыша сложные грамматические обороты. Необходимо помнить, что ребенок в первую очередь учится говорить у  вас, родителей. Поэтому, разговаривая, постоянно обращайте внимание на собственную речь. Разговаривайте с ребенком  спокойным тоном, внятно и четко произнося слова  и звуки, чаще общайтесь с ребенком, просите его правильно повторить слова, разучивайте </a:t>
            </a:r>
            <a:r>
              <a:rPr lang="ru-RU" sz="1800" i="1" dirty="0" err="1"/>
              <a:t>чистоговорки</a:t>
            </a:r>
            <a:r>
              <a:rPr lang="ru-RU" sz="1800" i="1" dirty="0"/>
              <a:t> и </a:t>
            </a:r>
            <a:r>
              <a:rPr lang="ru-RU" sz="1800" i="1" dirty="0" err="1"/>
              <a:t>потешки</a:t>
            </a:r>
            <a:r>
              <a:rPr lang="ru-RU" sz="1800" i="1" dirty="0"/>
              <a:t>. Читайте своему малышу сказки, рассказы, стихи. </a:t>
            </a:r>
          </a:p>
        </p:txBody>
      </p:sp>
      <p:pic>
        <p:nvPicPr>
          <p:cNvPr id="5123" name="Picture 3" descr="C:\Users\USER\AppData\Local\Microsoft\Windows\Temporary Internet Files\Content.IE5\DREWXXMB\boy-2025658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26770"/>
            <a:ext cx="4286703" cy="553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3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
            <a:ext cx="8003232" cy="116633"/>
          </a:xfrm>
        </p:spPr>
        <p:txBody>
          <a:bodyPr/>
          <a:lstStyle/>
          <a:p>
            <a:endParaRPr lang="ru-RU" dirty="0"/>
          </a:p>
        </p:txBody>
      </p:sp>
      <p:sp>
        <p:nvSpPr>
          <p:cNvPr id="3" name="Объект 2"/>
          <p:cNvSpPr>
            <a:spLocks noGrp="1"/>
          </p:cNvSpPr>
          <p:nvPr>
            <p:ph idx="1"/>
          </p:nvPr>
        </p:nvSpPr>
        <p:spPr>
          <a:xfrm>
            <a:off x="251520" y="116632"/>
            <a:ext cx="6480719" cy="6552728"/>
          </a:xfrm>
        </p:spPr>
        <p:txBody>
          <a:bodyPr>
            <a:normAutofit fontScale="92500" lnSpcReduction="10000"/>
          </a:bodyPr>
          <a:lstStyle/>
          <a:p>
            <a:r>
              <a:rPr lang="ru-RU" dirty="0"/>
              <a:t>Чтение играет важную роль в развитии речи, он усваивает новые слова, обороты речи, развивает фонематический слух. Помните, что ваше произношение должно быть выразительным, четким, ясным. Обязательно обсуждайте прочитанное. Помните, что дошкольный возраст является самым благоприятным для развития речи. То, что ребенок не усвоил в дошкольном возрасте очень трудно восполнить в более поздний период</a:t>
            </a:r>
            <a:r>
              <a:rPr lang="ru-RU" dirty="0" smtClean="0"/>
              <a:t>.</a:t>
            </a:r>
          </a:p>
          <a:p>
            <a:endParaRPr lang="ru-RU" dirty="0"/>
          </a:p>
          <a:p>
            <a:r>
              <a:rPr lang="ru-RU" dirty="0" smtClean="0"/>
              <a:t> </a:t>
            </a:r>
            <a:r>
              <a:rPr lang="ru-RU" dirty="0"/>
              <a:t>Чтобы ваш ребенок успешно обучался в школе, надо целенаправленно заниматься его развитием речи. А если вы заметили, что у ребенка возникают проблемы с речью, не стесняйтесь обращаться к специалистам. </a:t>
            </a:r>
          </a:p>
        </p:txBody>
      </p:sp>
      <p:pic>
        <p:nvPicPr>
          <p:cNvPr id="6149" name="Picture 5" descr="C:\Users\USER\AppData\Local\Microsoft\Windows\Temporary Internet Files\Content.IE5\Y8L80GF2\Buecher-colour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619287"/>
            <a:ext cx="2268192" cy="226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5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91264" cy="45719"/>
          </a:xfrm>
        </p:spPr>
        <p:txBody>
          <a:bodyPr/>
          <a:lstStyle/>
          <a:p>
            <a:endParaRPr lang="ru-RU" dirty="0"/>
          </a:p>
        </p:txBody>
      </p:sp>
      <p:sp>
        <p:nvSpPr>
          <p:cNvPr id="3" name="Объект 2"/>
          <p:cNvSpPr>
            <a:spLocks noGrp="1"/>
          </p:cNvSpPr>
          <p:nvPr>
            <p:ph idx="1"/>
          </p:nvPr>
        </p:nvSpPr>
        <p:spPr>
          <a:xfrm>
            <a:off x="3563888" y="22385"/>
            <a:ext cx="5580112" cy="6835614"/>
          </a:xfrm>
        </p:spPr>
        <p:txBody>
          <a:bodyPr>
            <a:noAutofit/>
          </a:bodyPr>
          <a:lstStyle/>
          <a:p>
            <a:r>
              <a:rPr lang="ru-RU" sz="1600" dirty="0"/>
              <a:t>Ребёнок с хорошо развитой, связной речью легко вступает в общение с окружающими: он может понятно выразить свои мысли и желания, правильно и чётко сформулировать вопрос, договориться со сверстниками в детском саду и школе. Невнятная речь, скудный словарный запас, низкий уровень развития связной речи весьма затрудняет общение со сверстниками и взрослыми и не редко накладывает тяжёлый отпечаток на характер ребёнка.</a:t>
            </a:r>
          </a:p>
          <a:p>
            <a:r>
              <a:rPr lang="ru-RU" sz="1600" dirty="0"/>
              <a:t>В 6-7 лет дети с недостаточно развитой речью уже начинают осознавать свои трудности, болезненно ощущают их, становятся замкнутыми, застенчивыми, а иногда и  раздражительными. Так случается, что в  семье  ребёнка понимают с полуслова, и он не испытывает трудностей, даже если у него есть проблемы с речью. Однако,  постепенно круг общения ребёнка расширяется, и очень важно, чтобы его хорошо понимали окружающие.</a:t>
            </a:r>
          </a:p>
          <a:p>
            <a:r>
              <a:rPr lang="ru-RU" sz="1600" dirty="0"/>
              <a:t>Следовательно, чем раньше  мы поможем ему  овладеть нормами связной, грамотной </a:t>
            </a:r>
            <a:r>
              <a:rPr lang="ru-RU" sz="1700" dirty="0"/>
              <a:t>речи, тем увереннее он будет себя чувствовать в окружающем его обществе.</a:t>
            </a:r>
          </a:p>
          <a:p>
            <a:endParaRPr lang="ru-RU" sz="1700" dirty="0"/>
          </a:p>
        </p:txBody>
      </p:sp>
      <p:pic>
        <p:nvPicPr>
          <p:cNvPr id="7170" name="Picture 2" descr="C:\Users\USER\AppData\Local\Microsoft\Windows\Temporary Internet Files\Content.IE5\CHYS2ZRB\owl-rea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3" y="1700808"/>
            <a:ext cx="3783601" cy="493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2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19256" cy="116632"/>
          </a:xfrm>
        </p:spPr>
        <p:txBody>
          <a:bodyPr/>
          <a:lstStyle/>
          <a:p>
            <a:endParaRPr lang="ru-RU" dirty="0"/>
          </a:p>
        </p:txBody>
      </p:sp>
      <p:sp>
        <p:nvSpPr>
          <p:cNvPr id="3" name="Объект 2"/>
          <p:cNvSpPr>
            <a:spLocks noGrp="1"/>
          </p:cNvSpPr>
          <p:nvPr>
            <p:ph idx="1"/>
          </p:nvPr>
        </p:nvSpPr>
        <p:spPr>
          <a:xfrm>
            <a:off x="395536" y="188640"/>
            <a:ext cx="5040560" cy="6461997"/>
          </a:xfrm>
        </p:spPr>
        <p:txBody>
          <a:bodyPr>
            <a:normAutofit fontScale="85000" lnSpcReduction="10000"/>
          </a:bodyPr>
          <a:lstStyle/>
          <a:p>
            <a:r>
              <a:rPr lang="ru-RU" dirty="0"/>
              <a:t>Существует много речевых развивающих игр, помогающих развить речь детей. Предложите ребёнку рассказать интересную историю о своей любимой игрушке, или придумайте вместе с ним продолжение старой сказки на новый лад , составьте вместе рассказ о друге, о своей семье, учитесь загадывать и разгадывать загадки. Поиграйте с ребёнком в творческие игры со словами, речевые, подвижные игры на свежем воздухе и в помещении. Всё это поможет повысить уровень речевого развития ребёнка, ведь развитие речи и словаря детей, овладение богатствами родного языка, является одним из основных элементов формирования личности.</a:t>
            </a:r>
          </a:p>
        </p:txBody>
      </p:sp>
      <p:pic>
        <p:nvPicPr>
          <p:cNvPr id="8194" name="Picture 2" descr="C:\Program Files\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5" y="3140968"/>
            <a:ext cx="4102129" cy="35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0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91264" cy="116632"/>
          </a:xfrm>
        </p:spPr>
        <p:txBody>
          <a:bodyPr/>
          <a:lstStyle/>
          <a:p>
            <a:endParaRPr lang="ru-RU" dirty="0"/>
          </a:p>
        </p:txBody>
      </p:sp>
      <p:sp>
        <p:nvSpPr>
          <p:cNvPr id="3" name="Объект 2"/>
          <p:cNvSpPr>
            <a:spLocks noGrp="1"/>
          </p:cNvSpPr>
          <p:nvPr>
            <p:ph idx="1"/>
          </p:nvPr>
        </p:nvSpPr>
        <p:spPr>
          <a:xfrm>
            <a:off x="395536" y="519003"/>
            <a:ext cx="8229600" cy="4525963"/>
          </a:xfrm>
        </p:spPr>
        <p:txBody>
          <a:bodyPr/>
          <a:lstStyle/>
          <a:p>
            <a:r>
              <a:rPr lang="ru-RU" dirty="0"/>
              <a:t>Игры:</a:t>
            </a:r>
          </a:p>
          <a:p>
            <a:r>
              <a:rPr lang="ru-RU" dirty="0"/>
              <a:t>«Старая  сказка на новый лад»</a:t>
            </a:r>
          </a:p>
          <a:p>
            <a:r>
              <a:rPr lang="ru-RU" dirty="0"/>
              <a:t>Предложите ребёнку рассказать знакомую ему сказку «Колобок» до того момента, когда колобок встретился с лисой. А затем предложите пофантазировать, что бы было, если бы лиса не съела колобка.</a:t>
            </a:r>
          </a:p>
          <a:p>
            <a:endParaRPr lang="ru-RU" dirty="0"/>
          </a:p>
        </p:txBody>
      </p:sp>
      <p:pic>
        <p:nvPicPr>
          <p:cNvPr id="9219" name="Picture 3" descr="C:\Users\USER\AppData\Local\Microsoft\Windows\Temporary Internet Files\Content.IE5\CHYS2ZRB\колобок[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77" y="3446975"/>
            <a:ext cx="2952328" cy="33897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AppData\Local\Microsoft\Windows\Temporary Internet Files\Content.IE5\Y8L80GF2\kolob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31668"/>
            <a:ext cx="3230066" cy="358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91480"/>
          </a:xfrm>
        </p:spPr>
        <p:txBody>
          <a:bodyPr/>
          <a:lstStyle/>
          <a:p>
            <a:r>
              <a:rPr lang="ru-RU" i="1" dirty="0" smtClean="0"/>
              <a:t>Игры:</a:t>
            </a:r>
            <a:endParaRPr lang="ru-RU" i="1" dirty="0"/>
          </a:p>
        </p:txBody>
      </p:sp>
      <p:sp>
        <p:nvSpPr>
          <p:cNvPr id="3" name="Объект 2"/>
          <p:cNvSpPr>
            <a:spLocks noGrp="1"/>
          </p:cNvSpPr>
          <p:nvPr>
            <p:ph idx="1"/>
          </p:nvPr>
        </p:nvSpPr>
        <p:spPr>
          <a:xfrm>
            <a:off x="0" y="908720"/>
            <a:ext cx="9144000" cy="5949280"/>
          </a:xfrm>
        </p:spPr>
        <p:txBody>
          <a:bodyPr>
            <a:normAutofit fontScale="32500" lnSpcReduction="20000"/>
          </a:bodyPr>
          <a:lstStyle/>
          <a:p>
            <a:pPr marL="0" indent="0">
              <a:buNone/>
            </a:pPr>
            <a:endParaRPr lang="ru-RU" sz="5600" dirty="0" smtClean="0"/>
          </a:p>
          <a:p>
            <a:pPr marL="0" indent="0">
              <a:buNone/>
            </a:pPr>
            <a:r>
              <a:rPr lang="ru-RU" sz="5600" dirty="0" smtClean="0"/>
              <a:t> </a:t>
            </a:r>
            <a:r>
              <a:rPr lang="ru-RU" sz="5600" b="1" i="1" dirty="0" smtClean="0"/>
              <a:t>«</a:t>
            </a:r>
            <a:r>
              <a:rPr lang="ru-RU" sz="5600" b="1" i="1" dirty="0"/>
              <a:t>Старая  сказка на новый лад»</a:t>
            </a:r>
          </a:p>
          <a:p>
            <a:pPr marL="0" indent="0">
              <a:buNone/>
            </a:pPr>
            <a:r>
              <a:rPr lang="ru-RU" sz="5600" i="1" dirty="0"/>
              <a:t>Предложите ребёнку рассказать знакомую ему сказку «Колобок» до того момента, когда колобок встретился с лисой. А затем предложите пофантазировать, что бы было, если бы лиса не съела колобка</a:t>
            </a:r>
            <a:r>
              <a:rPr lang="ru-RU" sz="5600" i="1" dirty="0" smtClean="0"/>
              <a:t>.</a:t>
            </a:r>
          </a:p>
          <a:p>
            <a:pPr marL="0" indent="0">
              <a:buNone/>
            </a:pPr>
            <a:endParaRPr lang="ru-RU" sz="5600" i="1" dirty="0"/>
          </a:p>
          <a:p>
            <a:endParaRPr lang="ru-RU" sz="5600" i="1" dirty="0"/>
          </a:p>
          <a:p>
            <a:pPr marL="0" indent="0">
              <a:buNone/>
            </a:pPr>
            <a:r>
              <a:rPr lang="ru-RU" sz="5600" b="1" i="1" dirty="0"/>
              <a:t>« Скажи наоборот»</a:t>
            </a:r>
          </a:p>
          <a:p>
            <a:pPr marL="0" indent="0">
              <a:buNone/>
            </a:pPr>
            <a:r>
              <a:rPr lang="ru-RU" sz="5600" i="1" dirty="0" smtClean="0"/>
              <a:t>Взрослый </a:t>
            </a:r>
            <a:r>
              <a:rPr lang="ru-RU" sz="5600" i="1" dirty="0"/>
              <a:t>начинает фразу, а ребенок должен </a:t>
            </a:r>
            <a:r>
              <a:rPr lang="ru-RU" sz="5600" i="1" dirty="0" smtClean="0"/>
              <a:t>закончить словом </a:t>
            </a:r>
            <a:r>
              <a:rPr lang="ru-RU" sz="5600" i="1" dirty="0"/>
              <a:t>с противоположным значением.</a:t>
            </a:r>
          </a:p>
          <a:p>
            <a:pPr marL="0" indent="0">
              <a:buNone/>
            </a:pPr>
            <a:r>
              <a:rPr lang="ru-RU" sz="5600" i="1" dirty="0"/>
              <a:t>- Сахар сладкий, а перец ……горький.</a:t>
            </a:r>
          </a:p>
          <a:p>
            <a:pPr marL="0" indent="0">
              <a:buNone/>
            </a:pPr>
            <a:r>
              <a:rPr lang="ru-RU" sz="5600" i="1" dirty="0"/>
              <a:t>- Дорога широкая, а тропинка……узкая.</a:t>
            </a:r>
          </a:p>
          <a:p>
            <a:pPr marL="0" indent="0">
              <a:buNone/>
            </a:pPr>
            <a:r>
              <a:rPr lang="ru-RU" sz="5600" i="1" dirty="0"/>
              <a:t>- Девочка говорит громко, а мальчик ……тихо.</a:t>
            </a:r>
          </a:p>
          <a:p>
            <a:pPr marL="0" indent="0">
              <a:buNone/>
            </a:pPr>
            <a:r>
              <a:rPr lang="ru-RU" sz="5600" i="1" dirty="0" smtClean="0"/>
              <a:t>- </a:t>
            </a:r>
            <a:r>
              <a:rPr lang="ru-RU" sz="5600" i="1" dirty="0"/>
              <a:t>Ручей мелкий, а река…….глубокая.</a:t>
            </a:r>
          </a:p>
          <a:p>
            <a:pPr marL="0" indent="0">
              <a:buNone/>
            </a:pPr>
            <a:r>
              <a:rPr lang="ru-RU" sz="5600" i="1" dirty="0"/>
              <a:t>- Мама несет тяжелую сумку, а сын……легкую.</a:t>
            </a:r>
          </a:p>
          <a:p>
            <a:pPr marL="0" indent="0">
              <a:buNone/>
            </a:pPr>
            <a:r>
              <a:rPr lang="ru-RU" sz="5600" i="1" dirty="0"/>
              <a:t>- Кашу варят густую, а …компот  жидкий. И так далее</a:t>
            </a:r>
            <a:r>
              <a:rPr lang="ru-RU" sz="5600" i="1" dirty="0" smtClean="0"/>
              <a:t>.</a:t>
            </a:r>
          </a:p>
          <a:p>
            <a:endParaRPr lang="ru-RU" i="1" dirty="0"/>
          </a:p>
          <a:p>
            <a:endParaRPr lang="ru-RU" i="1" dirty="0"/>
          </a:p>
          <a:p>
            <a:endParaRPr lang="ru-RU" dirty="0"/>
          </a:p>
          <a:p>
            <a:endParaRPr lang="ru-RU" dirty="0"/>
          </a:p>
          <a:p>
            <a:endParaRPr lang="ru-RU" dirty="0"/>
          </a:p>
          <a:p>
            <a:endParaRPr lang="ru-RU" dirty="0"/>
          </a:p>
          <a:p>
            <a:r>
              <a:rPr lang="ru-RU" dirty="0"/>
              <a:t> </a:t>
            </a:r>
          </a:p>
          <a:p>
            <a:endParaRPr lang="ru-RU" dirty="0"/>
          </a:p>
          <a:p>
            <a:endParaRPr lang="ru-RU" dirty="0"/>
          </a:p>
        </p:txBody>
      </p:sp>
      <p:pic>
        <p:nvPicPr>
          <p:cNvPr id="10242" name="Picture 2" descr="C:\Users\USER\AppData\Local\Microsoft\Windows\Temporary Internet Files\Content.IE5\CHYS2ZRB\колобок[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472" y="4149080"/>
            <a:ext cx="2242542" cy="25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91264" cy="188640"/>
          </a:xfrm>
        </p:spPr>
        <p:txBody>
          <a:bodyPr/>
          <a:lstStyle/>
          <a:p>
            <a:endParaRPr lang="ru-RU" dirty="0"/>
          </a:p>
        </p:txBody>
      </p:sp>
      <p:sp>
        <p:nvSpPr>
          <p:cNvPr id="3" name="Объект 2"/>
          <p:cNvSpPr>
            <a:spLocks noGrp="1"/>
          </p:cNvSpPr>
          <p:nvPr>
            <p:ph idx="1"/>
          </p:nvPr>
        </p:nvSpPr>
        <p:spPr>
          <a:xfrm>
            <a:off x="323528" y="476672"/>
            <a:ext cx="8568952" cy="6381328"/>
          </a:xfrm>
        </p:spPr>
        <p:txBody>
          <a:bodyPr>
            <a:normAutofit lnSpcReduction="10000"/>
          </a:bodyPr>
          <a:lstStyle/>
          <a:p>
            <a:pPr marL="0" indent="0">
              <a:buNone/>
            </a:pPr>
            <a:r>
              <a:rPr lang="ru-RU" b="1" i="1" dirty="0"/>
              <a:t>«Закончи фразу»</a:t>
            </a:r>
          </a:p>
          <a:p>
            <a:pPr marL="0" indent="0">
              <a:buNone/>
            </a:pPr>
            <a:endParaRPr lang="ru-RU" dirty="0"/>
          </a:p>
          <a:p>
            <a:pPr marL="0" indent="0">
              <a:buNone/>
            </a:pPr>
            <a:r>
              <a:rPr lang="ru-RU" i="1" dirty="0"/>
              <a:t>В саду растут фрукты, а в огороде…</a:t>
            </a:r>
          </a:p>
          <a:p>
            <a:pPr marL="0" indent="0">
              <a:buNone/>
            </a:pPr>
            <a:r>
              <a:rPr lang="ru-RU" i="1" dirty="0"/>
              <a:t>Учитель учит, а врач…</a:t>
            </a:r>
          </a:p>
          <a:p>
            <a:pPr marL="0" indent="0">
              <a:buNone/>
            </a:pPr>
            <a:r>
              <a:rPr lang="ru-RU" i="1" dirty="0"/>
              <a:t>Самолетом управляет пилот, а машиной…</a:t>
            </a:r>
          </a:p>
          <a:p>
            <a:pPr marL="0" indent="0">
              <a:buNone/>
            </a:pPr>
            <a:r>
              <a:rPr lang="ru-RU" i="1" dirty="0"/>
              <a:t>Стул-это мебель, а ложка-это</a:t>
            </a:r>
            <a:r>
              <a:rPr lang="ru-RU" dirty="0"/>
              <a:t>…</a:t>
            </a:r>
          </a:p>
          <a:p>
            <a:pPr marL="0" indent="0">
              <a:buNone/>
            </a:pPr>
            <a:endParaRPr lang="ru-RU" dirty="0"/>
          </a:p>
          <a:p>
            <a:pPr marL="0" indent="0">
              <a:buNone/>
            </a:pPr>
            <a:r>
              <a:rPr lang="ru-RU" b="1" i="1" dirty="0"/>
              <a:t>«Один-много»</a:t>
            </a:r>
          </a:p>
          <a:p>
            <a:pPr marL="0" indent="0">
              <a:buNone/>
            </a:pPr>
            <a:endParaRPr lang="ru-RU" dirty="0"/>
          </a:p>
          <a:p>
            <a:pPr marL="0" indent="0">
              <a:buNone/>
            </a:pPr>
            <a:r>
              <a:rPr lang="ru-RU" i="1" dirty="0"/>
              <a:t>У мамы лисицы один лисенок и много лисят.</a:t>
            </a:r>
          </a:p>
          <a:p>
            <a:pPr marL="0" indent="0">
              <a:buNone/>
            </a:pPr>
            <a:r>
              <a:rPr lang="ru-RU" i="1" dirty="0"/>
              <a:t>У мамы волчицы… один волчонок и много волчат.</a:t>
            </a:r>
          </a:p>
          <a:p>
            <a:pPr marL="0" indent="0">
              <a:buNone/>
            </a:pPr>
            <a:r>
              <a:rPr lang="ru-RU" i="1" dirty="0"/>
              <a:t>У мамы коровы… один теленок и много телят.</a:t>
            </a:r>
          </a:p>
          <a:p>
            <a:pPr marL="0" indent="0">
              <a:buNone/>
            </a:pPr>
            <a:r>
              <a:rPr lang="ru-RU" i="1" dirty="0"/>
              <a:t>У мамы лошади …один жеребенок и много жеребят.</a:t>
            </a:r>
          </a:p>
          <a:p>
            <a:pPr marL="0" indent="0">
              <a:buNone/>
            </a:pPr>
            <a:r>
              <a:rPr lang="ru-RU" i="1" dirty="0"/>
              <a:t>У мамы медведицы …один медвежонок и </a:t>
            </a:r>
            <a:r>
              <a:rPr lang="ru-RU" i="1" dirty="0" smtClean="0"/>
              <a:t>много медвежат</a:t>
            </a:r>
            <a:r>
              <a:rPr lang="ru-RU" i="1" dirty="0"/>
              <a:t>.</a:t>
            </a:r>
          </a:p>
          <a:p>
            <a:pPr marL="0" indent="0">
              <a:buNone/>
            </a:pPr>
            <a:endParaRPr lang="ru-RU" dirty="0"/>
          </a:p>
        </p:txBody>
      </p:sp>
    </p:spTree>
    <p:extLst>
      <p:ext uri="{BB962C8B-B14F-4D97-AF65-F5344CB8AC3E}">
        <p14:creationId xmlns:p14="http://schemas.microsoft.com/office/powerpoint/2010/main" val="95930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TotalTime>
  <Words>850</Words>
  <Application>Microsoft Office PowerPoint</Application>
  <PresentationFormat>Экран (4:3)</PresentationFormat>
  <Paragraphs>52</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Исполнительная</vt:lpstr>
      <vt:lpstr>Уважаемые родители!</vt:lpstr>
      <vt:lpstr>.  </vt:lpstr>
      <vt:lpstr>Презентация PowerPoint</vt:lpstr>
      <vt:lpstr>Презентация PowerPoint</vt:lpstr>
      <vt:lpstr>Презентация PowerPoint</vt:lpstr>
      <vt:lpstr>Презентация PowerPoint</vt:lpstr>
      <vt:lpstr>Презентация PowerPoint</vt:lpstr>
      <vt:lpstr>Игры: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Уважаемые родители!</dc:title>
  <dc:creator>Полина</dc:creator>
  <cp:lastModifiedBy>User</cp:lastModifiedBy>
  <cp:revision>5</cp:revision>
  <dcterms:created xsi:type="dcterms:W3CDTF">2017-10-26T02:15:51Z</dcterms:created>
  <dcterms:modified xsi:type="dcterms:W3CDTF">2017-10-27T03:29:33Z</dcterms:modified>
</cp:coreProperties>
</file>