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58" r:id="rId5"/>
    <p:sldId id="259" r:id="rId6"/>
    <p:sldId id="272" r:id="rId7"/>
    <p:sldId id="260" r:id="rId8"/>
    <p:sldId id="273" r:id="rId9"/>
    <p:sldId id="261" r:id="rId10"/>
    <p:sldId id="274" r:id="rId11"/>
    <p:sldId id="262" r:id="rId12"/>
    <p:sldId id="275" r:id="rId13"/>
    <p:sldId id="263" r:id="rId14"/>
    <p:sldId id="276" r:id="rId15"/>
    <p:sldId id="264" r:id="rId16"/>
    <p:sldId id="265" r:id="rId17"/>
    <p:sldId id="266" r:id="rId18"/>
    <p:sldId id="278" r:id="rId19"/>
    <p:sldId id="291" r:id="rId20"/>
    <p:sldId id="287" r:id="rId21"/>
    <p:sldId id="280" r:id="rId22"/>
    <p:sldId id="288" r:id="rId23"/>
    <p:sldId id="292" r:id="rId24"/>
    <p:sldId id="279" r:id="rId25"/>
    <p:sldId id="293" r:id="rId26"/>
    <p:sldId id="289" r:id="rId27"/>
    <p:sldId id="282" r:id="rId28"/>
    <p:sldId id="294" r:id="rId29"/>
    <p:sldId id="290" r:id="rId30"/>
    <p:sldId id="283" r:id="rId31"/>
    <p:sldId id="286" r:id="rId32"/>
    <p:sldId id="295" r:id="rId33"/>
    <p:sldId id="281" r:id="rId34"/>
    <p:sldId id="284" r:id="rId35"/>
    <p:sldId id="285" r:id="rId36"/>
    <p:sldId id="296" r:id="rId37"/>
    <p:sldId id="297" r:id="rId38"/>
    <p:sldId id="311" r:id="rId39"/>
    <p:sldId id="306" r:id="rId40"/>
    <p:sldId id="298" r:id="rId41"/>
    <p:sldId id="312" r:id="rId42"/>
    <p:sldId id="307" r:id="rId43"/>
    <p:sldId id="299" r:id="rId44"/>
    <p:sldId id="308" r:id="rId45"/>
    <p:sldId id="313" r:id="rId46"/>
    <p:sldId id="300" r:id="rId47"/>
    <p:sldId id="314" r:id="rId48"/>
    <p:sldId id="309" r:id="rId49"/>
    <p:sldId id="301" r:id="rId50"/>
    <p:sldId id="310" r:id="rId51"/>
    <p:sldId id="315" r:id="rId52"/>
    <p:sldId id="302" r:id="rId53"/>
    <p:sldId id="304" r:id="rId54"/>
    <p:sldId id="305" r:id="rId55"/>
    <p:sldId id="30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652" autoAdjust="0"/>
  </p:normalViewPr>
  <p:slideViewPr>
    <p:cSldViewPr>
      <p:cViewPr varScale="1">
        <p:scale>
          <a:sx n="65" d="100"/>
          <a:sy n="65" d="100"/>
        </p:scale>
        <p:origin x="83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slide" Target="slide36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slide" Target="slide50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slide" Target="slide53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-99392"/>
            <a:ext cx="9129967" cy="695739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408" y="836712"/>
            <a:ext cx="7308000" cy="16561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игра: 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«Безопасность в Интернете».</a:t>
            </a:r>
          </a:p>
          <a:p>
            <a:endParaRPr lang="ru-RU" sz="4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72407"/>
            <a:ext cx="3452122" cy="470133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464408" y="2996952"/>
            <a:ext cx="3780000" cy="729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Разработали: Рудакова А.А.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ru-RU" sz="40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Савко</a:t>
            </a:r>
            <a:r>
              <a:rPr lang="ru-RU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Т.В.</a:t>
            </a:r>
          </a:p>
          <a:p>
            <a:endParaRPr lang="ru-RU" sz="4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04072" y="6292721"/>
            <a:ext cx="1116000" cy="376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  <a:p>
            <a:endParaRPr lang="ru-RU" sz="4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54" y="2420888"/>
            <a:ext cx="3289077" cy="527659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699792" y="0"/>
            <a:ext cx="3744416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МБДОУ ЦРР №28 «Огонёк» </a:t>
            </a:r>
            <a:endParaRPr lang="ru-RU" sz="4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4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pic>
        <p:nvPicPr>
          <p:cNvPr id="31746" name="Picture 2" descr="C:\Users\User1\Desktop\418дс группа 11\интрактив\kisspng-computer-mouse-input-devices-clip-art-5adddd17c011a9.6164669315244894957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6340">
            <a:off x="1634843" y="2274411"/>
            <a:ext cx="4028568" cy="278624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20272" y="5805264"/>
            <a:ext cx="1872208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Далее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88640"/>
            <a:ext cx="59978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 smtClean="0">
                <a:ln/>
                <a:solidFill>
                  <a:schemeClr val="accent4"/>
                </a:solidFill>
              </a:rPr>
              <a:t>Компьютерная мышь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1747" name="Picture 3" descr="C:\Users\User1\Desktop\418дс группа 11\интрактив\HTjD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140" y="1058498"/>
            <a:ext cx="2858451" cy="2880320"/>
          </a:xfrm>
          <a:prstGeom prst="rect">
            <a:avLst/>
          </a:prstGeom>
          <a:noFill/>
        </p:spPr>
      </p:pic>
      <p:pic>
        <p:nvPicPr>
          <p:cNvPr id="10242" name="Picture 2" descr="Результаты поиска изображений по запросу &quot;компьютерная мышь для детей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3531533"/>
            <a:ext cx="1944216" cy="24459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54" y="2942831"/>
            <a:ext cx="2375248" cy="31895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20891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Нет, она – не пианино, только клавиш в ней – не счесть! Алфавита там картина, знаки, цифры тоже есть.</a:t>
            </a:r>
          </a:p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Очень тонкая натура. Имя ей…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27784" y="6021288"/>
            <a:ext cx="360040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Проверить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5294">
            <a:off x="3487283" y="5099707"/>
            <a:ext cx="403505" cy="855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3560">
            <a:off x="4093982" y="5024868"/>
            <a:ext cx="435876" cy="9243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2016">
            <a:off x="4689459" y="5071666"/>
            <a:ext cx="534970" cy="8889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0" y="3669558"/>
            <a:ext cx="2592321" cy="31107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20272" y="5976664"/>
            <a:ext cx="1872208" cy="8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Далее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88640"/>
            <a:ext cx="327634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 smtClean="0">
                <a:ln/>
                <a:solidFill>
                  <a:schemeClr val="accent4"/>
                </a:solidFill>
              </a:rPr>
              <a:t>Клавиатура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2770" name="Picture 2" descr="C:\Users\User1\Desktop\418дс группа 11\интрактив\HTjD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624129" cy="288032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4450"/>
            <a:ext cx="6048672" cy="42291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956376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Сохраняет все секреты </a:t>
            </a:r>
            <a:r>
              <a:rPr lang="ru-RU" sz="4800" b="1" i="1" dirty="0" smtClean="0">
                <a:ln/>
                <a:solidFill>
                  <a:schemeClr val="accent4"/>
                </a:solidFill>
              </a:rPr>
              <a:t>«ящик»</a:t>
            </a:r>
            <a:r>
              <a:rPr lang="ru-RU" sz="4800" b="1" dirty="0" smtClean="0">
                <a:ln/>
                <a:solidFill>
                  <a:schemeClr val="accent4"/>
                </a:solidFill>
              </a:rPr>
              <a:t> справа, возле ног,</a:t>
            </a:r>
          </a:p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и слегка шумит при этом. Что за </a:t>
            </a:r>
            <a:r>
              <a:rPr lang="ru-RU" sz="4800" b="1" i="1" dirty="0" smtClean="0">
                <a:ln/>
                <a:solidFill>
                  <a:schemeClr val="accent4"/>
                </a:solidFill>
              </a:rPr>
              <a:t>«зверь?»</a:t>
            </a:r>
            <a:r>
              <a:rPr lang="ru-RU" sz="4800" b="1" dirty="0" smtClean="0">
                <a:ln/>
                <a:solidFill>
                  <a:schemeClr val="accent4"/>
                </a:solidFill>
              </a:rPr>
              <a:t>.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 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27784" y="6021288"/>
            <a:ext cx="3600400" cy="504056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Проверить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5294">
            <a:off x="3080314" y="4510255"/>
            <a:ext cx="673299" cy="1427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437112"/>
            <a:ext cx="645248" cy="13682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3407">
            <a:off x="4738807" y="4496614"/>
            <a:ext cx="620972" cy="1316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46" y="2647869"/>
            <a:ext cx="3083491" cy="49467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020272" y="5805264"/>
            <a:ext cx="1872208" cy="1000016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Далее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157" y="260648"/>
            <a:ext cx="46220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 smtClean="0">
                <a:ln/>
                <a:solidFill>
                  <a:schemeClr val="accent4"/>
                </a:solidFill>
              </a:rPr>
              <a:t>Системный блок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14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 r="47565" b="20779"/>
          <a:stretch>
            <a:fillRect/>
          </a:stretch>
        </p:blipFill>
        <p:spPr bwMode="auto">
          <a:xfrm>
            <a:off x="3635896" y="1138160"/>
            <a:ext cx="4320480" cy="46824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3795" name="Picture 3" descr="C:\Users\User1\Desktop\418дс группа 11\интрактив\HTjD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576" y="676146"/>
            <a:ext cx="3587048" cy="393724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6" y="3479367"/>
            <a:ext cx="2771594" cy="332591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92088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000" b="1" dirty="0" smtClean="0">
                <a:ln/>
                <a:solidFill>
                  <a:schemeClr val="accent4"/>
                </a:solidFill>
              </a:rPr>
              <a:t>Сетевая паутина оплела весь белый свет,</a:t>
            </a:r>
          </a:p>
          <a:p>
            <a:pPr algn="ctr"/>
            <a:r>
              <a:rPr lang="ru-RU" sz="5000" b="1" dirty="0" smtClean="0">
                <a:ln/>
                <a:solidFill>
                  <a:schemeClr val="accent4"/>
                </a:solidFill>
              </a:rPr>
              <a:t>не пройти детишкам мимо.</a:t>
            </a:r>
          </a:p>
          <a:p>
            <a:pPr algn="ctr"/>
            <a:r>
              <a:rPr lang="ru-RU" sz="5000" b="1" dirty="0" smtClean="0">
                <a:ln/>
                <a:solidFill>
                  <a:schemeClr val="accent4"/>
                </a:solidFill>
              </a:rPr>
              <a:t>Что же это? 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27784" y="6021288"/>
            <a:ext cx="360040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Проверить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5294">
            <a:off x="3224329" y="4438246"/>
            <a:ext cx="673299" cy="1427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673299" cy="1427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2898">
            <a:off x="4797232" y="4422876"/>
            <a:ext cx="673299" cy="1427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12" y="2276872"/>
            <a:ext cx="3489059" cy="46851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098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6912768" cy="48389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3" name="Picture 3" descr="C:\Users\User1\Desktop\418дс группа 11\интрактив\HTjD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802732" cy="4173989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020272" y="5976664"/>
            <a:ext cx="1872208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Далее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88640"/>
            <a:ext cx="26799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 smtClean="0">
                <a:ln/>
                <a:solidFill>
                  <a:schemeClr val="accent4"/>
                </a:solidFill>
              </a:rPr>
              <a:t>Интернет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20" y="2853902"/>
            <a:ext cx="2468072" cy="39594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280" y="274638"/>
            <a:ext cx="4824000" cy="79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chemeClr val="accent4"/>
                </a:solidFill>
              </a:rPr>
              <a:t>2 тур – «</a:t>
            </a:r>
            <a:r>
              <a:rPr lang="ru-RU" b="1" dirty="0" err="1" smtClean="0">
                <a:ln/>
                <a:solidFill>
                  <a:schemeClr val="accent4"/>
                </a:solidFill>
              </a:rPr>
              <a:t>Да-Нет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»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92280" y="5616624"/>
            <a:ext cx="1872208" cy="8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Начать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395536" y="5589240"/>
            <a:ext cx="1800200" cy="792088"/>
          </a:xfrm>
          <a:prstGeom prst="leftArrow">
            <a:avLst>
              <a:gd name="adj1" fmla="val 54276"/>
              <a:gd name="adj2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Выход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871" y="2051352"/>
            <a:ext cx="2634667" cy="3537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89" y="2237368"/>
            <a:ext cx="2682415" cy="43033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21" y="1739571"/>
            <a:ext cx="5086558" cy="37416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56084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Можно ли в интернете рассказывать о том как тебя зовут и какая у тебя фамилия?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Круглая лента лицом вниз 5">
            <a:hlinkClick r:id="rId3" action="ppaction://hlinksldjump"/>
          </p:cNvPr>
          <p:cNvSpPr/>
          <p:nvPr/>
        </p:nvSpPr>
        <p:spPr>
          <a:xfrm>
            <a:off x="467544" y="4725144"/>
            <a:ext cx="3240360" cy="1080120"/>
          </a:xfrm>
          <a:prstGeom prst="ellipseRibbon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Да</a:t>
            </a:r>
            <a:endParaRPr lang="ru-RU" sz="4400" b="1" dirty="0"/>
          </a:p>
        </p:txBody>
      </p:sp>
      <p:sp>
        <p:nvSpPr>
          <p:cNvPr id="7" name="Круглая лента лицом вниз 6">
            <a:hlinkClick r:id="rId4" action="ppaction://hlinksldjump"/>
          </p:cNvPr>
          <p:cNvSpPr/>
          <p:nvPr/>
        </p:nvSpPr>
        <p:spPr>
          <a:xfrm>
            <a:off x="5508104" y="4725144"/>
            <a:ext cx="3240360" cy="1080120"/>
          </a:xfrm>
          <a:prstGeom prst="ellipse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Нет</a:t>
            </a:r>
            <a:endParaRPr lang="ru-RU" sz="4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585">
            <a:off x="2699194" y="4009389"/>
            <a:ext cx="3528574" cy="294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700808"/>
            <a:ext cx="6264696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 правильно,</a:t>
            </a:r>
          </a:p>
          <a:p>
            <a:pPr algn="ctr"/>
            <a:r>
              <a:rPr lang="ru-RU" sz="7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</a:t>
            </a:r>
            <a:r>
              <a:rPr lang="ru-RU" sz="7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одумайте ещё!</a:t>
            </a:r>
            <a:endParaRPr lang="ru-RU" sz="7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Далее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79362"/>
            <a:ext cx="3168352" cy="347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188640"/>
            <a:ext cx="624600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Интерактивная игра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198493"/>
            <a:ext cx="6228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езопасность в </a:t>
            </a:r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ИНТЕРНЕТЕ</a:t>
            </a:r>
            <a:r>
              <a:rPr lang="ru-RU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7504" y="3645024"/>
            <a:ext cx="129614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 тур</a:t>
            </a:r>
            <a:endParaRPr lang="ru-RU" sz="2800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07504" y="4149080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 тур</a:t>
            </a:r>
            <a:endParaRPr lang="ru-RU" sz="2800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107504" y="4653136"/>
            <a:ext cx="129614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 тур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096000" cy="4572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Выноска-облако 9">
            <a:hlinkClick r:id="rId7" action="ppaction://hlinksldjump"/>
          </p:cNvPr>
          <p:cNvSpPr/>
          <p:nvPr/>
        </p:nvSpPr>
        <p:spPr>
          <a:xfrm>
            <a:off x="251520" y="1844824"/>
            <a:ext cx="2376264" cy="136815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Правила игры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>
            <a:hlinkClick r:id="rId3" action="ppaction://hlinksldjump"/>
          </p:cNvPr>
          <p:cNvSpPr/>
          <p:nvPr/>
        </p:nvSpPr>
        <p:spPr>
          <a:xfrm>
            <a:off x="6948264" y="1844824"/>
            <a:ext cx="2160240" cy="136815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Начать игру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4624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57043" y="2132856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Правильно, </a:t>
            </a:r>
          </a:p>
          <a:p>
            <a:pPr algn="ctr"/>
            <a:r>
              <a:rPr lang="ru-RU" sz="96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 молодцы!</a:t>
            </a:r>
            <a:endParaRPr lang="ru-RU" sz="96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92280" y="5877272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0728"/>
            <a:ext cx="3556660" cy="5705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56084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Можно ли в интернете рассказывать </a:t>
            </a:r>
            <a:r>
              <a:rPr lang="ru-RU" sz="5400" b="1" smtClean="0">
                <a:ln/>
                <a:solidFill>
                  <a:schemeClr val="accent4"/>
                </a:solidFill>
              </a:rPr>
              <a:t>о том, 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как и где ты живешь?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107504" y="4077072"/>
            <a:ext cx="3240360" cy="1080120"/>
          </a:xfrm>
          <a:prstGeom prst="ellipseRibbon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Да</a:t>
            </a:r>
            <a:endParaRPr lang="ru-RU" sz="4800" b="1" dirty="0"/>
          </a:p>
        </p:txBody>
      </p:sp>
      <p:sp>
        <p:nvSpPr>
          <p:cNvPr id="6" name="Круглая лента лицом вниз 5">
            <a:hlinkClick r:id="rId4" action="ppaction://hlinksldjump"/>
          </p:cNvPr>
          <p:cNvSpPr/>
          <p:nvPr/>
        </p:nvSpPr>
        <p:spPr>
          <a:xfrm>
            <a:off x="5652120" y="4077072"/>
            <a:ext cx="3240360" cy="1080120"/>
          </a:xfrm>
          <a:prstGeom prst="ellipse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Нет</a:t>
            </a:r>
            <a:endParaRPr lang="ru-RU" sz="4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2889165" cy="387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132856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Правильно, </a:t>
            </a:r>
          </a:p>
          <a:p>
            <a:pPr algn="ctr"/>
            <a:r>
              <a:rPr lang="ru-RU" sz="96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 молодцы!</a:t>
            </a:r>
            <a:endParaRPr lang="ru-RU" sz="96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92280" y="5949280"/>
            <a:ext cx="1907704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70" y="2276872"/>
            <a:ext cx="3178206" cy="4267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700808"/>
            <a:ext cx="6264696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правильно,</a:t>
            </a:r>
          </a:p>
          <a:p>
            <a:pPr algn="ctr"/>
            <a:r>
              <a:rPr lang="ru-RU" sz="72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Подумайте ещё!</a:t>
            </a:r>
            <a:endParaRPr lang="ru-RU" sz="72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60884"/>
            <a:ext cx="3384376" cy="371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2" y="0"/>
            <a:ext cx="91711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41682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Можно ли в интернете играть в игры?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179512" y="4304870"/>
            <a:ext cx="3240360" cy="1080120"/>
          </a:xfrm>
          <a:prstGeom prst="ellipseRibbon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Да</a:t>
            </a:r>
            <a:endParaRPr lang="ru-RU" sz="4800" b="1" dirty="0"/>
          </a:p>
        </p:txBody>
      </p:sp>
      <p:sp>
        <p:nvSpPr>
          <p:cNvPr id="6" name="Круглая лента лицом вниз 5">
            <a:hlinkClick r:id="rId4" action="ppaction://hlinksldjump"/>
          </p:cNvPr>
          <p:cNvSpPr/>
          <p:nvPr/>
        </p:nvSpPr>
        <p:spPr>
          <a:xfrm>
            <a:off x="5724128" y="4304870"/>
            <a:ext cx="3240360" cy="1080120"/>
          </a:xfrm>
          <a:prstGeom prst="ellipse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Нет</a:t>
            </a:r>
            <a:endParaRPr lang="ru-RU" sz="4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07" y="1988840"/>
            <a:ext cx="3062387" cy="411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02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700808"/>
            <a:ext cx="6264696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правильно,</a:t>
            </a:r>
          </a:p>
          <a:p>
            <a:pPr algn="ctr"/>
            <a:r>
              <a:rPr lang="ru-RU" sz="72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подумайте ещё!</a:t>
            </a:r>
            <a:endParaRPr lang="ru-RU" sz="72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Далее</a:t>
            </a:r>
            <a:endParaRPr lang="ru-RU" sz="4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312368" cy="363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204864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Правильно, </a:t>
            </a:r>
          </a:p>
          <a:p>
            <a:pPr algn="ctr"/>
            <a:r>
              <a:rPr lang="ru-RU" sz="96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 молодцы!</a:t>
            </a:r>
            <a:endParaRPr lang="ru-RU" sz="96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278">
            <a:off x="5544212" y="2909138"/>
            <a:ext cx="4442590" cy="3709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8" y="2636912"/>
            <a:ext cx="1919398" cy="230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41682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Можно ли в интернете отвечать на неизвестные сообщения?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179512" y="4221088"/>
            <a:ext cx="3240360" cy="1080120"/>
          </a:xfrm>
          <a:prstGeom prst="ellipseRibb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Да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Круглая лента лицом вниз 5">
            <a:hlinkClick r:id="rId4" action="ppaction://hlinksldjump"/>
          </p:cNvPr>
          <p:cNvSpPr/>
          <p:nvPr/>
        </p:nvSpPr>
        <p:spPr>
          <a:xfrm>
            <a:off x="5724128" y="4149080"/>
            <a:ext cx="3240360" cy="1080120"/>
          </a:xfrm>
          <a:prstGeom prst="ellipse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Нет</a:t>
            </a:r>
            <a:endParaRPr lang="ru-RU" sz="4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11" y="3134349"/>
            <a:ext cx="2774355" cy="372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628800"/>
            <a:ext cx="6264696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 правильно,</a:t>
            </a:r>
          </a:p>
          <a:p>
            <a:pPr algn="ctr"/>
            <a:r>
              <a:rPr lang="ru-RU" sz="7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Подумайте ещё!</a:t>
            </a:r>
            <a:endParaRPr lang="ru-RU" sz="7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Далее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3384376" cy="371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060848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Правильно, </a:t>
            </a:r>
          </a:p>
          <a:p>
            <a:pPr algn="ctr"/>
            <a:r>
              <a:rPr lang="ru-RU" sz="9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 молодцы!</a:t>
            </a:r>
            <a:endParaRPr lang="ru-RU" sz="9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Далее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95" y="2132856"/>
            <a:ext cx="3093757" cy="415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464000" cy="864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ПРАВИЛА ИГРЫ</a:t>
            </a:r>
            <a:endParaRPr lang="ru-RU" b="1" dirty="0">
              <a:ln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1 тур – Отгадай-ка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Вам нужно отгадать загадку и проверить, правильный ответ, нажав на кнопку «проверить»!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2 тур – Да-Нет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Вам необходимо отвечать на вопросы да или нет, как только на все вопросы вы ответили правильно, вы переходите на третий тур!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3 тур – Верно- неверно!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Выберите правильную картинку, кликнув на нее мышкой!</a:t>
            </a:r>
          </a:p>
          <a:p>
            <a:pPr>
              <a:buNone/>
            </a:pPr>
            <a:endParaRPr lang="ru-RU" sz="3000" dirty="0" smtClean="0"/>
          </a:p>
          <a:p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24144" y="6093296"/>
            <a:ext cx="28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ВЫХОД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26" y="-819472"/>
            <a:ext cx="2468674" cy="39604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41682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Можно ли в интернете искать полезную информацию?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143508" y="5373216"/>
            <a:ext cx="3240360" cy="1080120"/>
          </a:xfrm>
          <a:prstGeom prst="ellipseRibbon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Да</a:t>
            </a:r>
            <a:endParaRPr lang="ru-RU" sz="4800" b="1" dirty="0"/>
          </a:p>
        </p:txBody>
      </p:sp>
      <p:sp>
        <p:nvSpPr>
          <p:cNvPr id="6" name="Круглая лента лицом вниз 5">
            <a:hlinkClick r:id="rId4" action="ppaction://hlinksldjump"/>
          </p:cNvPr>
          <p:cNvSpPr/>
          <p:nvPr/>
        </p:nvSpPr>
        <p:spPr>
          <a:xfrm>
            <a:off x="5364088" y="5301208"/>
            <a:ext cx="3240360" cy="1080120"/>
          </a:xfrm>
          <a:prstGeom prst="ellipse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Нет</a:t>
            </a:r>
            <a:endParaRPr lang="ru-RU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083491" cy="4946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132856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Правильно, </a:t>
            </a:r>
          </a:p>
          <a:p>
            <a:pPr algn="ctr"/>
            <a:r>
              <a:rPr lang="ru-RU" sz="9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вы молодцы!</a:t>
            </a:r>
            <a:endParaRPr lang="ru-RU" sz="9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2231534" cy="267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700808"/>
            <a:ext cx="6264696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правильно,</a:t>
            </a:r>
          </a:p>
          <a:p>
            <a:pPr algn="ctr"/>
            <a: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72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одумайте ещё!</a:t>
            </a:r>
            <a:endParaRPr lang="ru-RU" sz="72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3456384" cy="379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7397" y="116632"/>
            <a:ext cx="7416824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4"/>
                </a:solidFill>
              </a:rPr>
              <a:t>Если друг по сети предложил вам встретиться, но вы его никогда раньше не видели, нужно ли идти на встречу?</a:t>
            </a:r>
            <a:endParaRPr lang="ru-RU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Круглая лента лицом вниз 2">
            <a:hlinkClick r:id="rId3" action="ppaction://hlinksldjump"/>
          </p:cNvPr>
          <p:cNvSpPr/>
          <p:nvPr/>
        </p:nvSpPr>
        <p:spPr>
          <a:xfrm>
            <a:off x="95094" y="5193704"/>
            <a:ext cx="3240360" cy="1080120"/>
          </a:xfrm>
          <a:prstGeom prst="ellipseRibb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Да</a:t>
            </a:r>
            <a:endParaRPr lang="ru-RU" sz="4400" b="1" dirty="0"/>
          </a:p>
        </p:txBody>
      </p:sp>
      <p:sp>
        <p:nvSpPr>
          <p:cNvPr id="4" name="Круглая лента лицом вниз 3">
            <a:hlinkClick r:id="rId4" action="ppaction://hlinksldjump"/>
          </p:cNvPr>
          <p:cNvSpPr/>
          <p:nvPr/>
        </p:nvSpPr>
        <p:spPr>
          <a:xfrm>
            <a:off x="5516484" y="5146152"/>
            <a:ext cx="3240360" cy="1080120"/>
          </a:xfrm>
          <a:prstGeom prst="ellipse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Нет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08" y="2885445"/>
            <a:ext cx="2336836" cy="280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58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060848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Правильно, </a:t>
            </a:r>
          </a:p>
          <a:p>
            <a:pPr algn="ctr"/>
            <a:r>
              <a:rPr lang="ru-RU" sz="9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9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ы молодцы!</a:t>
            </a:r>
            <a:endParaRPr lang="ru-RU" sz="9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824023" cy="37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700808"/>
            <a:ext cx="6264696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правильно,</a:t>
            </a:r>
          </a:p>
          <a:p>
            <a:pPr algn="ctr"/>
            <a: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72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одумайте ещё!</a:t>
            </a:r>
            <a:endParaRPr lang="ru-RU" sz="72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3528392" cy="3870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392" y="274638"/>
            <a:ext cx="6912000" cy="82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chemeClr val="accent4"/>
                </a:solidFill>
              </a:rPr>
              <a:t>3 тур – «Верно - неверно»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251520" y="5877272"/>
            <a:ext cx="1800200" cy="792088"/>
          </a:xfrm>
          <a:prstGeom prst="leftArrow">
            <a:avLst>
              <a:gd name="adj1" fmla="val 54276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Выход</a:t>
            </a:r>
            <a:endParaRPr lang="ru-RU" sz="3200" b="1" dirty="0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20272" y="5805264"/>
            <a:ext cx="1872208" cy="8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Начать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12 января занятие Школы юридического психолога: «Компетенции будущих  юридических психологов в области информационной безопасности детей» | МГПП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340768"/>
            <a:ext cx="7056784" cy="45111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https://sun9-21.userapi.com/impg/YvoD6mQm0ILG5UIGy2NQBKg6P19OHZReGbwyOg/vSkCJFHg4xo.jpg?size=640x480&amp;quality=96&amp;sign=9fc642641d4eb816e59a1475fe748e52&amp;type=albu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544" t="28350" r="52751" b="5501"/>
          <a:stretch>
            <a:fillRect/>
          </a:stretch>
        </p:blipFill>
        <p:spPr bwMode="auto">
          <a:xfrm>
            <a:off x="323528" y="1412776"/>
            <a:ext cx="3960440" cy="449563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37892" name="Picture 4" descr="https://sun9-21.userapi.com/impg/YvoD6mQm0ILG5UIGy2NQBKg6P19OHZReGbwyOg/vSkCJFHg4xo.jpg?size=640x480&amp;quality=96&amp;sign=9fc642641d4eb816e59a1475fe748e52&amp;type=albu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3156" t="29925" r="4320" b="5501"/>
          <a:stretch>
            <a:fillRect/>
          </a:stretch>
        </p:blipFill>
        <p:spPr bwMode="auto">
          <a:xfrm>
            <a:off x="4788024" y="1412776"/>
            <a:ext cx="3913390" cy="445691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954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chemeClr val="tx2">
                    <a:lumMod val="50000"/>
                  </a:schemeClr>
                </a:solidFill>
              </a:rPr>
              <a:t>На какой картинке мальчик делает правильно?</a:t>
            </a:r>
            <a:endParaRPr lang="ru-RU" sz="3200" b="1" dirty="0">
              <a:ln/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696744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Подумайте ещё!</a:t>
            </a:r>
            <a:endParaRPr lang="ru-RU" sz="9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456384" cy="379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340768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 молодцы!</a:t>
            </a:r>
            <a:endParaRPr lang="ru-RU" sz="9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3824023" cy="37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0629" y="188640"/>
            <a:ext cx="55591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 тур – </a:t>
            </a:r>
            <a:r>
              <a:rPr lang="ru-RU" sz="5400" b="1" dirty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тгадай-ка</a:t>
            </a:r>
            <a:endParaRPr lang="ru-RU" sz="5400" b="1" cap="none" spc="0" dirty="0">
              <a:ln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38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1763688" y="1124744"/>
            <a:ext cx="5566092" cy="505047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126" name="Picture 6" descr="C:\Users\User1\Desktop\418дс группа 11\интрактив\kisspng-computer-monitor-drawing-cartoon-cartoon-computer-5a857de206ee73.91517837151869795402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1284">
            <a:off x="6876256" y="3573016"/>
            <a:ext cx="1998917" cy="1224136"/>
          </a:xfrm>
          <a:prstGeom prst="rect">
            <a:avLst/>
          </a:prstGeom>
          <a:noFill/>
        </p:spPr>
      </p:pic>
      <p:pic>
        <p:nvPicPr>
          <p:cNvPr id="5122" name="Picture 2" descr="C:\Users\User1\Downloads\kisspng-computer-mouse-input-devices-clip-art-5adddd17c011a9.61646693152448949578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2473" y="2023779"/>
            <a:ext cx="1080120" cy="708154"/>
          </a:xfrm>
          <a:prstGeom prst="rect">
            <a:avLst/>
          </a:prstGeom>
          <a:noFill/>
        </p:spPr>
      </p:pic>
      <p:pic>
        <p:nvPicPr>
          <p:cNvPr id="5125" name="Picture 5" descr="C:\Users\User1\Downloads\kisspng-computer-keyboard-laptop-computer-mouse-keyboard-p-keyboard-5a751e413a81b9.04552127151762489723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69985">
            <a:off x="6988964" y="1634529"/>
            <a:ext cx="1562319" cy="1083997"/>
          </a:xfrm>
          <a:prstGeom prst="rect">
            <a:avLst/>
          </a:prstGeom>
          <a:noFill/>
        </p:spPr>
      </p:pic>
      <p:pic>
        <p:nvPicPr>
          <p:cNvPr id="5127" name="Picture 7" descr="C:\Users\User1\Desktop\418дс группа 11\интрактив\kisspng-personal-computer-computer-graphics-icon-blue-computer-technology-5a9bb1e3165fe7.98476353152015305909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2960">
            <a:off x="889891" y="3534317"/>
            <a:ext cx="1440160" cy="1301535"/>
          </a:xfrm>
          <a:prstGeom prst="rect">
            <a:avLst/>
          </a:prstGeom>
          <a:noFill/>
        </p:spPr>
      </p:pic>
      <p:sp>
        <p:nvSpPr>
          <p:cNvPr id="12" name="Стрелка влево 11">
            <a:hlinkClick r:id="rId8" action="ppaction://hlinksldjump"/>
          </p:cNvPr>
          <p:cNvSpPr/>
          <p:nvPr/>
        </p:nvSpPr>
        <p:spPr>
          <a:xfrm>
            <a:off x="251520" y="5877272"/>
            <a:ext cx="1800200" cy="792088"/>
          </a:xfrm>
          <a:prstGeom prst="leftArrow">
            <a:avLst>
              <a:gd name="adj1" fmla="val 54276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Выход</a:t>
            </a:r>
            <a:endParaRPr lang="ru-RU" sz="3200" b="1" dirty="0"/>
          </a:p>
        </p:txBody>
      </p:sp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7020272" y="5805264"/>
            <a:ext cx="1872208" cy="836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Начать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226" name="Picture 2" descr="https://sun9-24.userapi.com/impg/A1f94jueHif8DKCKhgFv6s1x6JRIgUWh3Fl1EA/wwW8cIGh4t0.jpg?size=960x720&amp;quality=96&amp;sign=6d1ed4568b395399b8d5e4f9e258681a&amp;type=albu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725" t="30050" r="52751" b="4851"/>
          <a:stretch>
            <a:fillRect/>
          </a:stretch>
        </p:blipFill>
        <p:spPr bwMode="auto">
          <a:xfrm>
            <a:off x="251520" y="1412776"/>
            <a:ext cx="4104456" cy="4712524"/>
          </a:xfrm>
          <a:prstGeom prst="rect">
            <a:avLst/>
          </a:prstGeom>
          <a:noFill/>
        </p:spPr>
      </p:pic>
      <p:pic>
        <p:nvPicPr>
          <p:cNvPr id="52228" name="Picture 4" descr="https://sun9-24.userapi.com/impg/A1f94jueHif8DKCKhgFv6s1x6JRIgUWh3Fl1EA/wwW8cIGh4t0.jpg?size=960x720&amp;quality=96&amp;sign=6d1ed4568b395399b8d5e4f9e258681a&amp;type=albu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3549" t="29400" r="3926" b="5501"/>
          <a:stretch>
            <a:fillRect/>
          </a:stretch>
        </p:blipFill>
        <p:spPr bwMode="auto">
          <a:xfrm>
            <a:off x="4815898" y="1412776"/>
            <a:ext cx="4076582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954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chemeClr val="tx2">
                    <a:lumMod val="50000"/>
                  </a:schemeClr>
                </a:solidFill>
              </a:rPr>
              <a:t>На какой картинке мальчик делает правильно?</a:t>
            </a:r>
            <a:endParaRPr lang="ru-RU" sz="3200" b="1" dirty="0">
              <a:ln/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696744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Подумайте ещё!</a:t>
            </a:r>
            <a:endParaRPr lang="ru-RU" sz="9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744416" cy="410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836712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9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ы молодцы!</a:t>
            </a:r>
            <a:endParaRPr lang="ru-RU" sz="9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3824023" cy="37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02" name="Picture 2" descr="https://sun9-18.userapi.com/impg/RzDH5m4tQoZJ8y-miYvy-bLZ7Ut85VfG202mKg/KThOVShMreU.jpg?size=960x720&amp;quality=96&amp;sign=7bbd677f3c396e4a671fc033bd6b479b&amp;type=albu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937" t="26250" r="52751" b="7601"/>
          <a:stretch>
            <a:fillRect/>
          </a:stretch>
        </p:blipFill>
        <p:spPr bwMode="auto">
          <a:xfrm>
            <a:off x="4716016" y="1268760"/>
            <a:ext cx="3960440" cy="4536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04" name="Picture 4" descr="https://sun9-18.userapi.com/impg/RzDH5m4tQoZJ8y-miYvy-bLZ7Ut85VfG202mKg/KThOVShMreU.jpg?size=960x720&amp;quality=96&amp;sign=7bbd677f3c396e4a671fc033bd6b479b&amp;type=albu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2751" t="25200" r="3937" b="7601"/>
          <a:stretch>
            <a:fillRect/>
          </a:stretch>
        </p:blipFill>
        <p:spPr bwMode="auto">
          <a:xfrm>
            <a:off x="323528" y="1268760"/>
            <a:ext cx="3898558" cy="4536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954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На какой картинке мальчик делает правильно?</a:t>
            </a:r>
            <a:endParaRPr lang="ru-RU" sz="32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в</a:t>
            </a:r>
            <a:r>
              <a:rPr lang="ru-RU" sz="9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ы молодцы!</a:t>
            </a:r>
            <a:endParaRPr lang="ru-RU" sz="9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3824023" cy="37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696744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Подумайте ещё!</a:t>
            </a:r>
            <a:endParaRPr lang="ru-RU" sz="9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3873191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4405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какой картинке мальчик делает правильно?</a:t>
            </a:r>
            <a:endParaRPr lang="ru-RU" sz="32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0178" name="Picture 2" descr="https://sun9-80.userapi.com/impg/hft_g3ljuO-6CZ2LJ6r1Vo3D9vYkJGXIn2-2Rw/YPr59Mmafnw.jpg?size=960x720&amp;quality=96&amp;sign=9450b7ad497d30a9011de8f037a9d034&amp;type=albu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62" t="25200" r="52751" b="5501"/>
          <a:stretch>
            <a:fillRect/>
          </a:stretch>
        </p:blipFill>
        <p:spPr bwMode="auto">
          <a:xfrm>
            <a:off x="323528" y="1628800"/>
            <a:ext cx="4104456" cy="47525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0180" name="Picture 4" descr="https://sun9-80.userapi.com/impg/hft_g3ljuO-6CZ2LJ6r1Vo3D9vYkJGXIn2-2Rw/YPr59Mmafnw.jpg?size=960x720&amp;quality=96&amp;sign=9450b7ad497d30a9011de8f037a9d034&amp;type=albu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2762" t="24800" r="3139" b="5901"/>
          <a:stretch>
            <a:fillRect/>
          </a:stretch>
        </p:blipFill>
        <p:spPr bwMode="auto">
          <a:xfrm>
            <a:off x="4788024" y="1700808"/>
            <a:ext cx="4032448" cy="47525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696744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Подумайте ещё!</a:t>
            </a:r>
            <a:endParaRPr lang="ru-RU" sz="9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3676249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96752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 молодцы!</a:t>
            </a:r>
            <a:endParaRPr lang="ru-RU" sz="9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3824023" cy="37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250" name="Picture 2" descr="https://sun9-56.userapi.com/impg/b9xjsTp4Q1aXMVv9b8ASDUUcGYj2x1EUyeNwdA/EhoFLJWL3XI.jpg?size=282x179&amp;quality=96&amp;sign=a6f4ae18658fa0e3616a258612eb4184&amp;type=albu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34164"/>
            <a:ext cx="4104456" cy="2605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3252" name="Picture 4" descr="https://sun9-31.userapi.com/impg/HlvbFzWDesCvQ6i0Xxs2cvYf9eb3_Vsi4MSBsA/bohtHHivYFQ.jpg?size=284x176&amp;quality=96&amp;sign=696ebbc4f0f6c37633b230a94a44007c&amp;type=albu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420888"/>
            <a:ext cx="4248472" cy="2632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4405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какой картинке мальчик делает правильно?</a:t>
            </a:r>
            <a:endParaRPr lang="ru-RU" sz="32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8676456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200" b="1" dirty="0" smtClean="0">
                <a:ln/>
                <a:solidFill>
                  <a:schemeClr val="accent4"/>
                </a:solidFill>
              </a:rPr>
              <a:t>Что за чудо-агрегат</a:t>
            </a:r>
          </a:p>
          <a:p>
            <a:pPr algn="ctr"/>
            <a:r>
              <a:rPr lang="ru-RU" sz="5200" b="1" dirty="0" smtClean="0">
                <a:ln/>
                <a:solidFill>
                  <a:schemeClr val="accent4"/>
                </a:solidFill>
              </a:rPr>
              <a:t>Может делать все подряд -</a:t>
            </a:r>
          </a:p>
          <a:p>
            <a:pPr algn="ctr"/>
            <a:r>
              <a:rPr lang="ru-RU" sz="5200" b="1" dirty="0" smtClean="0">
                <a:ln/>
                <a:solidFill>
                  <a:schemeClr val="accent4"/>
                </a:solidFill>
              </a:rPr>
              <a:t>Петь, играть, читать, считать,</a:t>
            </a:r>
          </a:p>
          <a:p>
            <a:pPr algn="ctr"/>
            <a:r>
              <a:rPr lang="ru-RU" sz="5200" b="1" dirty="0" smtClean="0">
                <a:ln/>
                <a:solidFill>
                  <a:schemeClr val="accent4"/>
                </a:solidFill>
              </a:rPr>
              <a:t>Самым лучшим другом стать</a:t>
            </a:r>
            <a:endParaRPr lang="ru-RU" sz="5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627784" y="6021288"/>
            <a:ext cx="3600400" cy="504056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Проверить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07816">
            <a:off x="2624779" y="4148959"/>
            <a:ext cx="805017" cy="170709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2" name="Picture 6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77072"/>
            <a:ext cx="814744" cy="16557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4" name="Picture 8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8340">
            <a:off x="5023184" y="4225836"/>
            <a:ext cx="723907" cy="153509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695">
            <a:off x="5796194" y="3749991"/>
            <a:ext cx="3340098" cy="31299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2" y="4209677"/>
            <a:ext cx="1725631" cy="20707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в</a:t>
            </a:r>
            <a:r>
              <a:rPr lang="ru-RU" sz="9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ы молодцы!</a:t>
            </a:r>
            <a:endParaRPr lang="ru-RU" sz="9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92280" y="5904656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55818"/>
            <a:ext cx="3824023" cy="37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696744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Подумайте ещё!</a:t>
            </a:r>
            <a:endParaRPr lang="ru-RU" sz="9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236296" y="6021288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Далее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3600400" cy="394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5298" name="Picture 2" descr="https://sun9-49.userapi.com/impg/exgBNI4-xor9G_qDd4p9EH2kfxH0VpRPS7GvHw/4JiTiD1WCHc.jpg?size=200x172&amp;quality=96&amp;sign=4c287c9e3f884150c6890342348f45b3&amp;type=albu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4102781" cy="3528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5300" name="Picture 4" descr="https://sun9-62.userapi.com/impg/0lwHuy0SIBsOaZ6f2Y_WVv4IsHny-f6ejhLatQ/XCHW6NHHymU.jpg?size=1005x1024&amp;quality=96&amp;sign=7f3a9a6bff6471a418373bcbd8325756&amp;type=albu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7246"/>
          <a:stretch>
            <a:fillRect/>
          </a:stretch>
        </p:blipFill>
        <p:spPr bwMode="auto">
          <a:xfrm>
            <a:off x="4932040" y="1830518"/>
            <a:ext cx="3672408" cy="3470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4405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какой картинке мальчик делает правильно?</a:t>
            </a:r>
            <a:endParaRPr lang="ru-RU" sz="32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340768"/>
            <a:ext cx="7847405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в</a:t>
            </a:r>
            <a:r>
              <a:rPr lang="ru-RU" sz="9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ы молодцы!</a:t>
            </a:r>
            <a:endParaRPr lang="ru-RU" sz="9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92280" y="5877272"/>
            <a:ext cx="1907704" cy="836712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3824023" cy="37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696744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Подумайте ещё!</a:t>
            </a:r>
            <a:endParaRPr lang="ru-RU" sz="9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92280" y="5877272"/>
            <a:ext cx="1907704" cy="83671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Далее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1220"/>
            <a:ext cx="4071551" cy="4466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667" cy="6858000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84488" y="6093296"/>
            <a:ext cx="2880000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Выход</a:t>
            </a:r>
            <a:endParaRPr lang="ru-RU" sz="5400" b="1" dirty="0">
              <a:ln/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51520" y="-99392"/>
            <a:ext cx="8604000" cy="936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МОЛОДЦЫ! ПОЗДРАВЛЯЕМ!</a:t>
            </a:r>
            <a:endParaRPr lang="ru-RU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20400" y="764704"/>
            <a:ext cx="7452000" cy="61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ВЫ ПРОШЛИ ВСЮ ИГРУ!!!</a:t>
            </a:r>
            <a:endParaRPr lang="ru-RU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092280" y="5877272"/>
            <a:ext cx="1728192" cy="79208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188640"/>
            <a:ext cx="326153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 smtClean="0">
                <a:ln/>
                <a:solidFill>
                  <a:schemeClr val="accent4"/>
                </a:solidFill>
              </a:rPr>
              <a:t>Компьютер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9699" name="Picture 3" descr="C:\Users\User1\Desktop\418дс группа 11\интрактив\HTjD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279" y="764704"/>
            <a:ext cx="3185329" cy="3312368"/>
          </a:xfrm>
          <a:prstGeom prst="rect">
            <a:avLst/>
          </a:prstGeom>
          <a:noFill/>
        </p:spPr>
      </p:pic>
      <p:pic>
        <p:nvPicPr>
          <p:cNvPr id="14338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583" y="1408657"/>
            <a:ext cx="5652120" cy="464886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" y="10553"/>
            <a:ext cx="9139933" cy="6858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16632"/>
            <a:ext cx="79928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На столе он перед нами, на него направлен взор,  подчиняется программе, носит имя …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627784" y="6021288"/>
            <a:ext cx="360040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Проверить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07816">
            <a:off x="2984819" y="4292975"/>
            <a:ext cx="805017" cy="170709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064">
            <a:off x="5131577" y="4298008"/>
            <a:ext cx="805017" cy="170709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77072"/>
            <a:ext cx="805017" cy="170709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89">
            <a:off x="5499638" y="3191203"/>
            <a:ext cx="4173189" cy="3910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2" y="3817504"/>
            <a:ext cx="2215028" cy="26580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20272" y="5805264"/>
            <a:ext cx="1872208" cy="83671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Далее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88640"/>
            <a:ext cx="27363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 smtClean="0">
                <a:ln/>
                <a:solidFill>
                  <a:schemeClr val="accent4"/>
                </a:solidFill>
              </a:rPr>
              <a:t>Монитор</a:t>
            </a: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2290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15100"/>
            <a:ext cx="6984776" cy="41558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23" name="Picture 3" descr="C:\Users\User1\Desktop\418дс группа 11\интрактив\HTjD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9525" y="260648"/>
            <a:ext cx="3684475" cy="333345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06" y="2099863"/>
            <a:ext cx="3083491" cy="4946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320" y="2891521"/>
            <a:ext cx="2953839" cy="3966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310004"/>
            <a:ext cx="813690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По ковру зверек бежит,</a:t>
            </a:r>
          </a:p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То замрет, то закружит,</a:t>
            </a:r>
          </a:p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Коврика не покидает,</a:t>
            </a:r>
          </a:p>
          <a:p>
            <a:pPr algn="ctr"/>
            <a:r>
              <a:rPr lang="ru-RU" sz="4800" b="1" dirty="0" smtClean="0">
                <a:ln/>
                <a:solidFill>
                  <a:schemeClr val="accent4"/>
                </a:solidFill>
              </a:rPr>
              <a:t>Что за зверь, кто угадает?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 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27784" y="6021288"/>
            <a:ext cx="360040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Проверить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07816">
            <a:off x="2984819" y="4292975"/>
            <a:ext cx="805017" cy="1707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1023">
            <a:off x="4967200" y="4239218"/>
            <a:ext cx="805017" cy="1707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0334">
            <a:off x="3965546" y="4095891"/>
            <a:ext cx="805017" cy="1707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82" y="3203397"/>
            <a:ext cx="2795540" cy="3753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23" y="3168226"/>
            <a:ext cx="2790609" cy="447691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534</Words>
  <Application>Microsoft Office PowerPoint</Application>
  <PresentationFormat>Экран (4:3)</PresentationFormat>
  <Paragraphs>151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тур – «Да-Нет»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тур – «Верно - неверно»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HP</cp:lastModifiedBy>
  <cp:revision>123</cp:revision>
  <dcterms:created xsi:type="dcterms:W3CDTF">2021-09-11T06:45:53Z</dcterms:created>
  <dcterms:modified xsi:type="dcterms:W3CDTF">2025-02-25T04:05:46Z</dcterms:modified>
</cp:coreProperties>
</file>