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2" r:id="rId10"/>
  </p:sldIdLst>
  <p:sldSz cx="9144000" cy="6858000" type="screen4x3"/>
  <p:notesSz cx="6888480" cy="10017125"/>
  <p:defaultTextStyle>
    <a:defPPr>
      <a:defRPr lang="ru-RU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-84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true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true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true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true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true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true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true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Нижний колонтитул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ижний колонтитул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Нижний колонтитул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true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true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Заголовок 1025"/>
          <p:cNvSpPr>
            <a:spLocks noGrp="true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false"/>
          <a:p>
            <a:pPr lvl="0"/>
            <a:r>
              <a:rPr dirty="0"/>
              <a:t>Образец заголовка</a:t>
            </a:r>
            <a:endParaRPr dirty="0"/>
          </a:p>
        </p:txBody>
      </p:sp>
      <p:sp>
        <p:nvSpPr>
          <p:cNvPr id="1027" name="Замещающий текст 1026"/>
          <p:cNvSpPr>
            <a:spLocks noGrp="true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Образец текста</a:t>
            </a:r>
            <a:endParaRPr dirty="0"/>
          </a:p>
          <a:p>
            <a:pPr lvl="1"/>
            <a:r>
              <a:rPr dirty="0"/>
              <a:t>Второй уровень</a:t>
            </a:r>
            <a:endParaRPr dirty="0"/>
          </a:p>
          <a:p>
            <a:pPr lvl="2"/>
            <a:r>
              <a:rPr dirty="0"/>
              <a:t>Третий уровень</a:t>
            </a:r>
            <a:endParaRPr dirty="0"/>
          </a:p>
          <a:p>
            <a:pPr lvl="3"/>
            <a:r>
              <a:rPr dirty="0"/>
              <a:t>Четвертый уровень</a:t>
            </a:r>
            <a:endParaRPr dirty="0"/>
          </a:p>
          <a:p>
            <a:pPr lvl="4"/>
            <a:r>
              <a:rPr dirty="0"/>
              <a:t>Пятый уровень</a:t>
            </a:r>
            <a:endParaRPr dirty="0"/>
          </a:p>
        </p:txBody>
      </p:sp>
      <p:sp>
        <p:nvSpPr>
          <p:cNvPr id="1028" name="Замещающая дата 1027"/>
          <p:cNvSpPr>
            <a:spLocks noGrp="true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ru-RU"/>
          </a:p>
        </p:txBody>
      </p:sp>
      <p:sp>
        <p:nvSpPr>
          <p:cNvPr id="1029" name="Замещающий нижний колонтитул 1028"/>
          <p:cNvSpPr>
            <a:spLocks noGrp="true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ru-RU"/>
          </a:p>
        </p:txBody>
      </p:sp>
      <p:sp>
        <p:nvSpPr>
          <p:cNvPr id="1030" name="Замещающий номер слайда 1029"/>
          <p:cNvSpPr>
            <a:spLocks noGrp="true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2.png"/><Relationship Id="rId2" Type="http://schemas.openxmlformats.org/officeDocument/2006/relationships/image" Target="/home/vadim/&#1044;&#1086;&#1082;&#1091;&#1084;&#1077;&#1085;&#1090;&#1099;/_&#1053;&#1072; &#1089;&#1072;&#1081;&#1090;/&#1057;&#1090;&#1072;&#1088;&#1096;&#1080;&#1081; &#1074;&#1086;&#1089;&#1087;&#1080;&#1090;&#1072;&#1090;&#1077;&#1083;&#1100;/https:/avatars.mds.yandex.net/get-zen_doc/242954/pub_5b0bb813799d9dc677bab962_5b0bb8a7d7bf21e34bb14c56/scale_1200" TargetMode="Externa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02" name="Прямоугольник 4101"/>
          <p:cNvSpPr/>
          <p:nvPr/>
        </p:nvSpPr>
        <p:spPr>
          <a:xfrm>
            <a:off x="838200" y="1295400"/>
            <a:ext cx="8001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b="1">
                <a:solidFill>
                  <a:srgbClr val="008000"/>
                </a:solidFill>
              </a:rPr>
              <a:t>Презентация</a:t>
            </a:r>
            <a:endParaRPr b="1">
              <a:solidFill>
                <a:srgbClr val="008000"/>
              </a:solidFill>
            </a:endParaRPr>
          </a:p>
          <a:p>
            <a:pPr algn="ctr"/>
            <a:r>
              <a:rPr b="1">
                <a:solidFill>
                  <a:srgbClr val="008000"/>
                </a:solidFill>
              </a:rPr>
              <a:t>муниципальной инновационной площадки</a:t>
            </a:r>
            <a:endParaRPr b="1">
              <a:solidFill>
                <a:srgbClr val="008000"/>
              </a:solidFill>
            </a:endParaRPr>
          </a:p>
        </p:txBody>
      </p:sp>
      <p:sp>
        <p:nvSpPr>
          <p:cNvPr id="4103" name="Прямоугольник 4102"/>
          <p:cNvSpPr/>
          <p:nvPr/>
        </p:nvSpPr>
        <p:spPr>
          <a:xfrm>
            <a:off x="1676400" y="1963738"/>
            <a:ext cx="6705600" cy="2014537"/>
          </a:xfrm>
          <a:prstGeom prst="rect">
            <a:avLst/>
          </a:prstGeom>
          <a:noFill/>
          <a:ln w="9525">
            <a:noFill/>
          </a:ln>
        </p:spPr>
        <p:txBody>
          <a:bodyPr anchor="ctr" anchorCtr="false">
            <a:spAutoFit/>
          </a:bodyPr>
          <a:p>
            <a:pPr algn="ctr"/>
            <a:endParaRPr b="1" i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/>
            <a:r>
              <a:rPr b="1" i="1">
                <a:solidFill>
                  <a:srgbClr val="0000FF"/>
                </a:solidFill>
                <a:latin typeface="Times New Roman" panose="02020603050405020304" pitchFamily="18" charset="0"/>
              </a:rPr>
              <a:t>Тема:</a:t>
            </a:r>
            <a:endParaRPr b="1" i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/>
            <a:r>
              <a:rPr b="1" i="1">
                <a:solidFill>
                  <a:srgbClr val="0000FF"/>
                </a:solidFill>
                <a:latin typeface="Times New Roman" panose="02020603050405020304" pitchFamily="18" charset="0"/>
              </a:rPr>
              <a:t>«Создание условий по внедрению эффективной системы работы по нравственно-патриотическому воспитанию </a:t>
            </a:r>
            <a:endParaRPr b="1" i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/>
            <a:r>
              <a:rPr b="1" i="1">
                <a:solidFill>
                  <a:srgbClr val="0000FF"/>
                </a:solidFill>
                <a:latin typeface="Times New Roman" panose="02020603050405020304" pitchFamily="18" charset="0"/>
              </a:rPr>
              <a:t>детей старшего дошкольного возраста через ознакомление с родным городом, краем, страной </a:t>
            </a:r>
            <a:endParaRPr b="1" i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/>
            <a:r>
              <a:rPr b="1" i="1">
                <a:solidFill>
                  <a:srgbClr val="0000FF"/>
                </a:solidFill>
                <a:latin typeface="Times New Roman" panose="02020603050405020304" pitchFamily="18" charset="0"/>
              </a:rPr>
              <a:t>в рамках реализации проекта «Краеведение»</a:t>
            </a:r>
            <a:endParaRPr b="1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104" name="Изображение 4103" descr="/home/vadim/Документы/_На сайт/Старший воспитатель/https:/avatars.mds.yandex.net/get-zen_doc/242954/pub_5b0bb813799d9dc677bab962_5b0bb8a7d7bf21e34bb14c56/scale_1200"/>
          <p:cNvPicPr>
            <a:picLocks noChangeAspect="true"/>
          </p:cNvPicPr>
          <p:nvPr/>
        </p:nvPicPr>
        <p:blipFill>
          <a:blip r:embed="rId1" r:link="rId2"/>
          <a:stretch>
            <a:fillRect/>
          </a:stretch>
        </p:blipFill>
        <p:spPr>
          <a:xfrm>
            <a:off x="3352800" y="4038600"/>
            <a:ext cx="3505200" cy="2336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6" name="Рисунок 2" descr="&quot;Центр развития ребенка – детский сад № 28 &quot;Огонёк&quot;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52400"/>
            <a:ext cx="7175500" cy="8858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8" name="Текстовое поле 4107"/>
          <p:cNvSpPr txBox="true"/>
          <p:nvPr/>
        </p:nvSpPr>
        <p:spPr>
          <a:xfrm>
            <a:off x="4495800" y="6477000"/>
            <a:ext cx="15240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/>
        </p:txBody>
      </p:sp>
      <p:sp>
        <p:nvSpPr>
          <p:cNvPr id="4110" name="Текстовое поле 4109"/>
          <p:cNvSpPr txBox="true"/>
          <p:nvPr/>
        </p:nvSpPr>
        <p:spPr>
          <a:xfrm>
            <a:off x="4419600" y="6324600"/>
            <a:ext cx="1549400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false">
            <a:spAutoFit/>
          </a:bodyPr>
          <a:p>
            <a:r>
              <a:rPr sz="1600">
                <a:solidFill>
                  <a:srgbClr val="0000FF"/>
                </a:solidFill>
              </a:rPr>
              <a:t>г. Бердск 2020</a:t>
            </a:r>
            <a:endParaRPr sz="16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Заголовок 5121"/>
          <p:cNvSpPr>
            <a:spLocks noGrp="true"/>
          </p:cNvSpPr>
          <p:nvPr>
            <p:ph type="title"/>
          </p:nvPr>
        </p:nvSpPr>
        <p:spPr>
          <a:ln/>
        </p:spPr>
        <p:txBody>
          <a:bodyPr anchor="ctr" anchorCtr="false"/>
          <a:p>
            <a:pPr algn="l"/>
            <a:br>
              <a:rPr sz="1600"/>
            </a:br>
            <a:br>
              <a:rPr sz="1600"/>
            </a:br>
            <a:br>
              <a:rPr sz="1800">
                <a:latin typeface="Times New Roman" panose="02020603050405020304" pitchFamily="18" charset="0"/>
              </a:rPr>
            </a:br>
            <a:r>
              <a:rPr sz="1800" b="1">
                <a:latin typeface="Times New Roman" panose="02020603050405020304" pitchFamily="18" charset="0"/>
              </a:rPr>
              <a:t>Цель</a:t>
            </a:r>
            <a:r>
              <a:rPr sz="1800">
                <a:latin typeface="Times New Roman" panose="02020603050405020304" pitchFamily="18" charset="0"/>
              </a:rPr>
              <a:t>- создание и внедрение эффективной системы работы по нравственно – патриотическому воспитанию детей старшего дошкольного возраста через ознакомление с родным городом, краем, страной в рамках реализации программы «Краеведение».</a:t>
            </a:r>
            <a:br>
              <a:rPr sz="1800" b="1">
                <a:latin typeface="Times New Roman" panose="02020603050405020304" pitchFamily="18" charset="0"/>
              </a:rPr>
            </a:br>
            <a:endParaRPr sz="1800" b="1">
              <a:latin typeface="Times New Roman" panose="02020603050405020304" pitchFamily="18" charset="0"/>
            </a:endParaRPr>
          </a:p>
        </p:txBody>
      </p:sp>
      <p:sp>
        <p:nvSpPr>
          <p:cNvPr id="5123" name="Замещающий текст 5122"/>
          <p:cNvSpPr>
            <a:spLocks noGrp="true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  <a:ln/>
        </p:spPr>
        <p:txBody>
          <a:bodyPr/>
          <a:p>
            <a:pPr>
              <a:lnSpc>
                <a:spcPct val="80000"/>
              </a:lnSpc>
              <a:buNone/>
            </a:pPr>
            <a:r>
              <a:rPr sz="1600" b="1">
                <a:latin typeface="Times New Roman" panose="02020603050405020304" pitchFamily="18" charset="0"/>
              </a:rPr>
              <a:t>Задачи:</a:t>
            </a:r>
            <a:endParaRPr sz="16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sz="1600" err="1">
                <a:latin typeface="Times New Roman" panose="02020603050405020304" pitchFamily="18" charset="0"/>
              </a:rPr>
              <a:t>1.	Формировать представления детей о родном городе, крае, стране, о социокультурных</a:t>
            </a:r>
            <a:r>
              <a:rPr sz="1600">
                <a:latin typeface="Times New Roman" panose="02020603050405020304" pitchFamily="18" charset="0"/>
              </a:rPr>
              <a:t> ценностях (достопримечательностях, культурных учреждениях, памятниках, архитектуре, событиях прошлого и настоящего, символике).</a:t>
            </a:r>
            <a:endParaRPr sz="16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sz="1600">
                <a:latin typeface="Times New Roman" panose="02020603050405020304" pitchFamily="18" charset="0"/>
              </a:rPr>
              <a:t>2.	Способствовать повышению профессиональной компетентности педагогов в сфере краеведческого образования детей  дошкольного возраста через различные формы работы. </a:t>
            </a:r>
            <a:endParaRPr sz="16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sz="1600">
                <a:latin typeface="Times New Roman" panose="02020603050405020304" pitchFamily="18" charset="0"/>
              </a:rPr>
              <a:t>3.	Побуждать педагогов к активному участию в разработке программно-методического обеспечения по краеведческому образованию детей и родителей.</a:t>
            </a:r>
            <a:endParaRPr sz="16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sz="1600">
                <a:latin typeface="Times New Roman" panose="02020603050405020304" pitchFamily="18" charset="0"/>
              </a:rPr>
              <a:t>4.	Способствовать вовлечению семей воспитанников в образовательное пространство ДОО при реализации проекта.</a:t>
            </a:r>
            <a:endParaRPr sz="16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sz="1600">
                <a:latin typeface="Times New Roman" panose="02020603050405020304" pitchFamily="18" charset="0"/>
              </a:rPr>
              <a:t>5. Воспитывать интерес и внимание в процессе создания мультфильма, поддерживать стремление детей к отражению своих представлений посредством анимационной деятельности, воспитание общей культуры, умение договариваться, распределяя роли в совместной работе. </a:t>
            </a:r>
            <a:endParaRPr sz="16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sz="1600">
                <a:latin typeface="Times New Roman" panose="02020603050405020304" pitchFamily="18" charset="0"/>
              </a:rPr>
              <a:t>6. Развитие экологического сознания дошкольников, формирование начал экологической культуры, становление осознанного отношения к природе во всем её многообразии, с использованием экологической тропы на территории МБДОУ ЦРР №28 «Огонек». </a:t>
            </a:r>
            <a:endParaRPr sz="16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9" name="Прямоугольник 6148"/>
          <p:cNvSpPr/>
          <p:nvPr/>
        </p:nvSpPr>
        <p:spPr>
          <a:xfrm>
            <a:off x="304800" y="1282700"/>
            <a:ext cx="8382000" cy="2955925"/>
          </a:xfrm>
          <a:prstGeom prst="rect">
            <a:avLst/>
          </a:prstGeom>
          <a:noFill/>
          <a:ln w="9525">
            <a:noFill/>
          </a:ln>
        </p:spPr>
        <p:txBody>
          <a:bodyPr anchor="ctr" anchorCtr="false">
            <a:spAutoFit/>
          </a:bodyPr>
          <a:p>
            <a:pPr algn="ctr"/>
            <a:r>
              <a:rPr sz="2400" b="1">
                <a:latin typeface="Times New Roman" panose="02020603050405020304" pitchFamily="18" charset="0"/>
              </a:rPr>
              <a:t>Новизна проекта</a:t>
            </a:r>
            <a:r>
              <a:rPr sz="2400">
                <a:latin typeface="Times New Roman" panose="02020603050405020304" pitchFamily="18" charset="0"/>
              </a:rPr>
              <a:t> </a:t>
            </a:r>
            <a:endParaRPr sz="2400">
              <a:latin typeface="Times New Roman" panose="02020603050405020304" pitchFamily="18" charset="0"/>
            </a:endParaRPr>
          </a:p>
          <a:p>
            <a:pPr algn="ctr"/>
            <a:endParaRPr sz="2400">
              <a:latin typeface="Times New Roman" panose="02020603050405020304" pitchFamily="18" charset="0"/>
            </a:endParaRPr>
          </a:p>
          <a:p>
            <a:pPr algn="ctr"/>
            <a:r>
              <a:rPr sz="2000" b="1" i="1">
                <a:latin typeface="Times New Roman" panose="02020603050405020304" pitchFamily="18" charset="0"/>
              </a:rPr>
              <a:t>состоит в том, что знакомство с Родиной, Новосибирским краем, родным городом с их историей, культурой, экологией, архитектурной основой, на которую укладываются полученные знания, формируются навыки и умения через разные виды деятельности, то есть реализуется принцип комплексности знаний. Интерес должен выступать как важнейшее качество, характеризующее ребенка дошкольного возраста как субъекта деятельности.</a:t>
            </a:r>
            <a:r>
              <a:rPr sz="2000" b="1" i="1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endParaRPr sz="2000" b="1" i="1">
              <a:solidFill>
                <a:srgbClr val="A5002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1" name="Замещающий текст 7170"/>
          <p:cNvSpPr>
            <a:spLocks noGrp="true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  <a:ln/>
        </p:spPr>
        <p:txBody>
          <a:bodyPr/>
          <a:p>
            <a:pPr>
              <a:lnSpc>
                <a:spcPct val="80000"/>
              </a:lnSpc>
            </a:pPr>
            <a:r>
              <a:rPr sz="1600">
                <a:latin typeface="Times New Roman" panose="02020603050405020304" pitchFamily="18" charset="0"/>
              </a:rPr>
              <a:t>1.Парциальная  программа по познавательному развитию</a:t>
            </a:r>
            <a:endParaRPr sz="16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sz="1600">
                <a:latin typeface="Times New Roman" panose="02020603050405020304" pitchFamily="18" charset="0"/>
              </a:rPr>
              <a:t>«Моя Россия» для детей старшего дошкольного возраста</a:t>
            </a:r>
            <a:endParaRPr sz="16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sz="1600">
                <a:latin typeface="Times New Roman" panose="02020603050405020304" pitchFamily="18" charset="0"/>
              </a:rPr>
              <a:t>(с использованием технологии «Мультипликация»).</a:t>
            </a:r>
            <a:endParaRPr sz="16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sz="1600">
                <a:latin typeface="Times New Roman" panose="02020603050405020304" pitchFamily="18" charset="0"/>
              </a:rPr>
              <a:t>2. Парциальная программа для детей старшего дошкольного возраста </a:t>
            </a:r>
            <a:r>
              <a:rPr sz="1600" b="1">
                <a:latin typeface="Times New Roman" panose="02020603050405020304" pitchFamily="18" charset="0"/>
              </a:rPr>
              <a:t>«Юные краеведы».</a:t>
            </a:r>
            <a:endParaRPr sz="16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sz="1600">
                <a:latin typeface="Times New Roman" panose="02020603050405020304" pitchFamily="18" charset="0"/>
              </a:rPr>
              <a:t>3. Парциальная  программа кружка по экологическому воспитанию «Мир вокруг нас» для детей старшего дошкольного возраста.</a:t>
            </a:r>
            <a:endParaRPr sz="16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sz="1600">
                <a:latin typeface="Times New Roman" panose="02020603050405020304" pitchFamily="18" charset="0"/>
              </a:rPr>
              <a:t>4. Парциальная программа для детей  старшего дошкольного возраста  «Краеведение».</a:t>
            </a:r>
            <a:endParaRPr sz="16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sz="1600">
                <a:latin typeface="Times New Roman" panose="02020603050405020304" pitchFamily="18" charset="0"/>
              </a:rPr>
              <a:t>5.</a:t>
            </a:r>
            <a:r>
              <a:rPr sz="1600" b="1">
                <a:latin typeface="Times New Roman" panose="02020603050405020304" pitchFamily="18" charset="0"/>
              </a:rPr>
              <a:t> </a:t>
            </a:r>
            <a:r>
              <a:rPr sz="1600" err="1">
                <a:latin typeface="Times New Roman" panose="02020603050405020304" pitchFamily="18" charset="0"/>
              </a:rPr>
              <a:t>Парциальная программа для детей старшего дошкольного возраста «ПодсолнухмультстудияЭко</a:t>
            </a:r>
            <a:r>
              <a:rPr sz="1600">
                <a:latin typeface="Times New Roman" panose="02020603050405020304" pitchFamily="18" charset="0"/>
              </a:rPr>
              <a:t>».</a:t>
            </a:r>
            <a:endParaRPr sz="16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sz="1600">
                <a:latin typeface="Times New Roman" panose="02020603050405020304" pitchFamily="18" charset="0"/>
              </a:rPr>
              <a:t>6. Кейс практических и методических наработок, конспектов занятий к  парциальным программам.</a:t>
            </a:r>
            <a:endParaRPr sz="16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sz="1600">
                <a:latin typeface="Times New Roman" panose="02020603050405020304" pitchFamily="18" charset="0"/>
              </a:rPr>
              <a:t>7. Участие в региональных, федеральных мероприятиях и конкурсах; публикации методических статей на сайтах.</a:t>
            </a:r>
            <a:endParaRPr sz="16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sz="1600">
                <a:latin typeface="Times New Roman" panose="02020603050405020304" pitchFamily="18" charset="0"/>
              </a:rPr>
              <a:t>8. Предметно пространственная развивающая среда, способствующая реализации поставленных целей.</a:t>
            </a:r>
            <a:endParaRPr sz="16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sz="1600">
                <a:latin typeface="Times New Roman" panose="02020603050405020304" pitchFamily="18" charset="0"/>
              </a:rPr>
              <a:t>9. Анкеты для родителей (законных представителей) и педагогов.</a:t>
            </a:r>
            <a:endParaRPr sz="16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sz="1600" err="1">
                <a:latin typeface="Times New Roman" panose="02020603050405020304" pitchFamily="18" charset="0"/>
              </a:rPr>
              <a:t>10. Трансляция педагогического опыта в СМИ города, размещение продуктов реализации проекта на сайте МБДОУ ЦРР №28 «Огонек» http</a:t>
            </a:r>
            <a:r>
              <a:rPr sz="1600">
                <a:latin typeface="Times New Roman" panose="02020603050405020304" pitchFamily="18" charset="0"/>
              </a:rPr>
              <a:t>://dou-28.ru.</a:t>
            </a:r>
            <a:endParaRPr sz="16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sz="1600">
                <a:latin typeface="Times New Roman" panose="02020603050405020304" pitchFamily="18" charset="0"/>
              </a:rPr>
              <a:t>11. Выпуск печатной продукции по теме проекта.</a:t>
            </a:r>
            <a:endParaRPr sz="16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sz="1600">
                <a:latin typeface="Times New Roman" panose="02020603050405020304" pitchFamily="18" charset="0"/>
              </a:rPr>
              <a:t>12. Мультфильмы по теме проекта. </a:t>
            </a:r>
            <a:endParaRPr sz="1600">
              <a:latin typeface="Times New Roman" panose="02020603050405020304" pitchFamily="18" charset="0"/>
            </a:endParaRPr>
          </a:p>
        </p:txBody>
      </p:sp>
      <p:sp>
        <p:nvSpPr>
          <p:cNvPr id="7172" name="Заголовок 7171"/>
          <p:cNvSpPr txBox="true"/>
          <p:nvPr>
            <p:ph type="title"/>
          </p:nvPr>
        </p:nvSpPr>
        <p:spPr>
          <a:xfrm>
            <a:off x="457200" y="274638"/>
            <a:ext cx="8229600" cy="715962"/>
          </a:xfrm>
          <a:ln/>
        </p:spPr>
        <p:txBody>
          <a:bodyPr vert="horz" wrap="square" lIns="91440" tIns="45720" rIns="91440" bIns="45720" anchor="ctr" anchorCtr="false"/>
          <a:p>
            <a:r>
              <a:rPr sz="3200">
                <a:latin typeface="Times New Roman" panose="02020603050405020304" pitchFamily="18" charset="0"/>
              </a:rPr>
              <a:t>Планируемые результаты проекта</a:t>
            </a:r>
            <a:endParaRPr sz="3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Заголовок 8193"/>
          <p:cNvSpPr>
            <a:spLocks noGrp="true"/>
          </p:cNvSpPr>
          <p:nvPr>
            <p:ph type="title"/>
          </p:nvPr>
        </p:nvSpPr>
        <p:spPr>
          <a:xfrm>
            <a:off x="457200" y="274638"/>
            <a:ext cx="8229600" cy="639762"/>
          </a:xfrm>
          <a:ln/>
        </p:spPr>
        <p:txBody>
          <a:bodyPr anchor="ctr" anchorCtr="false"/>
          <a:p>
            <a:br>
              <a:rPr sz="3200">
                <a:latin typeface="Times New Roman" panose="02020603050405020304" pitchFamily="18" charset="0"/>
              </a:rPr>
            </a:br>
            <a:r>
              <a:rPr sz="3200">
                <a:latin typeface="Times New Roman" panose="02020603050405020304" pitchFamily="18" charset="0"/>
              </a:rPr>
              <a:t>Ожидаемые эффекты проекта</a:t>
            </a:r>
            <a:r>
              <a:rPr sz="4000"/>
              <a:t> </a:t>
            </a:r>
            <a:br>
              <a:rPr sz="4000"/>
            </a:br>
            <a:endParaRPr sz="4000"/>
          </a:p>
        </p:txBody>
      </p:sp>
      <p:sp>
        <p:nvSpPr>
          <p:cNvPr id="8195" name="Замещающий текст 8194"/>
          <p:cNvSpPr>
            <a:spLocks noGrp="true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  <a:ln/>
        </p:spPr>
        <p:txBody>
          <a:bodyPr/>
          <a:p>
            <a:pPr>
              <a:lnSpc>
                <a:spcPct val="80000"/>
              </a:lnSpc>
            </a:pPr>
            <a:r>
              <a:rPr sz="1600"/>
              <a:t>Увеличение кол-ва педагогов, имеющих опыт использования инновационных средств и различных форм работы в образовательной деятельности с детьми дошкольного возраста;</a:t>
            </a:r>
            <a:endParaRPr sz="1600"/>
          </a:p>
          <a:p>
            <a:pPr>
              <a:lnSpc>
                <a:spcPct val="80000"/>
              </a:lnSpc>
            </a:pPr>
            <a:r>
              <a:rPr sz="1600" err="1"/>
              <a:t>Увеличение количества педагогов способных составить и реализовать парциальные программы  в воспитательно</a:t>
            </a:r>
            <a:r>
              <a:rPr sz="1600"/>
              <a:t> – образовательной деятельности по инновационному направлению;</a:t>
            </a:r>
            <a:endParaRPr sz="1600"/>
          </a:p>
          <a:p>
            <a:pPr>
              <a:lnSpc>
                <a:spcPct val="80000"/>
              </a:lnSpc>
            </a:pPr>
            <a:r>
              <a:rPr sz="1600"/>
              <a:t>Увеличение количества воспитанников вовлеченных с образовательную деятельность в форме дополнительного образования (кружки по теме проекта);</a:t>
            </a:r>
            <a:endParaRPr sz="1600"/>
          </a:p>
          <a:p>
            <a:pPr>
              <a:lnSpc>
                <a:spcPct val="80000"/>
              </a:lnSpc>
            </a:pPr>
            <a:r>
              <a:rPr sz="1600"/>
              <a:t>Объединение обучения и воспитания в целостный образовательный процесс на основе духовно – нравственных ценностей народов Российской Федерации, исторических и национально – культурных традиций;</a:t>
            </a:r>
            <a:endParaRPr sz="1600"/>
          </a:p>
          <a:p>
            <a:pPr>
              <a:lnSpc>
                <a:spcPct val="80000"/>
              </a:lnSpc>
            </a:pPr>
            <a:r>
              <a:rPr sz="1600" err="1"/>
              <a:t>Формированние</a:t>
            </a:r>
            <a:r>
              <a:rPr sz="1600"/>
              <a:t> у детей первичных ценностных представлений о том, «что такое хорошо и что такое плохо», стремление поступать правильно, «быть хорошим»;</a:t>
            </a:r>
            <a:endParaRPr sz="1600"/>
          </a:p>
          <a:p>
            <a:pPr>
              <a:lnSpc>
                <a:spcPct val="80000"/>
              </a:lnSpc>
            </a:pPr>
            <a:r>
              <a:rPr sz="1600"/>
              <a:t>Создание условий для проектной деятельности, которые способствуют взаимодействию ребенка с окружающим миром;</a:t>
            </a:r>
            <a:endParaRPr sz="1600"/>
          </a:p>
          <a:p>
            <a:pPr>
              <a:lnSpc>
                <a:spcPct val="80000"/>
              </a:lnSpc>
            </a:pPr>
            <a:r>
              <a:rPr sz="1600"/>
              <a:t>Снижение уровня показателей по тесту «Психическое выгорание» у педагогов;</a:t>
            </a:r>
            <a:endParaRPr sz="1600"/>
          </a:p>
          <a:p>
            <a:pPr>
              <a:lnSpc>
                <a:spcPct val="80000"/>
              </a:lnSpc>
            </a:pPr>
            <a:r>
              <a:rPr sz="1600" err="1"/>
              <a:t>Увеличение количества педагогов, имеющих показатели выше среднего по параметрам теста САМОАЛ (самоактуализация</a:t>
            </a:r>
            <a:r>
              <a:rPr sz="1600"/>
              <a:t> личности);</a:t>
            </a:r>
            <a:endParaRPr sz="1600"/>
          </a:p>
          <a:p>
            <a:pPr>
              <a:lnSpc>
                <a:spcPct val="80000"/>
              </a:lnSpc>
            </a:pPr>
            <a:r>
              <a:rPr sz="1600"/>
              <a:t>Увеличение количества родителей воспитанников удовлетворённых качеством образовательной деятельности. </a:t>
            </a:r>
            <a:endParaRPr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Заголовок 9217"/>
          <p:cNvSpPr>
            <a:spLocks noGrp="true"/>
          </p:cNvSpPr>
          <p:nvPr>
            <p:ph type="title"/>
          </p:nvPr>
        </p:nvSpPr>
        <p:spPr>
          <a:ln/>
        </p:spPr>
        <p:txBody>
          <a:bodyPr anchor="ctr" anchorCtr="false"/>
          <a:p>
            <a:r>
              <a:rPr sz="3200">
                <a:latin typeface="Times New Roman" panose="02020603050405020304" pitchFamily="18" charset="0"/>
              </a:rPr>
              <a:t>Кадровое обеспечение проекта</a:t>
            </a:r>
            <a:r>
              <a:t> </a:t>
            </a:r>
          </a:p>
        </p:txBody>
      </p:sp>
      <p:sp>
        <p:nvSpPr>
          <p:cNvPr id="9219" name="Замещающий текст 9218"/>
          <p:cNvSpPr>
            <a:spLocks noGrp="true"/>
          </p:cNvSpPr>
          <p:nvPr>
            <p:ph type="body" idx="1"/>
          </p:nvPr>
        </p:nvSpPr>
        <p:spPr>
          <a:ln/>
        </p:spPr>
        <p:txBody>
          <a:bodyPr/>
          <a:p>
            <a:pPr>
              <a:lnSpc>
                <a:spcPct val="80000"/>
              </a:lnSpc>
              <a:buNone/>
            </a:pPr>
            <a:r>
              <a:rPr sz="1600">
                <a:latin typeface="Times New Roman" panose="02020603050405020304" pitchFamily="18" charset="0"/>
              </a:rPr>
              <a:t>В образовательном учреждении работает:</a:t>
            </a:r>
            <a:endParaRPr sz="16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sz="1600">
                <a:latin typeface="Times New Roman" panose="02020603050405020304" pitchFamily="18" charset="0"/>
              </a:rPr>
              <a:t>Заведующий – 1</a:t>
            </a:r>
            <a:endParaRPr sz="16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sz="1600">
                <a:latin typeface="Times New Roman" panose="02020603050405020304" pitchFamily="18" charset="0"/>
              </a:rPr>
              <a:t>Старший воспитатель – 1</a:t>
            </a:r>
            <a:endParaRPr sz="16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sz="1600">
                <a:latin typeface="Times New Roman" panose="02020603050405020304" pitchFamily="18" charset="0"/>
              </a:rPr>
              <a:t>Учитель-логопед – 1</a:t>
            </a:r>
            <a:endParaRPr sz="16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sz="1600">
                <a:latin typeface="Times New Roman" panose="02020603050405020304" pitchFamily="18" charset="0"/>
              </a:rPr>
              <a:t>Учитель – дефектолог – 1</a:t>
            </a:r>
            <a:endParaRPr sz="16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sz="1600">
                <a:latin typeface="Times New Roman" panose="02020603050405020304" pitchFamily="18" charset="0"/>
              </a:rPr>
              <a:t> Педагог -психолог – 1</a:t>
            </a:r>
            <a:endParaRPr sz="16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sz="1600">
                <a:latin typeface="Times New Roman" panose="02020603050405020304" pitchFamily="18" charset="0"/>
              </a:rPr>
              <a:t>Музыкальный руководитель – 2</a:t>
            </a:r>
            <a:endParaRPr sz="16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sz="1600">
                <a:latin typeface="Times New Roman" panose="02020603050405020304" pitchFamily="18" charset="0"/>
              </a:rPr>
              <a:t>Инструктор по физической культуре – 2</a:t>
            </a:r>
            <a:endParaRPr sz="16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sz="1600">
                <a:latin typeface="Times New Roman" panose="02020603050405020304" pitchFamily="18" charset="0"/>
              </a:rPr>
              <a:t>Воспитатели – 25 </a:t>
            </a:r>
            <a:endParaRPr sz="16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sz="1600">
                <a:latin typeface="Times New Roman" panose="02020603050405020304" pitchFamily="18" charset="0"/>
              </a:rPr>
              <a:t>В реализации проекта инновационной площадки примут участие 17 педагогов, из них:</a:t>
            </a:r>
            <a:endParaRPr sz="16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sz="1600">
                <a:latin typeface="Times New Roman" panose="02020603050405020304" pitchFamily="18" charset="0"/>
              </a:rPr>
              <a:t>5 педагогов с высшей квалификационной категорией</a:t>
            </a:r>
            <a:endParaRPr sz="16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sz="1600">
                <a:latin typeface="Times New Roman" panose="02020603050405020304" pitchFamily="18" charset="0"/>
              </a:rPr>
              <a:t>6 педагогов с первой квалификационной категорией</a:t>
            </a:r>
            <a:endParaRPr sz="16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sz="1600">
                <a:latin typeface="Times New Roman" panose="02020603050405020304" pitchFamily="18" charset="0"/>
              </a:rPr>
              <a:t>Старший воспитатель  с высшей квалификационной категорией</a:t>
            </a:r>
            <a:endParaRPr sz="16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sz="1600">
                <a:latin typeface="Times New Roman" panose="02020603050405020304" pitchFamily="18" charset="0"/>
              </a:rPr>
              <a:t>Педагог- психолог с высшей квалификационной категорией</a:t>
            </a:r>
            <a:endParaRPr sz="16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sz="1600">
                <a:latin typeface="Times New Roman" panose="02020603050405020304" pitchFamily="18" charset="0"/>
              </a:rPr>
              <a:t>Учитель – логопед с высшей квалификационной категорией</a:t>
            </a:r>
            <a:endParaRPr sz="16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sz="1600">
                <a:latin typeface="Times New Roman" panose="02020603050405020304" pitchFamily="18" charset="0"/>
              </a:rPr>
              <a:t>Учитель – дефектолог с  первой квалификационной категорией</a:t>
            </a:r>
            <a:endParaRPr sz="16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sz="1600">
                <a:latin typeface="Times New Roman" panose="02020603050405020304" pitchFamily="18" charset="0"/>
              </a:rPr>
              <a:t>Инструктор по физической культуре (первая квалификационная категория) 2 человека.</a:t>
            </a:r>
            <a:r>
              <a:rPr sz="1600"/>
              <a:t> </a:t>
            </a:r>
            <a:endParaRPr sz="1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Заголовок 11265"/>
          <p:cNvSpPr>
            <a:spLocks noGrp="true"/>
          </p:cNvSpPr>
          <p:nvPr>
            <p:ph type="title"/>
          </p:nvPr>
        </p:nvSpPr>
        <p:spPr>
          <a:ln/>
        </p:spPr>
        <p:txBody>
          <a:bodyPr anchor="ctr" anchorCtr="false"/>
          <a:p>
            <a:r>
              <a:rPr sz="3200" b="1">
                <a:latin typeface="Times New Roman" panose="02020603050405020304" pitchFamily="18" charset="0"/>
              </a:rPr>
              <a:t>Материально-техническое обеспечение:</a:t>
            </a:r>
            <a:endParaRPr sz="3200" b="1">
              <a:latin typeface="Times New Roman" panose="02020603050405020304" pitchFamily="18" charset="0"/>
            </a:endParaRPr>
          </a:p>
        </p:txBody>
      </p:sp>
      <p:sp>
        <p:nvSpPr>
          <p:cNvPr id="11267" name="Замещающий текст 11266"/>
          <p:cNvSpPr>
            <a:spLocks noGrp="true"/>
          </p:cNvSpPr>
          <p:nvPr>
            <p:ph type="body" idx="1"/>
          </p:nvPr>
        </p:nvSpPr>
        <p:spPr>
          <a:ln/>
        </p:spPr>
        <p:txBody>
          <a:bodyPr/>
          <a:p>
            <a:pPr marL="609600" indent="-609600">
              <a:lnSpc>
                <a:spcPct val="80000"/>
              </a:lnSpc>
            </a:pPr>
            <a:r>
              <a:rPr sz="2000"/>
              <a:t>Ноутбуки – 5 шт.</a:t>
            </a:r>
            <a:endParaRPr sz="2000"/>
          </a:p>
          <a:p>
            <a:pPr marL="609600" indent="-609600">
              <a:lnSpc>
                <a:spcPct val="80000"/>
              </a:lnSpc>
            </a:pPr>
            <a:r>
              <a:rPr sz="2000"/>
              <a:t>Компьютеры – 2 шт.</a:t>
            </a:r>
            <a:endParaRPr sz="2000"/>
          </a:p>
          <a:p>
            <a:pPr marL="609600" indent="-609600">
              <a:lnSpc>
                <a:spcPct val="80000"/>
              </a:lnSpc>
            </a:pPr>
            <a:r>
              <a:rPr sz="2000" err="1"/>
              <a:t>Мультимедийный</a:t>
            </a:r>
            <a:r>
              <a:rPr sz="2000"/>
              <a:t> проектор – 2 шт.</a:t>
            </a:r>
            <a:endParaRPr sz="2000"/>
          </a:p>
          <a:p>
            <a:pPr marL="609600" indent="-609600">
              <a:lnSpc>
                <a:spcPct val="80000"/>
              </a:lnSpc>
            </a:pPr>
            <a:r>
              <a:rPr sz="2000"/>
              <a:t>Экраны  для проектора – 2шт.</a:t>
            </a:r>
            <a:endParaRPr sz="2000"/>
          </a:p>
          <a:p>
            <a:pPr marL="609600" indent="-609600">
              <a:lnSpc>
                <a:spcPct val="80000"/>
              </a:lnSpc>
            </a:pPr>
            <a:r>
              <a:rPr sz="2000"/>
              <a:t>Телевизор – 1 шт.</a:t>
            </a:r>
            <a:endParaRPr sz="2000"/>
          </a:p>
          <a:p>
            <a:pPr marL="609600" indent="-609600">
              <a:lnSpc>
                <a:spcPct val="80000"/>
              </a:lnSpc>
            </a:pPr>
            <a:r>
              <a:rPr sz="2000"/>
              <a:t>Набор для создания мультфильмов «Я творю мир»</a:t>
            </a:r>
            <a:endParaRPr sz="2000"/>
          </a:p>
          <a:p>
            <a:pPr marL="609600" indent="-609600">
              <a:lnSpc>
                <a:spcPct val="80000"/>
              </a:lnSpc>
            </a:pPr>
            <a:r>
              <a:rPr sz="2000"/>
              <a:t>Принтер (цветной) – 1 шт.</a:t>
            </a:r>
            <a:endParaRPr sz="2000"/>
          </a:p>
          <a:p>
            <a:pPr marL="609600" indent="-609600">
              <a:lnSpc>
                <a:spcPct val="80000"/>
              </a:lnSpc>
            </a:pPr>
            <a:r>
              <a:rPr sz="2000"/>
              <a:t>Стенд для монументальной живописи -1 шт.</a:t>
            </a:r>
            <a:endParaRPr sz="2000"/>
          </a:p>
          <a:p>
            <a:pPr marL="609600" indent="-609600">
              <a:lnSpc>
                <a:spcPct val="80000"/>
              </a:lnSpc>
            </a:pPr>
            <a:r>
              <a:rPr sz="2000"/>
              <a:t> Материальное оснащение экологической тропы согласно плану графику проекта и плану реализации. </a:t>
            </a:r>
            <a:endParaRPr sz="2000"/>
          </a:p>
          <a:p>
            <a:pPr marL="609600" indent="-609600">
              <a:lnSpc>
                <a:spcPct val="80000"/>
              </a:lnSpc>
            </a:pPr>
            <a:r>
              <a:rPr sz="2000" err="1"/>
              <a:t>Программируемые мини – роботы «Би-боты</a:t>
            </a:r>
            <a:r>
              <a:rPr sz="2000"/>
              <a:t>».</a:t>
            </a:r>
            <a:endParaRPr sz="2000"/>
          </a:p>
          <a:p>
            <a:pPr marL="609600" indent="-609600">
              <a:lnSpc>
                <a:spcPct val="80000"/>
              </a:lnSpc>
            </a:pPr>
            <a:r>
              <a:rPr sz="2000" err="1"/>
              <a:t>Программируемая игрушка «Робо</a:t>
            </a:r>
            <a:r>
              <a:rPr sz="2000"/>
              <a:t> –мышь».</a:t>
            </a:r>
            <a:endParaRPr sz="2000"/>
          </a:p>
          <a:p>
            <a:pPr marL="609600" indent="-609600">
              <a:lnSpc>
                <a:spcPct val="80000"/>
              </a:lnSpc>
            </a:pPr>
            <a:r>
              <a:rPr sz="2000" err="1"/>
              <a:t>12. Робототехнический набор MatataLab Coding set</a:t>
            </a:r>
            <a:endParaRPr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4" name="Текстовое поле 10243"/>
          <p:cNvSpPr txBox="true"/>
          <p:nvPr/>
        </p:nvSpPr>
        <p:spPr>
          <a:xfrm>
            <a:off x="1524000" y="1981200"/>
            <a:ext cx="6905625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false">
            <a:spAutoFit/>
          </a:bodyPr>
          <a:p>
            <a:r>
              <a:rPr sz="5400" b="1" i="1">
                <a:solidFill>
                  <a:srgbClr val="0000FF"/>
                </a:solidFill>
                <a:latin typeface="Times New Roman" panose="02020603050405020304" pitchFamily="18" charset="0"/>
              </a:rPr>
              <a:t>Спасибо за внимание!</a:t>
            </a:r>
            <a:endParaRPr sz="5400" b="1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5675</Words>
  <Application>WPS Presentation</Application>
  <PresentationFormat>Экран</PresentationFormat>
  <Paragraphs>90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SimSun</vt:lpstr>
      <vt:lpstr>Wingdings</vt:lpstr>
      <vt:lpstr>Times New Roman</vt:lpstr>
      <vt:lpstr>微软雅黑</vt:lpstr>
      <vt:lpstr>Arial Unicode MS</vt:lpstr>
      <vt:lpstr>Calibri</vt:lpstr>
      <vt:lpstr>Phetsarath OT</vt:lpstr>
      <vt:lpstr>Оформление по умолчанию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vadim</cp:lastModifiedBy>
  <cp:revision>14</cp:revision>
  <dcterms:created xsi:type="dcterms:W3CDTF">2020-12-14T07:33:15Z</dcterms:created>
  <dcterms:modified xsi:type="dcterms:W3CDTF">2020-12-14T07:33:15Z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1049-11.1.0.9719</vt:lpwstr>
  </property>
</Properties>
</file>