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10477500" cy="7200900"/>
  <p:notesSz cx="6888163" cy="10020300"/>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603000"/>
    <a:srgbClr val="FFCCFF"/>
    <a:srgbClr val="66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4" autoAdjust="0"/>
    <p:restoredTop sz="94660"/>
  </p:normalViewPr>
  <p:slideViewPr>
    <p:cSldViewPr showGuides="1">
      <p:cViewPr>
        <p:scale>
          <a:sx n="90" d="100"/>
          <a:sy n="90" d="100"/>
        </p:scale>
        <p:origin x="-2046" y="-372"/>
      </p:cViewPr>
      <p:guideLst>
        <p:guide orient="horz" pos="2268"/>
        <p:guide pos="33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813" y="2236788"/>
            <a:ext cx="8905875" cy="15430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71625" y="4079875"/>
            <a:ext cx="7334250" cy="1841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35F87C1-326C-4E7D-BA74-C031958652B1}" type="slidenum">
              <a:rPr lang="ru-RU" altLang="ru-RU"/>
              <a:pPr>
                <a:defRPr/>
              </a:pPr>
              <a:t>‹#›</a:t>
            </a:fld>
            <a:endParaRPr lang="ru-RU" altLang="ru-RU"/>
          </a:p>
        </p:txBody>
      </p:sp>
    </p:spTree>
    <p:extLst>
      <p:ext uri="{BB962C8B-B14F-4D97-AF65-F5344CB8AC3E}">
        <p14:creationId xmlns:p14="http://schemas.microsoft.com/office/powerpoint/2010/main" val="410300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808BF8A-EF1A-433E-B475-FC046F43B65C}" type="slidenum">
              <a:rPr lang="ru-RU" altLang="ru-RU"/>
              <a:pPr>
                <a:defRPr/>
              </a:pPr>
              <a:t>‹#›</a:t>
            </a:fld>
            <a:endParaRPr lang="ru-RU" altLang="ru-RU"/>
          </a:p>
        </p:txBody>
      </p:sp>
    </p:spTree>
    <p:extLst>
      <p:ext uri="{BB962C8B-B14F-4D97-AF65-F5344CB8AC3E}">
        <p14:creationId xmlns:p14="http://schemas.microsoft.com/office/powerpoint/2010/main" val="51575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596188" y="288925"/>
            <a:ext cx="2357437" cy="61436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23875" y="288925"/>
            <a:ext cx="6919913" cy="61436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B1147A2-953C-4BE0-A5B9-C1718B3F5D9F}" type="slidenum">
              <a:rPr lang="ru-RU" altLang="ru-RU"/>
              <a:pPr>
                <a:defRPr/>
              </a:pPr>
              <a:t>‹#›</a:t>
            </a:fld>
            <a:endParaRPr lang="ru-RU" altLang="ru-RU"/>
          </a:p>
        </p:txBody>
      </p:sp>
    </p:spTree>
    <p:extLst>
      <p:ext uri="{BB962C8B-B14F-4D97-AF65-F5344CB8AC3E}">
        <p14:creationId xmlns:p14="http://schemas.microsoft.com/office/powerpoint/2010/main" val="138531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3DF6147-C5A3-4C9C-96D6-B698A0AE73C9}" type="slidenum">
              <a:rPr lang="ru-RU" altLang="ru-RU"/>
              <a:pPr>
                <a:defRPr/>
              </a:pPr>
              <a:t>‹#›</a:t>
            </a:fld>
            <a:endParaRPr lang="ru-RU" altLang="ru-RU"/>
          </a:p>
        </p:txBody>
      </p:sp>
    </p:spTree>
    <p:extLst>
      <p:ext uri="{BB962C8B-B14F-4D97-AF65-F5344CB8AC3E}">
        <p14:creationId xmlns:p14="http://schemas.microsoft.com/office/powerpoint/2010/main" val="127623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4627563"/>
            <a:ext cx="8905875" cy="143033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827088" y="3052763"/>
            <a:ext cx="8905875"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C0EA20C-EBFC-4C10-BE59-4F873569D887}" type="slidenum">
              <a:rPr lang="ru-RU" altLang="ru-RU"/>
              <a:pPr>
                <a:defRPr/>
              </a:pPr>
              <a:t>‹#›</a:t>
            </a:fld>
            <a:endParaRPr lang="ru-RU" altLang="ru-RU"/>
          </a:p>
        </p:txBody>
      </p:sp>
    </p:spTree>
    <p:extLst>
      <p:ext uri="{BB962C8B-B14F-4D97-AF65-F5344CB8AC3E}">
        <p14:creationId xmlns:p14="http://schemas.microsoft.com/office/powerpoint/2010/main" val="72667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23875" y="1679575"/>
            <a:ext cx="46386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314950" y="1679575"/>
            <a:ext cx="46386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BABD4A-6DA3-4938-AAA5-107AF0A8FEC7}" type="slidenum">
              <a:rPr lang="ru-RU" altLang="ru-RU"/>
              <a:pPr>
                <a:defRPr/>
              </a:pPr>
              <a:t>‹#›</a:t>
            </a:fld>
            <a:endParaRPr lang="ru-RU" altLang="ru-RU"/>
          </a:p>
        </p:txBody>
      </p:sp>
    </p:spTree>
    <p:extLst>
      <p:ext uri="{BB962C8B-B14F-4D97-AF65-F5344CB8AC3E}">
        <p14:creationId xmlns:p14="http://schemas.microsoft.com/office/powerpoint/2010/main" val="27014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23875" y="1611313"/>
            <a:ext cx="462915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23875" y="2284413"/>
            <a:ext cx="462915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322888" y="1611313"/>
            <a:ext cx="4630737"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322888" y="2284413"/>
            <a:ext cx="4630737"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E4FC4E32-C1CE-4643-95EB-B840B130FDFB}" type="slidenum">
              <a:rPr lang="ru-RU" altLang="ru-RU"/>
              <a:pPr>
                <a:defRPr/>
              </a:pPr>
              <a:t>‹#›</a:t>
            </a:fld>
            <a:endParaRPr lang="ru-RU" altLang="ru-RU"/>
          </a:p>
        </p:txBody>
      </p:sp>
    </p:spTree>
    <p:extLst>
      <p:ext uri="{BB962C8B-B14F-4D97-AF65-F5344CB8AC3E}">
        <p14:creationId xmlns:p14="http://schemas.microsoft.com/office/powerpoint/2010/main" val="312367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0B228216-C39D-4C1D-9C03-12CF4AAA22DD}" type="slidenum">
              <a:rPr lang="ru-RU" altLang="ru-RU"/>
              <a:pPr>
                <a:defRPr/>
              </a:pPr>
              <a:t>‹#›</a:t>
            </a:fld>
            <a:endParaRPr lang="ru-RU" altLang="ru-RU"/>
          </a:p>
        </p:txBody>
      </p:sp>
    </p:spTree>
    <p:extLst>
      <p:ext uri="{BB962C8B-B14F-4D97-AF65-F5344CB8AC3E}">
        <p14:creationId xmlns:p14="http://schemas.microsoft.com/office/powerpoint/2010/main" val="1743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5088D72-807C-4C99-8FAB-2AEB96AA5951}" type="slidenum">
              <a:rPr lang="ru-RU" altLang="ru-RU"/>
              <a:pPr>
                <a:defRPr/>
              </a:pPr>
              <a:t>‹#›</a:t>
            </a:fld>
            <a:endParaRPr lang="ru-RU" altLang="ru-RU"/>
          </a:p>
        </p:txBody>
      </p:sp>
    </p:spTree>
    <p:extLst>
      <p:ext uri="{BB962C8B-B14F-4D97-AF65-F5344CB8AC3E}">
        <p14:creationId xmlns:p14="http://schemas.microsoft.com/office/powerpoint/2010/main" val="352784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75" y="287338"/>
            <a:ext cx="3446463" cy="12192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095750" y="287338"/>
            <a:ext cx="585787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23875" y="1506538"/>
            <a:ext cx="3446463"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57B22E47-EF38-42BE-B5DC-A096C7C8E5A6}" type="slidenum">
              <a:rPr lang="ru-RU" altLang="ru-RU"/>
              <a:pPr>
                <a:defRPr/>
              </a:pPr>
              <a:t>‹#›</a:t>
            </a:fld>
            <a:endParaRPr lang="ru-RU" altLang="ru-RU"/>
          </a:p>
        </p:txBody>
      </p:sp>
    </p:spTree>
    <p:extLst>
      <p:ext uri="{BB962C8B-B14F-4D97-AF65-F5344CB8AC3E}">
        <p14:creationId xmlns:p14="http://schemas.microsoft.com/office/powerpoint/2010/main" val="111325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4225" y="5040313"/>
            <a:ext cx="6286500" cy="59531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054225" y="642938"/>
            <a:ext cx="6286500"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054225" y="5635625"/>
            <a:ext cx="6286500"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16DADA46-BAA7-459A-A445-071AB95356C8}" type="slidenum">
              <a:rPr lang="ru-RU" altLang="ru-RU"/>
              <a:pPr>
                <a:defRPr/>
              </a:pPr>
              <a:t>‹#›</a:t>
            </a:fld>
            <a:endParaRPr lang="ru-RU" altLang="ru-RU"/>
          </a:p>
        </p:txBody>
      </p:sp>
    </p:spTree>
    <p:extLst>
      <p:ext uri="{BB962C8B-B14F-4D97-AF65-F5344CB8AC3E}">
        <p14:creationId xmlns:p14="http://schemas.microsoft.com/office/powerpoint/2010/main" val="10845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99"/>
            </a:gs>
            <a:gs pos="50000">
              <a:schemeClr val="accent1"/>
            </a:gs>
            <a:gs pos="100000">
              <a:srgbClr val="FFFF99"/>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3875" y="288925"/>
            <a:ext cx="94297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14" tIns="50507" rIns="101014" bIns="50507"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523875" y="1679575"/>
            <a:ext cx="94297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14" tIns="50507" rIns="101014" bIns="50507"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523875" y="6557963"/>
            <a:ext cx="24447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14" tIns="50507" rIns="101014" bIns="50507" numCol="1" anchor="t" anchorCtr="0" compatLnSpc="1">
            <a:prstTxWarp prst="textNoShape">
              <a:avLst/>
            </a:prstTxWarp>
          </a:bodyPr>
          <a:lstStyle>
            <a:lvl1pPr defTabSz="1009650">
              <a:defRPr sz="1500" smtClean="0"/>
            </a:lvl1pPr>
          </a:lstStyle>
          <a:p>
            <a:pPr>
              <a:defRPr/>
            </a:pPr>
            <a:endParaRPr lang="ru-RU" altLang="ru-RU"/>
          </a:p>
        </p:txBody>
      </p:sp>
      <p:sp>
        <p:nvSpPr>
          <p:cNvPr id="1029" name="Rectangle 5"/>
          <p:cNvSpPr>
            <a:spLocks noGrp="1" noChangeArrowheads="1"/>
          </p:cNvSpPr>
          <p:nvPr>
            <p:ph type="ftr" sz="quarter" idx="3"/>
          </p:nvPr>
        </p:nvSpPr>
        <p:spPr bwMode="auto">
          <a:xfrm>
            <a:off x="3579813" y="6557963"/>
            <a:ext cx="33178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14" tIns="50507" rIns="101014" bIns="50507" numCol="1" anchor="t" anchorCtr="0" compatLnSpc="1">
            <a:prstTxWarp prst="textNoShape">
              <a:avLst/>
            </a:prstTxWarp>
          </a:bodyPr>
          <a:lstStyle>
            <a:lvl1pPr algn="ctr" defTabSz="1009650">
              <a:defRPr sz="1500" smtClean="0"/>
            </a:lvl1pPr>
          </a:lstStyle>
          <a:p>
            <a:pPr>
              <a:defRPr/>
            </a:pPr>
            <a:endParaRPr lang="ru-RU" altLang="ru-RU"/>
          </a:p>
        </p:txBody>
      </p:sp>
      <p:sp>
        <p:nvSpPr>
          <p:cNvPr id="1030" name="Rectangle 6"/>
          <p:cNvSpPr>
            <a:spLocks noGrp="1" noChangeArrowheads="1"/>
          </p:cNvSpPr>
          <p:nvPr>
            <p:ph type="sldNum" sz="quarter" idx="4"/>
          </p:nvPr>
        </p:nvSpPr>
        <p:spPr bwMode="auto">
          <a:xfrm>
            <a:off x="7508875" y="6557963"/>
            <a:ext cx="24447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014" tIns="50507" rIns="101014" bIns="50507" numCol="1" anchor="t" anchorCtr="0" compatLnSpc="1">
            <a:prstTxWarp prst="textNoShape">
              <a:avLst/>
            </a:prstTxWarp>
          </a:bodyPr>
          <a:lstStyle>
            <a:lvl1pPr algn="r" defTabSz="1009650">
              <a:defRPr sz="1500" smtClean="0"/>
            </a:lvl1pPr>
          </a:lstStyle>
          <a:p>
            <a:pPr>
              <a:defRPr/>
            </a:pPr>
            <a:fld id="{AEF3B591-9DB0-4EE4-AB84-2960E998080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9650" rtl="0" eaLnBrk="0" fontAlgn="base" hangingPunct="0">
        <a:spcBef>
          <a:spcPct val="0"/>
        </a:spcBef>
        <a:spcAft>
          <a:spcPct val="0"/>
        </a:spcAft>
        <a:defRPr sz="4900">
          <a:solidFill>
            <a:schemeClr val="tx2"/>
          </a:solidFill>
          <a:latin typeface="+mj-lt"/>
          <a:ea typeface="+mj-ea"/>
          <a:cs typeface="+mj-cs"/>
        </a:defRPr>
      </a:lvl1pPr>
      <a:lvl2pPr algn="ctr" defTabSz="1009650" rtl="0" eaLnBrk="0" fontAlgn="base" hangingPunct="0">
        <a:spcBef>
          <a:spcPct val="0"/>
        </a:spcBef>
        <a:spcAft>
          <a:spcPct val="0"/>
        </a:spcAft>
        <a:defRPr sz="4900">
          <a:solidFill>
            <a:schemeClr val="tx2"/>
          </a:solidFill>
          <a:latin typeface="Arial" charset="0"/>
        </a:defRPr>
      </a:lvl2pPr>
      <a:lvl3pPr algn="ctr" defTabSz="1009650" rtl="0" eaLnBrk="0" fontAlgn="base" hangingPunct="0">
        <a:spcBef>
          <a:spcPct val="0"/>
        </a:spcBef>
        <a:spcAft>
          <a:spcPct val="0"/>
        </a:spcAft>
        <a:defRPr sz="4900">
          <a:solidFill>
            <a:schemeClr val="tx2"/>
          </a:solidFill>
          <a:latin typeface="Arial" charset="0"/>
        </a:defRPr>
      </a:lvl3pPr>
      <a:lvl4pPr algn="ctr" defTabSz="1009650" rtl="0" eaLnBrk="0" fontAlgn="base" hangingPunct="0">
        <a:spcBef>
          <a:spcPct val="0"/>
        </a:spcBef>
        <a:spcAft>
          <a:spcPct val="0"/>
        </a:spcAft>
        <a:defRPr sz="4900">
          <a:solidFill>
            <a:schemeClr val="tx2"/>
          </a:solidFill>
          <a:latin typeface="Arial" charset="0"/>
        </a:defRPr>
      </a:lvl4pPr>
      <a:lvl5pPr algn="ctr" defTabSz="1009650" rtl="0" eaLnBrk="0" fontAlgn="base" hangingPunct="0">
        <a:spcBef>
          <a:spcPct val="0"/>
        </a:spcBef>
        <a:spcAft>
          <a:spcPct val="0"/>
        </a:spcAft>
        <a:defRPr sz="4900">
          <a:solidFill>
            <a:schemeClr val="tx2"/>
          </a:solidFill>
          <a:latin typeface="Arial" charset="0"/>
        </a:defRPr>
      </a:lvl5pPr>
      <a:lvl6pPr marL="457200" algn="ctr" defTabSz="1009650" rtl="0" fontAlgn="base">
        <a:spcBef>
          <a:spcPct val="0"/>
        </a:spcBef>
        <a:spcAft>
          <a:spcPct val="0"/>
        </a:spcAft>
        <a:defRPr sz="4900">
          <a:solidFill>
            <a:schemeClr val="tx2"/>
          </a:solidFill>
          <a:latin typeface="Arial" charset="0"/>
        </a:defRPr>
      </a:lvl6pPr>
      <a:lvl7pPr marL="914400" algn="ctr" defTabSz="1009650" rtl="0" fontAlgn="base">
        <a:spcBef>
          <a:spcPct val="0"/>
        </a:spcBef>
        <a:spcAft>
          <a:spcPct val="0"/>
        </a:spcAft>
        <a:defRPr sz="4900">
          <a:solidFill>
            <a:schemeClr val="tx2"/>
          </a:solidFill>
          <a:latin typeface="Arial" charset="0"/>
        </a:defRPr>
      </a:lvl7pPr>
      <a:lvl8pPr marL="1371600" algn="ctr" defTabSz="1009650" rtl="0" fontAlgn="base">
        <a:spcBef>
          <a:spcPct val="0"/>
        </a:spcBef>
        <a:spcAft>
          <a:spcPct val="0"/>
        </a:spcAft>
        <a:defRPr sz="4900">
          <a:solidFill>
            <a:schemeClr val="tx2"/>
          </a:solidFill>
          <a:latin typeface="Arial" charset="0"/>
        </a:defRPr>
      </a:lvl8pPr>
      <a:lvl9pPr marL="1828800" algn="ctr" defTabSz="1009650" rtl="0" fontAlgn="base">
        <a:spcBef>
          <a:spcPct val="0"/>
        </a:spcBef>
        <a:spcAft>
          <a:spcPct val="0"/>
        </a:spcAft>
        <a:defRPr sz="4900">
          <a:solidFill>
            <a:schemeClr val="tx2"/>
          </a:solidFill>
          <a:latin typeface="Arial" charset="0"/>
        </a:defRPr>
      </a:lvl9pPr>
    </p:titleStyle>
    <p:bodyStyle>
      <a:lvl1pPr marL="379413" indent="-379413" algn="l" defTabSz="1009650" rtl="0" eaLnBrk="0" fontAlgn="base" hangingPunct="0">
        <a:spcBef>
          <a:spcPct val="20000"/>
        </a:spcBef>
        <a:spcAft>
          <a:spcPct val="0"/>
        </a:spcAft>
        <a:buChar char="•"/>
        <a:defRPr sz="3500">
          <a:solidFill>
            <a:schemeClr val="tx1"/>
          </a:solidFill>
          <a:latin typeface="+mn-lt"/>
          <a:ea typeface="+mn-ea"/>
          <a:cs typeface="+mn-cs"/>
        </a:defRPr>
      </a:lvl1pPr>
      <a:lvl2pPr marL="820738" indent="-315913" algn="l" defTabSz="1009650" rtl="0" eaLnBrk="0" fontAlgn="base" hangingPunct="0">
        <a:spcBef>
          <a:spcPct val="20000"/>
        </a:spcBef>
        <a:spcAft>
          <a:spcPct val="0"/>
        </a:spcAft>
        <a:buChar char="–"/>
        <a:defRPr sz="3100">
          <a:solidFill>
            <a:schemeClr val="tx1"/>
          </a:solidFill>
          <a:latin typeface="+mn-lt"/>
        </a:defRPr>
      </a:lvl2pPr>
      <a:lvl3pPr marL="1262063" indent="-252413" algn="l" defTabSz="1009650" rtl="0" eaLnBrk="0" fontAlgn="base" hangingPunct="0">
        <a:spcBef>
          <a:spcPct val="20000"/>
        </a:spcBef>
        <a:spcAft>
          <a:spcPct val="0"/>
        </a:spcAft>
        <a:buChar char="•"/>
        <a:defRPr sz="2700">
          <a:solidFill>
            <a:schemeClr val="tx1"/>
          </a:solidFill>
          <a:latin typeface="+mn-lt"/>
        </a:defRPr>
      </a:lvl3pPr>
      <a:lvl4pPr marL="1768475" indent="-254000" algn="l" defTabSz="1009650" rtl="0" eaLnBrk="0" fontAlgn="base" hangingPunct="0">
        <a:spcBef>
          <a:spcPct val="20000"/>
        </a:spcBef>
        <a:spcAft>
          <a:spcPct val="0"/>
        </a:spcAft>
        <a:buChar char="–"/>
        <a:defRPr sz="2200">
          <a:solidFill>
            <a:schemeClr val="tx1"/>
          </a:solidFill>
          <a:latin typeface="+mn-lt"/>
        </a:defRPr>
      </a:lvl4pPr>
      <a:lvl5pPr marL="2273300" indent="-252413" algn="l" defTabSz="1009650" rtl="0" eaLnBrk="0" fontAlgn="base" hangingPunct="0">
        <a:spcBef>
          <a:spcPct val="20000"/>
        </a:spcBef>
        <a:spcAft>
          <a:spcPct val="0"/>
        </a:spcAft>
        <a:buChar char="»"/>
        <a:defRPr sz="2200">
          <a:solidFill>
            <a:schemeClr val="tx1"/>
          </a:solidFill>
          <a:latin typeface="+mn-lt"/>
        </a:defRPr>
      </a:lvl5pPr>
      <a:lvl6pPr marL="2730500" indent="-252413" algn="l" defTabSz="1009650" rtl="0" fontAlgn="base">
        <a:spcBef>
          <a:spcPct val="20000"/>
        </a:spcBef>
        <a:spcAft>
          <a:spcPct val="0"/>
        </a:spcAft>
        <a:buChar char="»"/>
        <a:defRPr sz="2200">
          <a:solidFill>
            <a:schemeClr val="tx1"/>
          </a:solidFill>
          <a:latin typeface="+mn-lt"/>
        </a:defRPr>
      </a:lvl6pPr>
      <a:lvl7pPr marL="3187700" indent="-252413" algn="l" defTabSz="1009650" rtl="0" fontAlgn="base">
        <a:spcBef>
          <a:spcPct val="20000"/>
        </a:spcBef>
        <a:spcAft>
          <a:spcPct val="0"/>
        </a:spcAft>
        <a:buChar char="»"/>
        <a:defRPr sz="2200">
          <a:solidFill>
            <a:schemeClr val="tx1"/>
          </a:solidFill>
          <a:latin typeface="+mn-lt"/>
        </a:defRPr>
      </a:lvl7pPr>
      <a:lvl8pPr marL="3644900" indent="-252413" algn="l" defTabSz="1009650" rtl="0" fontAlgn="base">
        <a:spcBef>
          <a:spcPct val="20000"/>
        </a:spcBef>
        <a:spcAft>
          <a:spcPct val="0"/>
        </a:spcAft>
        <a:buChar char="»"/>
        <a:defRPr sz="2200">
          <a:solidFill>
            <a:schemeClr val="tx1"/>
          </a:solidFill>
          <a:latin typeface="+mn-lt"/>
        </a:defRPr>
      </a:lvl8pPr>
      <a:lvl9pPr marL="4102100" indent="-252413" algn="l" defTabSz="1009650" rtl="0" fontAlgn="base">
        <a:spcBef>
          <a:spcPct val="20000"/>
        </a:spcBef>
        <a:spcAft>
          <a:spcPct val="0"/>
        </a:spcAft>
        <a:buChar char="»"/>
        <a:defRPr sz="22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1544" y="704850"/>
            <a:ext cx="5814412"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Имена героев в </a:t>
            </a:r>
          </a:p>
          <a:p>
            <a:pPr algn="ctr">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городе Бердске</a:t>
            </a:r>
          </a:p>
        </p:txBody>
      </p:sp>
      <p:pic>
        <p:nvPicPr>
          <p:cNvPr id="22530" name="Picture 2" descr="https://encrypted-tbn1.gstatic.com/images?q=tbn:ANd9GcRMPjN1ZRzjwAvOLHjc9b9lEaDUTKGqRSnvTG3A5TXDd3yo0hi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686049"/>
            <a:ext cx="3033112" cy="40493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171950" y="3344784"/>
            <a:ext cx="5949321" cy="138499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2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Улицы нашего города названные в </a:t>
            </a:r>
          </a:p>
          <a:p>
            <a:pPr algn="ctr">
              <a:defRPr/>
            </a:pPr>
            <a:r>
              <a:rPr lang="ru-RU" sz="2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честь героев</a:t>
            </a:r>
          </a:p>
          <a:p>
            <a:pPr algn="ctr">
              <a:defRPr/>
            </a:pPr>
            <a:r>
              <a:rPr lang="ru-RU" sz="2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Великой Отечественной войны</a:t>
            </a:r>
            <a:endParaRPr lang="ru-RU" sz="2800" b="1" dirty="0">
              <a:ln w="11430"/>
              <a:solidFill>
                <a:srgbClr val="FF0000"/>
              </a:solidFill>
              <a:effectLst>
                <a:outerShdw blurRad="50800" dist="39000" dir="5460000" algn="tl">
                  <a:srgbClr val="000000">
                    <a:alpha val="38000"/>
                  </a:srgbClr>
                </a:outerShdw>
              </a:effectLst>
            </a:endParaRPr>
          </a:p>
        </p:txBody>
      </p:sp>
      <p:grpSp>
        <p:nvGrpSpPr>
          <p:cNvPr id="2053" name="Group 8"/>
          <p:cNvGrpSpPr>
            <a:grpSpLocks/>
          </p:cNvGrpSpPr>
          <p:nvPr/>
        </p:nvGrpSpPr>
        <p:grpSpPr bwMode="auto">
          <a:xfrm>
            <a:off x="5238750" y="5734050"/>
            <a:ext cx="4114800" cy="1057275"/>
            <a:chOff x="3252" y="3756"/>
            <a:chExt cx="2526" cy="618"/>
          </a:xfrm>
        </p:grpSpPr>
        <p:pic>
          <p:nvPicPr>
            <p:cNvPr id="20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altLang="ru-RU" sz="3200" b="1" smtClean="0">
                <a:solidFill>
                  <a:srgbClr val="FF0000"/>
                </a:solidFill>
              </a:rPr>
              <a:t>Улица героя Советского Союза</a:t>
            </a:r>
            <a:r>
              <a:rPr lang="ru-RU" altLang="ru-RU" sz="3200" b="1" smtClean="0"/>
              <a:t/>
            </a:r>
            <a:br>
              <a:rPr lang="ru-RU" altLang="ru-RU" sz="3200" b="1" smtClean="0"/>
            </a:br>
            <a:r>
              <a:rPr lang="ru-RU" altLang="ru-RU" sz="3200" b="1" smtClean="0">
                <a:solidFill>
                  <a:srgbClr val="000099"/>
                </a:solidFill>
              </a:rPr>
              <a:t>ЧЕРНЯХОВСКОГО ИВАНА ДАНИЛОВИЧА</a:t>
            </a:r>
            <a:br>
              <a:rPr lang="ru-RU" altLang="ru-RU" sz="3200" b="1" smtClean="0">
                <a:solidFill>
                  <a:srgbClr val="000099"/>
                </a:solidFill>
              </a:rPr>
            </a:br>
            <a:r>
              <a:rPr lang="ru-RU" altLang="ru-RU" sz="3200" b="1" smtClean="0">
                <a:solidFill>
                  <a:srgbClr val="000099"/>
                </a:solidFill>
              </a:rPr>
              <a:t>(1906-1945)</a:t>
            </a:r>
          </a:p>
        </p:txBody>
      </p:sp>
      <p:sp>
        <p:nvSpPr>
          <p:cNvPr id="11267" name="Rectangle 6"/>
          <p:cNvSpPr>
            <a:spLocks noGrp="1" noChangeArrowheads="1"/>
          </p:cNvSpPr>
          <p:nvPr>
            <p:ph type="body" sz="half" idx="2"/>
          </p:nvPr>
        </p:nvSpPr>
        <p:spPr>
          <a:xfrm>
            <a:off x="4324350" y="1679575"/>
            <a:ext cx="5629275" cy="4752975"/>
          </a:xfrm>
        </p:spPr>
        <p:txBody>
          <a:bodyPr/>
          <a:lstStyle/>
          <a:p>
            <a:pPr eaLnBrk="1" hangingPunct="1">
              <a:lnSpc>
                <a:spcPct val="80000"/>
              </a:lnSpc>
              <a:buFontTx/>
              <a:buNone/>
            </a:pPr>
            <a:r>
              <a:rPr lang="ru-RU" altLang="ru-RU" sz="1600" smtClean="0"/>
              <a:t> 	</a:t>
            </a:r>
            <a:r>
              <a:rPr lang="ru-RU" altLang="ru-RU" sz="1600" b="1" smtClean="0">
                <a:solidFill>
                  <a:srgbClr val="603000"/>
                </a:solidFill>
              </a:rPr>
              <a:t>Советский полководец,    генерал Армии, дважды Герой Советского Союза</a:t>
            </a:r>
          </a:p>
          <a:p>
            <a:pPr eaLnBrk="1" hangingPunct="1">
              <a:lnSpc>
                <a:spcPct val="80000"/>
              </a:lnSpc>
              <a:buFontTx/>
              <a:buNone/>
            </a:pPr>
            <a:r>
              <a:rPr lang="ru-RU" altLang="ru-RU" sz="1600" b="1" smtClean="0">
                <a:solidFill>
                  <a:srgbClr val="603000"/>
                </a:solidFill>
              </a:rPr>
              <a:t>	Родился в г. Умани, ныне Черкасской области, в семье стрелочни­ка. В 1919г. от сыпного тифа умерли родители. Ему было 14 лет, когда он устроился ремонтным рабочим на железную дорогу. В 1924 г. по комсомольской путевке поступил в военную школу, затем окончил     артиллерийскую     школу и Академию механизации и моторизации.</a:t>
            </a:r>
          </a:p>
          <a:p>
            <a:pPr eaLnBrk="1" hangingPunct="1">
              <a:lnSpc>
                <a:spcPct val="80000"/>
              </a:lnSpc>
              <a:buFontTx/>
              <a:buNone/>
            </a:pPr>
            <a:r>
              <a:rPr lang="ru-RU" altLang="ru-RU" sz="1600" b="1" smtClean="0">
                <a:solidFill>
                  <a:srgbClr val="603000"/>
                </a:solidFill>
              </a:rPr>
              <a:t>	С первых дней Великой Отечественной войны — на фронте. Командовал танковой дивизией, танковым корпусом, Общевойсковой армией на Воронежском, 1-м Украинском фронтах.  За форсирование Днепра в 1943 г. ему присвоено звание Героя Советского Союза.  За умелое управление войсками он в 1944г. удостоен второй медали "Золотая Звезда". 18 февраля 1945 г. в Польше Черняховский был смертельно ранен. Похоронен в г. Вильнюсе.</a:t>
            </a:r>
          </a:p>
        </p:txBody>
      </p:sp>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619250"/>
            <a:ext cx="3735388"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Group 9"/>
          <p:cNvGrpSpPr>
            <a:grpSpLocks/>
          </p:cNvGrpSpPr>
          <p:nvPr/>
        </p:nvGrpSpPr>
        <p:grpSpPr bwMode="auto">
          <a:xfrm>
            <a:off x="5086350" y="5962650"/>
            <a:ext cx="4114800" cy="1057275"/>
            <a:chOff x="3252" y="3756"/>
            <a:chExt cx="2526" cy="618"/>
          </a:xfrm>
        </p:grpSpPr>
        <p:pic>
          <p:nvPicPr>
            <p:cNvPr id="1127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ru-RU" altLang="ru-RU" sz="4400" smtClean="0">
                <a:solidFill>
                  <a:srgbClr val="FF0000"/>
                </a:solidFill>
              </a:rPr>
              <a:t>Улица героя Советского Союза  </a:t>
            </a:r>
            <a:r>
              <a:rPr lang="ru-RU" altLang="ru-RU" sz="4400" smtClean="0">
                <a:solidFill>
                  <a:srgbClr val="000099"/>
                </a:solidFill>
              </a:rPr>
              <a:t>Олега Васильевича Кошевого</a:t>
            </a:r>
          </a:p>
        </p:txBody>
      </p:sp>
      <p:sp>
        <p:nvSpPr>
          <p:cNvPr id="3075" name="Rectangle 6"/>
          <p:cNvSpPr>
            <a:spLocks noGrp="1" noChangeArrowheads="1"/>
          </p:cNvSpPr>
          <p:nvPr>
            <p:ph type="body" sz="half" idx="2"/>
          </p:nvPr>
        </p:nvSpPr>
        <p:spPr>
          <a:xfrm>
            <a:off x="4171950" y="1771650"/>
            <a:ext cx="5770563" cy="4752975"/>
          </a:xfrm>
        </p:spPr>
        <p:txBody>
          <a:bodyPr/>
          <a:lstStyle/>
          <a:p>
            <a:pPr eaLnBrk="1" hangingPunct="1">
              <a:lnSpc>
                <a:spcPct val="80000"/>
              </a:lnSpc>
              <a:buFontTx/>
              <a:buNone/>
            </a:pPr>
            <a:r>
              <a:rPr lang="ru-RU" altLang="ru-RU" sz="1800" smtClean="0"/>
              <a:t>       </a:t>
            </a:r>
            <a:r>
              <a:rPr lang="ru-RU" altLang="ru-RU" sz="1800" b="1" smtClean="0">
                <a:solidFill>
                  <a:srgbClr val="603000"/>
                </a:solidFill>
              </a:rPr>
              <a:t>Комиссар подпольной комсомольской организации "Молодая гвардия",  Герой Советского Союза.</a:t>
            </a:r>
          </a:p>
          <a:p>
            <a:pPr eaLnBrk="1" hangingPunct="1">
              <a:lnSpc>
                <a:spcPct val="80000"/>
              </a:lnSpc>
              <a:buFontTx/>
              <a:buNone/>
            </a:pPr>
            <a:r>
              <a:rPr lang="ru-RU" altLang="ru-RU" sz="1800" b="1" smtClean="0">
                <a:solidFill>
                  <a:srgbClr val="603000"/>
                </a:solidFill>
              </a:rPr>
              <a:t>       Родился в г. Прилуки Черниговской области в семье служащего.</a:t>
            </a:r>
          </a:p>
          <a:p>
            <a:pPr eaLnBrk="1" hangingPunct="1">
              <a:lnSpc>
                <a:spcPct val="80000"/>
              </a:lnSpc>
              <a:buFontTx/>
              <a:buNone/>
            </a:pPr>
            <a:r>
              <a:rPr lang="ru-RU" altLang="ru-RU" sz="1800" b="1" smtClean="0">
                <a:solidFill>
                  <a:srgbClr val="603000"/>
                </a:solidFill>
              </a:rPr>
              <a:t>       С 1940г. жил в г. Краснодоне Вороши-ловградской области, учился в средней школе. Когда город Краснодон оккупировали фашисты, был одним из организаторов комсомольской подпольной организации "Молодая гвардия". В  то  время  ему  шел  шестнадцатый год. В январе 1943 г. организация была раскрыта. Олег пытался перейти линию фронта. Но на станции Кортушино был схвачен фашистами. После зверских пыток расстрелян. Похоронен герой в братской могиле жертв фашизма в г. Ровеньки.</a:t>
            </a:r>
          </a:p>
        </p:txBody>
      </p:sp>
      <p:pic>
        <p:nvPicPr>
          <p:cNvPr id="3076" name="Picture 7"/>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t="12901"/>
          <a:stretch>
            <a:fillRect/>
          </a:stretch>
        </p:blipFill>
        <p:spPr>
          <a:xfrm>
            <a:off x="361950" y="1924050"/>
            <a:ext cx="3657600" cy="4343400"/>
          </a:xfr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8" name="Group 11"/>
          <p:cNvGrpSpPr>
            <a:grpSpLocks/>
          </p:cNvGrpSpPr>
          <p:nvPr/>
        </p:nvGrpSpPr>
        <p:grpSpPr bwMode="auto">
          <a:xfrm>
            <a:off x="5467350" y="5886450"/>
            <a:ext cx="4114800" cy="1057275"/>
            <a:chOff x="3252" y="3756"/>
            <a:chExt cx="2526" cy="618"/>
          </a:xfrm>
        </p:grpSpPr>
        <p:pic>
          <p:nvPicPr>
            <p:cNvPr id="307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ru-RU" altLang="ru-RU" sz="3200" b="1" smtClean="0">
                <a:solidFill>
                  <a:srgbClr val="FF0000"/>
                </a:solidFill>
              </a:rPr>
              <a:t>Улица героя Советского Союза</a:t>
            </a:r>
            <a:r>
              <a:rPr lang="ru-RU" altLang="ru-RU" sz="4500" b="1" smtClean="0">
                <a:solidFill>
                  <a:srgbClr val="FF0000"/>
                </a:solidFill>
              </a:rPr>
              <a:t> </a:t>
            </a:r>
            <a:br>
              <a:rPr lang="ru-RU" altLang="ru-RU" sz="4500" b="1" smtClean="0">
                <a:solidFill>
                  <a:srgbClr val="FF0000"/>
                </a:solidFill>
              </a:rPr>
            </a:br>
            <a:r>
              <a:rPr lang="ru-RU" altLang="ru-RU" sz="3200" b="1" smtClean="0">
                <a:solidFill>
                  <a:srgbClr val="000099"/>
                </a:solidFill>
              </a:rPr>
              <a:t>ГАСТЕЛЛО НИКОЛАЯ ФРАНЦЕВИЧА</a:t>
            </a:r>
            <a:br>
              <a:rPr lang="ru-RU" altLang="ru-RU" sz="3200" b="1" smtClean="0">
                <a:solidFill>
                  <a:srgbClr val="000099"/>
                </a:solidFill>
              </a:rPr>
            </a:br>
            <a:r>
              <a:rPr lang="ru-RU" altLang="ru-RU" sz="3200" b="1" smtClean="0">
                <a:solidFill>
                  <a:srgbClr val="000099"/>
                </a:solidFill>
              </a:rPr>
              <a:t>(1907-1941)</a:t>
            </a:r>
          </a:p>
        </p:txBody>
      </p:sp>
      <p:sp>
        <p:nvSpPr>
          <p:cNvPr id="4099" name="Rectangle 6"/>
          <p:cNvSpPr>
            <a:spLocks noGrp="1" noChangeArrowheads="1"/>
          </p:cNvSpPr>
          <p:nvPr>
            <p:ph type="body" sz="half" idx="2"/>
          </p:nvPr>
        </p:nvSpPr>
        <p:spPr>
          <a:xfrm>
            <a:off x="5543550" y="1695450"/>
            <a:ext cx="4638675" cy="5867400"/>
          </a:xfrm>
        </p:spPr>
        <p:txBody>
          <a:bodyPr/>
          <a:lstStyle/>
          <a:p>
            <a:pPr eaLnBrk="1" hangingPunct="1">
              <a:lnSpc>
                <a:spcPct val="80000"/>
              </a:lnSpc>
              <a:buFontTx/>
              <a:buNone/>
            </a:pPr>
            <a:r>
              <a:rPr lang="ru-RU" altLang="ru-RU" sz="1400" smtClean="0"/>
              <a:t>       </a:t>
            </a:r>
            <a:r>
              <a:rPr lang="ru-RU" altLang="ru-RU" sz="1600" b="1" smtClean="0">
                <a:solidFill>
                  <a:srgbClr val="603000"/>
                </a:solidFill>
              </a:rPr>
              <a:t>Капитан,   командир   эскадрильи,  Герой Советского Союза.</a:t>
            </a:r>
          </a:p>
          <a:p>
            <a:pPr eaLnBrk="1" hangingPunct="1">
              <a:lnSpc>
                <a:spcPct val="80000"/>
              </a:lnSpc>
              <a:buFontTx/>
              <a:buNone/>
            </a:pPr>
            <a:r>
              <a:rPr lang="ru-RU" altLang="ru-RU" sz="1600" b="1" smtClean="0">
                <a:solidFill>
                  <a:srgbClr val="603000"/>
                </a:solidFill>
              </a:rPr>
              <a:t>       Родился в г. Москве в семье рабочего. Окончил школу военных летчиков. Участвовал в боях на реке Халхин-Гол и в советско-финляндской войне 1939 — 1940 гг. 26 июня 1941 г. эскадрилья капитана Гастелло, обнаружив в районе Радошковичей механизированную колонну фашистов, нанесла по ней бомбовый удар. Фашистские зенитчики подбили самолет командира. Объятый пламенем самолет он направил на колонну автомашин и бензоцистерн, совершив огненный таран. За беспримерный подвиг Н. Ф. Гастелло посмертно присвоено звание Героя Советского Союза. Высоких наград посмертно удостоены члены экипажа "ИЛ-4" штурман-лейтенант А. А. Буденюк, стрелок-радист ст. сержант А. А. Калинин и летчик-наблюдатель лейтенант Г. Н. Скоробогатов. Героическому экипажу на месте подвига, близ Радошковичей, установлен памятник.</a:t>
            </a:r>
          </a:p>
        </p:txBody>
      </p:sp>
      <p:pic>
        <p:nvPicPr>
          <p:cNvPr id="41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47850"/>
            <a:ext cx="51816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12"/>
          <p:cNvGrpSpPr>
            <a:grpSpLocks/>
          </p:cNvGrpSpPr>
          <p:nvPr/>
        </p:nvGrpSpPr>
        <p:grpSpPr bwMode="auto">
          <a:xfrm>
            <a:off x="819150" y="5734050"/>
            <a:ext cx="4114800" cy="1057275"/>
            <a:chOff x="3252" y="3756"/>
            <a:chExt cx="2526" cy="618"/>
          </a:xfrm>
        </p:grpSpPr>
        <p:pic>
          <p:nvPicPr>
            <p:cNvPr id="410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altLang="ru-RU" sz="4400" dirty="0" smtClean="0">
                <a:solidFill>
                  <a:srgbClr val="FF0000"/>
                </a:solidFill>
              </a:rPr>
              <a:t>Улица героя </a:t>
            </a:r>
            <a:r>
              <a:rPr lang="ru-RU" altLang="ru-RU" sz="4400" dirty="0" smtClean="0">
                <a:solidFill>
                  <a:srgbClr val="FF0000"/>
                </a:solidFill>
              </a:rPr>
              <a:t>Советского Союза</a:t>
            </a:r>
            <a:r>
              <a:rPr lang="ru-RU" altLang="ru-RU" sz="4400" dirty="0" smtClean="0"/>
              <a:t>  </a:t>
            </a:r>
            <a:r>
              <a:rPr lang="ru-RU" altLang="ru-RU" sz="2800" b="1" dirty="0" smtClean="0">
                <a:solidFill>
                  <a:srgbClr val="000099"/>
                </a:solidFill>
              </a:rPr>
              <a:t>КОСМОДЕМЬЯНСКОЙ ЗОИ АНАТОЛЬЕВНЫ</a:t>
            </a:r>
            <a:r>
              <a:rPr lang="ru-RU" altLang="ru-RU" sz="2800" dirty="0" smtClean="0">
                <a:solidFill>
                  <a:srgbClr val="000099"/>
                </a:solidFill>
              </a:rPr>
              <a:t/>
            </a:r>
            <a:br>
              <a:rPr lang="ru-RU" altLang="ru-RU" sz="2800" dirty="0" smtClean="0">
                <a:solidFill>
                  <a:srgbClr val="000099"/>
                </a:solidFill>
              </a:rPr>
            </a:br>
            <a:r>
              <a:rPr lang="ru-RU" altLang="ru-RU" sz="2800" dirty="0" smtClean="0">
                <a:solidFill>
                  <a:srgbClr val="000099"/>
                </a:solidFill>
              </a:rPr>
              <a:t>(1923-1941)</a:t>
            </a:r>
          </a:p>
        </p:txBody>
      </p:sp>
      <p:sp>
        <p:nvSpPr>
          <p:cNvPr id="5123" name="Rectangle 5"/>
          <p:cNvSpPr>
            <a:spLocks noGrp="1" noChangeArrowheads="1"/>
          </p:cNvSpPr>
          <p:nvPr>
            <p:ph type="body" sz="half" idx="2"/>
          </p:nvPr>
        </p:nvSpPr>
        <p:spPr>
          <a:xfrm>
            <a:off x="4171950" y="1679575"/>
            <a:ext cx="6096000" cy="5273675"/>
          </a:xfrm>
        </p:spPr>
        <p:txBody>
          <a:bodyPr/>
          <a:lstStyle/>
          <a:p>
            <a:pPr eaLnBrk="1" hangingPunct="1">
              <a:lnSpc>
                <a:spcPct val="80000"/>
              </a:lnSpc>
            </a:pPr>
            <a:r>
              <a:rPr lang="ru-RU" altLang="ru-RU" sz="1600" b="1" smtClean="0">
                <a:solidFill>
                  <a:srgbClr val="603000"/>
                </a:solidFill>
              </a:rPr>
              <a:t>Партизанка Великой Отечественной войны. Герой Советского Союза.   Родилась в Тамбовской области. Перед войной семья переехала в Москву. Училась в 201-й школе Тимирязевского района. В 1938 г. вступила в комсомол. Окончила 10 классов. В октябре 1941 г. добилась решения Московского Горкома Комсомола об отправке ее в тыл врага. В середине ноября близ Наро-Фоминска в составе одной из диверсионно-разведывательных групп перешла линию фронта. Успешно выполнила боевое задание — подожгла несколько домов, в которых разместились немцы. При выполнении очередного боевого задания она была схвачена фашистами и после зверских истязаний 29 ноября 1941 г. повешена в селе Петрищево Верейского района Московской области.</a:t>
            </a:r>
          </a:p>
          <a:p>
            <a:pPr eaLnBrk="1" hangingPunct="1">
              <a:lnSpc>
                <a:spcPct val="80000"/>
              </a:lnSpc>
            </a:pPr>
            <a:r>
              <a:rPr lang="ru-RU" altLang="ru-RU" sz="1600" b="1" smtClean="0">
                <a:solidFill>
                  <a:srgbClr val="603000"/>
                </a:solidFill>
              </a:rPr>
              <a:t>   Ни пытки, ни издевательства не могли заставить ее выдать своих товарищей и цель задания. Она не открыла и своего настоящего имени, назвавшись Таней. </a:t>
            </a:r>
          </a:p>
        </p:txBody>
      </p:sp>
      <p:pic>
        <p:nvPicPr>
          <p:cNvPr id="51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619250"/>
            <a:ext cx="3402013"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7810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 name="Group 8"/>
          <p:cNvGrpSpPr>
            <a:grpSpLocks/>
          </p:cNvGrpSpPr>
          <p:nvPr/>
        </p:nvGrpSpPr>
        <p:grpSpPr bwMode="auto">
          <a:xfrm>
            <a:off x="4705350" y="5734050"/>
            <a:ext cx="4114800" cy="1057275"/>
            <a:chOff x="3252" y="3756"/>
            <a:chExt cx="2526" cy="618"/>
          </a:xfrm>
        </p:grpSpPr>
        <p:pic>
          <p:nvPicPr>
            <p:cNvPr id="512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altLang="ru-RU" sz="3200" smtClean="0">
                <a:solidFill>
                  <a:srgbClr val="FF0000"/>
                </a:solidFill>
              </a:rPr>
              <a:t>Улица героя Советского Союза</a:t>
            </a:r>
            <a:r>
              <a:rPr lang="ru-RU" altLang="ru-RU" sz="3200" smtClean="0"/>
              <a:t/>
            </a:r>
            <a:br>
              <a:rPr lang="ru-RU" altLang="ru-RU" sz="3200" smtClean="0"/>
            </a:br>
            <a:r>
              <a:rPr lang="ru-RU" altLang="ru-RU" sz="3200" b="1" smtClean="0">
                <a:solidFill>
                  <a:srgbClr val="000099"/>
                </a:solidFill>
              </a:rPr>
              <a:t>МАТРОСОВА АЛЕКСАНДРА МАТВЕЕВИЧА</a:t>
            </a:r>
            <a:br>
              <a:rPr lang="ru-RU" altLang="ru-RU" sz="3200" b="1" smtClean="0">
                <a:solidFill>
                  <a:srgbClr val="000099"/>
                </a:solidFill>
              </a:rPr>
            </a:br>
            <a:r>
              <a:rPr lang="ru-RU" altLang="ru-RU" sz="3200" b="1" smtClean="0">
                <a:solidFill>
                  <a:srgbClr val="000099"/>
                </a:solidFill>
              </a:rPr>
              <a:t>(1924-1943)</a:t>
            </a:r>
            <a:r>
              <a:rPr lang="ru-RU" altLang="ru-RU" sz="4500" smtClean="0"/>
              <a:t>  </a:t>
            </a:r>
          </a:p>
        </p:txBody>
      </p:sp>
      <p:sp>
        <p:nvSpPr>
          <p:cNvPr id="6147" name="Rectangle 5"/>
          <p:cNvSpPr>
            <a:spLocks noGrp="1" noChangeArrowheads="1"/>
          </p:cNvSpPr>
          <p:nvPr>
            <p:ph type="body" sz="half" idx="2"/>
          </p:nvPr>
        </p:nvSpPr>
        <p:spPr>
          <a:xfrm>
            <a:off x="3867150" y="1679575"/>
            <a:ext cx="6477000" cy="4206875"/>
          </a:xfrm>
        </p:spPr>
        <p:txBody>
          <a:bodyPr/>
          <a:lstStyle/>
          <a:p>
            <a:pPr eaLnBrk="1" hangingPunct="1">
              <a:lnSpc>
                <a:spcPct val="80000"/>
              </a:lnSpc>
              <a:buFontTx/>
              <a:buNone/>
            </a:pPr>
            <a:r>
              <a:rPr lang="ru-RU" altLang="ru-RU" sz="3000" smtClean="0"/>
              <a:t>      </a:t>
            </a:r>
            <a:r>
              <a:rPr lang="ru-RU" altLang="ru-RU" sz="1600" b="1" smtClean="0">
                <a:solidFill>
                  <a:srgbClr val="603000"/>
                </a:solidFill>
              </a:rPr>
              <a:t>Гвардии рядовой, Герой Советского Союза.</a:t>
            </a:r>
          </a:p>
          <a:p>
            <a:pPr eaLnBrk="1" hangingPunct="1">
              <a:lnSpc>
                <a:spcPct val="80000"/>
              </a:lnSpc>
              <a:buFontTx/>
              <a:buNone/>
            </a:pPr>
            <a:r>
              <a:rPr lang="ru-RU" altLang="ru-RU" sz="1600" b="1" smtClean="0">
                <a:solidFill>
                  <a:srgbClr val="603000"/>
                </a:solidFill>
              </a:rPr>
              <a:t>       Родился в г. Днепропетровске. Рано потерял родителей и воспитывался в Ивановском  детском  доме  и в трудовой детской колонии в городе Уфа. Окончил семь классов. </a:t>
            </a:r>
          </a:p>
          <a:p>
            <a:pPr eaLnBrk="1" hangingPunct="1">
              <a:lnSpc>
                <a:spcPct val="80000"/>
              </a:lnSpc>
              <a:buFontTx/>
              <a:buNone/>
            </a:pPr>
            <a:r>
              <a:rPr lang="ru-RU" altLang="ru-RU" sz="1600" b="1" smtClean="0">
                <a:solidFill>
                  <a:srgbClr val="603000"/>
                </a:solidFill>
              </a:rPr>
              <a:t>      В сентябре 1942 г. был направлен в Краснохолмское   военно - пехотное училище. В ноябре  1942 году  вместе с другими курсантами-комсомольцами добровольцем ушел в действующую армию, где был зачислен рядовым стрелковой роты 91-й отдельной стрелковой бригады сибиряков. </a:t>
            </a:r>
          </a:p>
          <a:p>
            <a:pPr eaLnBrk="1" hangingPunct="1">
              <a:lnSpc>
                <a:spcPct val="80000"/>
              </a:lnSpc>
              <a:buFontTx/>
              <a:buNone/>
            </a:pPr>
            <a:r>
              <a:rPr lang="ru-RU" altLang="ru-RU" sz="1600" b="1" smtClean="0">
                <a:solidFill>
                  <a:srgbClr val="603000"/>
                </a:solidFill>
              </a:rPr>
              <a:t>      23 февраля 1943 г. в решающую минуту боя с немецко-фашистскими захватчиками за деревню Чернушки, гвардии рядовой Матросов, прорвавшись к вражескому дзоту и израсходовав все гранаты и патроны, закрыл своим телом амбразуру и тем обеспечил успех наступающего подразделения. За этот подвиг ему посмертно присвоено звание Героя Советского Союза. </a:t>
            </a:r>
          </a:p>
        </p:txBody>
      </p:sp>
      <p:pic>
        <p:nvPicPr>
          <p:cNvPr id="61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619250"/>
            <a:ext cx="3567113" cy="502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8"/>
          <p:cNvGrpSpPr>
            <a:grpSpLocks/>
          </p:cNvGrpSpPr>
          <p:nvPr/>
        </p:nvGrpSpPr>
        <p:grpSpPr bwMode="auto">
          <a:xfrm>
            <a:off x="4857750" y="5886450"/>
            <a:ext cx="4114800" cy="1057275"/>
            <a:chOff x="3252" y="3756"/>
            <a:chExt cx="2526" cy="618"/>
          </a:xfrm>
        </p:grpSpPr>
        <p:pic>
          <p:nvPicPr>
            <p:cNvPr id="615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ru-RU" altLang="ru-RU" sz="4500" smtClean="0">
                <a:solidFill>
                  <a:srgbClr val="FF0000"/>
                </a:solidFill>
              </a:rPr>
              <a:t>Улица героя Советского Союза</a:t>
            </a:r>
            <a:r>
              <a:rPr lang="ru-RU" altLang="ru-RU" sz="4500" smtClean="0"/>
              <a:t> </a:t>
            </a:r>
            <a:r>
              <a:rPr lang="ru-RU" altLang="ru-RU" sz="3200" smtClean="0"/>
              <a:t/>
            </a:r>
            <a:br>
              <a:rPr lang="ru-RU" altLang="ru-RU" sz="3200" smtClean="0"/>
            </a:br>
            <a:r>
              <a:rPr lang="ru-RU" altLang="ru-RU" sz="3200" b="1" smtClean="0">
                <a:solidFill>
                  <a:srgbClr val="000099"/>
                </a:solidFill>
              </a:rPr>
              <a:t>ЧАЙКИНОЙ ЕЛИЗАВЕТЫ ИВАНОВНЫ</a:t>
            </a:r>
            <a:br>
              <a:rPr lang="ru-RU" altLang="ru-RU" sz="3200" b="1" smtClean="0">
                <a:solidFill>
                  <a:srgbClr val="000099"/>
                </a:solidFill>
              </a:rPr>
            </a:br>
            <a:r>
              <a:rPr lang="ru-RU" altLang="ru-RU" sz="3200" b="1" smtClean="0">
                <a:solidFill>
                  <a:srgbClr val="000099"/>
                </a:solidFill>
              </a:rPr>
              <a:t>(1918-1941)</a:t>
            </a:r>
          </a:p>
        </p:txBody>
      </p:sp>
      <p:sp>
        <p:nvSpPr>
          <p:cNvPr id="7171" name="Rectangle 6"/>
          <p:cNvSpPr>
            <a:spLocks noGrp="1" noChangeArrowheads="1"/>
          </p:cNvSpPr>
          <p:nvPr>
            <p:ph type="body" sz="half" idx="2"/>
          </p:nvPr>
        </p:nvSpPr>
        <p:spPr>
          <a:xfrm>
            <a:off x="4019550" y="1679575"/>
            <a:ext cx="5934075" cy="5349875"/>
          </a:xfrm>
        </p:spPr>
        <p:txBody>
          <a:bodyPr/>
          <a:lstStyle/>
          <a:p>
            <a:pPr eaLnBrk="1" hangingPunct="1">
              <a:lnSpc>
                <a:spcPct val="80000"/>
              </a:lnSpc>
              <a:buFontTx/>
              <a:buNone/>
            </a:pPr>
            <a:r>
              <a:rPr lang="ru-RU" altLang="ru-RU" sz="1600" smtClean="0"/>
              <a:t>      </a:t>
            </a:r>
            <a:r>
              <a:rPr lang="ru-RU" altLang="ru-RU" sz="1600" b="1" smtClean="0">
                <a:solidFill>
                  <a:srgbClr val="603000"/>
                </a:solidFill>
              </a:rPr>
              <a:t>Герой      Советского Союза,</a:t>
            </a:r>
          </a:p>
          <a:p>
            <a:pPr eaLnBrk="1" hangingPunct="1">
              <a:lnSpc>
                <a:spcPct val="80000"/>
              </a:lnSpc>
              <a:buFontTx/>
              <a:buNone/>
            </a:pPr>
            <a:r>
              <a:rPr lang="ru-RU" altLang="ru-RU" sz="1600" b="1" smtClean="0">
                <a:solidFill>
                  <a:srgbClr val="603000"/>
                </a:solidFill>
              </a:rPr>
              <a:t>      Партизанка, </a:t>
            </a:r>
          </a:p>
          <a:p>
            <a:pPr eaLnBrk="1" hangingPunct="1">
              <a:lnSpc>
                <a:spcPct val="80000"/>
              </a:lnSpc>
              <a:buFontTx/>
              <a:buNone/>
            </a:pPr>
            <a:r>
              <a:rPr lang="ru-RU" altLang="ru-RU" sz="1600" b="1" smtClean="0">
                <a:solidFill>
                  <a:srgbClr val="603000"/>
                </a:solidFill>
              </a:rPr>
              <a:t>      Родилась в маленькой деревушке Руна Залесского района, ныне Тверской области, в крестьянской семье. Окончила четыре класса. Продолжала образование самостоятельно, одновременно ра­ботала в колхозе. В 14 лет стала комсомолкой, предложила создать первое в Залесье комсомольское звено по выращиванию льна-долгунца. Затем работала заведующей избой-читальней. В октябре 1939 г. ее избрали секретарем Пеновского райкома комсомола. Когда район заняли не­мецкие оккупанты, Е. Чайкина создала подпольную комсомольскую организацию. Она участвовала в трех сраже­ниях, минировала дороги, взрывала мосты, ходила в разведку. 22 ноября 1941 года была арестована, гитлеровцы подвергли ее жестоким пыткам, но, ничего не добившись, расстреляли. В 1942 году ей посмертно присвоено звание Ге­роя Советского Союза.</a:t>
            </a:r>
          </a:p>
          <a:p>
            <a:pPr eaLnBrk="1" hangingPunct="1">
              <a:lnSpc>
                <a:spcPct val="80000"/>
              </a:lnSpc>
              <a:buFontTx/>
              <a:buNone/>
            </a:pPr>
            <a:r>
              <a:rPr lang="ru-RU" altLang="ru-RU" sz="1600" smtClean="0"/>
              <a:t/>
            </a:r>
            <a:br>
              <a:rPr lang="ru-RU" altLang="ru-RU" sz="1600" smtClean="0"/>
            </a:br>
            <a:r>
              <a:rPr lang="ru-RU" altLang="ru-RU" sz="1600" smtClean="0"/>
              <a:t> </a:t>
            </a:r>
          </a:p>
        </p:txBody>
      </p:sp>
      <p:pic>
        <p:nvPicPr>
          <p:cNvPr id="71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771650"/>
            <a:ext cx="341153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11"/>
          <p:cNvGrpSpPr>
            <a:grpSpLocks/>
          </p:cNvGrpSpPr>
          <p:nvPr/>
        </p:nvGrpSpPr>
        <p:grpSpPr bwMode="auto">
          <a:xfrm>
            <a:off x="5314950" y="6038850"/>
            <a:ext cx="4114800" cy="1057275"/>
            <a:chOff x="3252" y="3756"/>
            <a:chExt cx="2526" cy="618"/>
          </a:xfrm>
        </p:grpSpPr>
        <p:pic>
          <p:nvPicPr>
            <p:cNvPr id="717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altLang="ru-RU" sz="3200" smtClean="0">
                <a:solidFill>
                  <a:srgbClr val="FF0000"/>
                </a:solidFill>
              </a:rPr>
              <a:t>Улица героя Советского Союза</a:t>
            </a:r>
            <a:br>
              <a:rPr lang="ru-RU" altLang="ru-RU" sz="3200" smtClean="0">
                <a:solidFill>
                  <a:srgbClr val="FF0000"/>
                </a:solidFill>
              </a:rPr>
            </a:br>
            <a:r>
              <a:rPr lang="ru-RU" altLang="ru-RU" sz="3200" b="1" smtClean="0">
                <a:solidFill>
                  <a:srgbClr val="000099"/>
                </a:solidFill>
              </a:rPr>
              <a:t>ПАСТУХОВА ДМИТРИЯ ТИМОФЕЕВИЧА</a:t>
            </a:r>
            <a:br>
              <a:rPr lang="ru-RU" altLang="ru-RU" sz="3200" b="1" smtClean="0">
                <a:solidFill>
                  <a:srgbClr val="000099"/>
                </a:solidFill>
              </a:rPr>
            </a:br>
            <a:r>
              <a:rPr lang="ru-RU" altLang="ru-RU" sz="3200" b="1" smtClean="0">
                <a:solidFill>
                  <a:srgbClr val="000099"/>
                </a:solidFill>
              </a:rPr>
              <a:t>(1923-1949)</a:t>
            </a:r>
          </a:p>
        </p:txBody>
      </p:sp>
      <p:sp>
        <p:nvSpPr>
          <p:cNvPr id="8195" name="Rectangle 5"/>
          <p:cNvSpPr>
            <a:spLocks noGrp="1" noChangeArrowheads="1"/>
          </p:cNvSpPr>
          <p:nvPr>
            <p:ph type="body" sz="half" idx="2"/>
          </p:nvPr>
        </p:nvSpPr>
        <p:spPr>
          <a:xfrm>
            <a:off x="3714750" y="1679575"/>
            <a:ext cx="6762750" cy="5045075"/>
          </a:xfrm>
        </p:spPr>
        <p:txBody>
          <a:bodyPr/>
          <a:lstStyle/>
          <a:p>
            <a:pPr eaLnBrk="1" hangingPunct="1">
              <a:lnSpc>
                <a:spcPct val="80000"/>
              </a:lnSpc>
              <a:buFontTx/>
              <a:buNone/>
            </a:pPr>
            <a:r>
              <a:rPr lang="ru-RU" altLang="ru-RU" sz="1800" smtClean="0"/>
              <a:t>       </a:t>
            </a:r>
            <a:r>
              <a:rPr lang="ru-RU" altLang="ru-RU" sz="1800" b="1" smtClean="0">
                <a:solidFill>
                  <a:srgbClr val="603000"/>
                </a:solidFill>
              </a:rPr>
              <a:t>Дмитрий Тимофеевич  родился в 1923 году в Чарышском районе Алтайского края. В июне 1941 года добровольцем ушел на фронт. </a:t>
            </a:r>
          </a:p>
          <a:p>
            <a:pPr eaLnBrk="1" hangingPunct="1">
              <a:lnSpc>
                <a:spcPct val="80000"/>
              </a:lnSpc>
              <a:buFontTx/>
              <a:buNone/>
            </a:pPr>
            <a:r>
              <a:rPr lang="ru-RU" altLang="ru-RU" sz="1800" b="1" smtClean="0">
                <a:solidFill>
                  <a:srgbClr val="603000"/>
                </a:solidFill>
              </a:rPr>
              <a:t>	Гвардии старший сержант, помощник командира взвода, опытный сапер, со своей бригадой  дошел до Берлина, был ранен пять раз, награжден медалью “За отвагу”, орденами Красной звезды, Славы </a:t>
            </a:r>
            <a:r>
              <a:rPr lang="en-US" altLang="ru-RU" sz="1800" b="1" smtClean="0">
                <a:solidFill>
                  <a:srgbClr val="603000"/>
                </a:solidFill>
              </a:rPr>
              <a:t>III</a:t>
            </a:r>
            <a:r>
              <a:rPr lang="ru-RU" altLang="ru-RU" sz="1800" b="1" smtClean="0">
                <a:solidFill>
                  <a:srgbClr val="603000"/>
                </a:solidFill>
              </a:rPr>
              <a:t> степени, Отечественной войны. </a:t>
            </a:r>
          </a:p>
          <a:p>
            <a:pPr eaLnBrk="1" hangingPunct="1">
              <a:lnSpc>
                <a:spcPct val="80000"/>
              </a:lnSpc>
              <a:buFontTx/>
              <a:buNone/>
            </a:pPr>
            <a:r>
              <a:rPr lang="ru-RU" altLang="ru-RU" sz="1800" b="1" smtClean="0">
                <a:solidFill>
                  <a:srgbClr val="603000"/>
                </a:solidFill>
              </a:rPr>
              <a:t>	24 апреля 1945 года бригада получила задачу форсировать канал Тельтов. Все мосты через него были взорваны. За правильную организацию переправы и проявленное при этом мужество Пастухову было присвоено звание Героя Советского Союза. Пастухову посчастливилось выжить, но здоровье было подорвано. Несколько раз лечил он туберкулез в бердском санатории. Здесь, в 49-м он умер. Похоронили фронтовика в Бердске, на старом кладбище.</a:t>
            </a:r>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r="2448"/>
          <a:stretch>
            <a:fillRect/>
          </a:stretch>
        </p:blipFill>
        <p:spPr bwMode="auto">
          <a:xfrm>
            <a:off x="590550" y="1847850"/>
            <a:ext cx="33528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8"/>
          <p:cNvGrpSpPr>
            <a:grpSpLocks/>
          </p:cNvGrpSpPr>
          <p:nvPr/>
        </p:nvGrpSpPr>
        <p:grpSpPr bwMode="auto">
          <a:xfrm>
            <a:off x="5162550" y="5962650"/>
            <a:ext cx="4114800" cy="1057275"/>
            <a:chOff x="3252" y="3756"/>
            <a:chExt cx="2526" cy="618"/>
          </a:xfrm>
        </p:grpSpPr>
        <p:pic>
          <p:nvPicPr>
            <p:cNvPr id="819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altLang="ru-RU" sz="3200" b="1" smtClean="0">
                <a:solidFill>
                  <a:srgbClr val="FF0000"/>
                </a:solidFill>
              </a:rPr>
              <a:t>Улица героя Советского Союза</a:t>
            </a:r>
            <a:r>
              <a:rPr lang="ru-RU" altLang="ru-RU" sz="3200" b="1" smtClean="0"/>
              <a:t/>
            </a:r>
            <a:br>
              <a:rPr lang="ru-RU" altLang="ru-RU" sz="3200" b="1" smtClean="0"/>
            </a:br>
            <a:r>
              <a:rPr lang="ru-RU" altLang="ru-RU" sz="2800" b="1" smtClean="0">
                <a:solidFill>
                  <a:srgbClr val="000099"/>
                </a:solidFill>
              </a:rPr>
              <a:t>РОГАЧЕВА МИХАИЛА ИОСИФОВИЧА</a:t>
            </a:r>
            <a:br>
              <a:rPr lang="ru-RU" altLang="ru-RU" sz="2800" b="1" smtClean="0">
                <a:solidFill>
                  <a:srgbClr val="000099"/>
                </a:solidFill>
              </a:rPr>
            </a:br>
            <a:r>
              <a:rPr lang="ru-RU" altLang="ru-RU" sz="2800" b="1" smtClean="0">
                <a:solidFill>
                  <a:srgbClr val="000099"/>
                </a:solidFill>
              </a:rPr>
              <a:t>(1920-1943)</a:t>
            </a:r>
          </a:p>
        </p:txBody>
      </p:sp>
      <p:sp>
        <p:nvSpPr>
          <p:cNvPr id="9219" name="Rectangle 5"/>
          <p:cNvSpPr>
            <a:spLocks noGrp="1" noChangeArrowheads="1"/>
          </p:cNvSpPr>
          <p:nvPr>
            <p:ph type="body" sz="half" idx="2"/>
          </p:nvPr>
        </p:nvSpPr>
        <p:spPr>
          <a:xfrm>
            <a:off x="3943350" y="1679575"/>
            <a:ext cx="6010275" cy="4752975"/>
          </a:xfrm>
        </p:spPr>
        <p:txBody>
          <a:bodyPr/>
          <a:lstStyle/>
          <a:p>
            <a:pPr eaLnBrk="1" hangingPunct="1">
              <a:lnSpc>
                <a:spcPct val="80000"/>
              </a:lnSpc>
              <a:buFontTx/>
              <a:buNone/>
            </a:pPr>
            <a:r>
              <a:rPr lang="ru-RU" altLang="ru-RU" sz="1600" smtClean="0"/>
              <a:t>	</a:t>
            </a:r>
            <a:r>
              <a:rPr lang="ru-RU" altLang="ru-RU" sz="1600" b="1" smtClean="0">
                <a:solidFill>
                  <a:srgbClr val="603000"/>
                </a:solidFill>
              </a:rPr>
              <a:t>Михаил Иосифович родился в 1920 году в селе Подойниково  Алтайского края. В Красной армии с 1940 года. Участник Великой Отечественной войны, получил два ранения и контузию. Награжден орденами Красного Знамени и Красной Звезды, медалями “За отвагу” и “За оборону Сталинграда”, орденом Отечественной войны </a:t>
            </a:r>
            <a:r>
              <a:rPr lang="en-US" altLang="ru-RU" sz="1600" b="1" smtClean="0">
                <a:solidFill>
                  <a:srgbClr val="603000"/>
                </a:solidFill>
              </a:rPr>
              <a:t>I</a:t>
            </a:r>
            <a:r>
              <a:rPr lang="ru-RU" altLang="ru-RU" sz="1600" b="1" smtClean="0">
                <a:solidFill>
                  <a:srgbClr val="603000"/>
                </a:solidFill>
              </a:rPr>
              <a:t> и </a:t>
            </a:r>
            <a:r>
              <a:rPr lang="en-US" altLang="ru-RU" sz="1600" b="1" smtClean="0">
                <a:solidFill>
                  <a:srgbClr val="603000"/>
                </a:solidFill>
              </a:rPr>
              <a:t>II</a:t>
            </a:r>
            <a:r>
              <a:rPr lang="ru-RU" altLang="ru-RU" sz="1600" b="1" smtClean="0">
                <a:solidFill>
                  <a:srgbClr val="603000"/>
                </a:solidFill>
              </a:rPr>
              <a:t> степени, Золотой Звездой Героя Советского Союза. Михаил был разведчиком, командиром взвода. Дерзкие рейды в тыл врага, уничтожение немецких солдат и боевой техники, захват пленных... Про неуловимого Рогачева ходили легенды. </a:t>
            </a:r>
          </a:p>
          <a:p>
            <a:pPr eaLnBrk="1" hangingPunct="1">
              <a:lnSpc>
                <a:spcPct val="80000"/>
              </a:lnSpc>
              <a:buFontTx/>
              <a:buNone/>
            </a:pPr>
            <a:r>
              <a:rPr lang="ru-RU" altLang="ru-RU" sz="1600" b="1" smtClean="0">
                <a:solidFill>
                  <a:srgbClr val="603000"/>
                </a:solidFill>
              </a:rPr>
              <a:t>	Погиб в 1943 году при освобождении села Пришиб Запорожской области. Там же похоронен.</a:t>
            </a:r>
          </a:p>
          <a:p>
            <a:pPr eaLnBrk="1" hangingPunct="1">
              <a:lnSpc>
                <a:spcPct val="80000"/>
              </a:lnSpc>
              <a:buFontTx/>
              <a:buNone/>
            </a:pPr>
            <a:r>
              <a:rPr lang="ru-RU" altLang="ru-RU" sz="1600" b="1" smtClean="0">
                <a:solidFill>
                  <a:srgbClr val="603000"/>
                </a:solidFill>
              </a:rPr>
              <a:t>	 В Бердске, на улице Березовой, до 1969 года жила мать героя, Прасковья Николаевна Рогачева. В честь ее сына улица Донская была переименована в улицу имени М.И.Рогачева.</a:t>
            </a:r>
          </a:p>
        </p:txBody>
      </p:sp>
      <p:pic>
        <p:nvPicPr>
          <p:cNvPr id="9220" name="Picture 7"/>
          <p:cNvPicPr>
            <a:picLocks noChangeAspect="1" noChangeArrowheads="1"/>
          </p:cNvPicPr>
          <p:nvPr/>
        </p:nvPicPr>
        <p:blipFill>
          <a:blip r:embed="rId2">
            <a:extLst>
              <a:ext uri="{28A0092B-C50C-407E-A947-70E740481C1C}">
                <a14:useLocalDpi xmlns:a14="http://schemas.microsoft.com/office/drawing/2010/main" val="0"/>
              </a:ext>
            </a:extLst>
          </a:blip>
          <a:srcRect r="3519"/>
          <a:stretch>
            <a:fillRect/>
          </a:stretch>
        </p:blipFill>
        <p:spPr bwMode="auto">
          <a:xfrm>
            <a:off x="844550" y="1847850"/>
            <a:ext cx="3251200" cy="464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9"/>
          <p:cNvGrpSpPr>
            <a:grpSpLocks/>
          </p:cNvGrpSpPr>
          <p:nvPr/>
        </p:nvGrpSpPr>
        <p:grpSpPr bwMode="auto">
          <a:xfrm>
            <a:off x="4857750" y="5886450"/>
            <a:ext cx="4114800" cy="1057275"/>
            <a:chOff x="3252" y="3756"/>
            <a:chExt cx="2526" cy="618"/>
          </a:xfrm>
        </p:grpSpPr>
        <p:pic>
          <p:nvPicPr>
            <p:cNvPr id="922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altLang="ru-RU" sz="3200" b="1" smtClean="0">
                <a:solidFill>
                  <a:srgbClr val="FF0000"/>
                </a:solidFill>
              </a:rPr>
              <a:t>Улица героя Советского Союза</a:t>
            </a:r>
            <a:r>
              <a:rPr lang="ru-RU" altLang="ru-RU" sz="3200" b="1" smtClean="0"/>
              <a:t/>
            </a:r>
            <a:br>
              <a:rPr lang="ru-RU" altLang="ru-RU" sz="3200" b="1" smtClean="0"/>
            </a:br>
            <a:r>
              <a:rPr lang="ru-RU" altLang="ru-RU" sz="3200" b="1" smtClean="0">
                <a:solidFill>
                  <a:srgbClr val="000099"/>
                </a:solidFill>
              </a:rPr>
              <a:t>ТОЛБУХИНА ФЕДОРА ИВАНОВИЧА</a:t>
            </a:r>
            <a:br>
              <a:rPr lang="ru-RU" altLang="ru-RU" sz="3200" b="1" smtClean="0">
                <a:solidFill>
                  <a:srgbClr val="000099"/>
                </a:solidFill>
              </a:rPr>
            </a:br>
            <a:r>
              <a:rPr lang="ru-RU" altLang="ru-RU" sz="3200" b="1" smtClean="0">
                <a:solidFill>
                  <a:srgbClr val="000099"/>
                </a:solidFill>
              </a:rPr>
              <a:t>(1894-1949)</a:t>
            </a:r>
          </a:p>
        </p:txBody>
      </p:sp>
      <p:sp>
        <p:nvSpPr>
          <p:cNvPr id="10243" name="Rectangle 5"/>
          <p:cNvSpPr>
            <a:spLocks noGrp="1" noChangeArrowheads="1"/>
          </p:cNvSpPr>
          <p:nvPr>
            <p:ph type="body" sz="half" idx="2"/>
          </p:nvPr>
        </p:nvSpPr>
        <p:spPr>
          <a:xfrm>
            <a:off x="4324350" y="1679575"/>
            <a:ext cx="5943600" cy="5197475"/>
          </a:xfrm>
        </p:spPr>
        <p:txBody>
          <a:bodyPr/>
          <a:lstStyle/>
          <a:p>
            <a:pPr eaLnBrk="1" hangingPunct="1">
              <a:lnSpc>
                <a:spcPct val="80000"/>
              </a:lnSpc>
              <a:buFontTx/>
              <a:buNone/>
            </a:pPr>
            <a:r>
              <a:rPr lang="ru-RU" altLang="ru-RU" sz="1600" smtClean="0"/>
              <a:t>	</a:t>
            </a:r>
            <a:r>
              <a:rPr lang="ru-RU" altLang="ru-RU" sz="1600" b="1" smtClean="0">
                <a:solidFill>
                  <a:srgbClr val="603000"/>
                </a:solidFill>
              </a:rPr>
              <a:t>Маршал Советского Союза. Родился в д. Андроники Ярославской губернии в крестьянской семье. В 1912 г. был призван в армию. В годы первой мировой войны окончил Оренбургскую офицерскую школу. После Февральской революции в чине штабс-капитана он был избран солдатами в полковой комитет. В 1918 г. добровольно вступил в Красную Армию. Во время гражданской войны занимал штабные должности в дивизии, армии. Затем окончил курсы усовершенствования командного состава и Военную академию им. М. В. Фрунзе.        Полководческий талант Толбухина с особой силой проявился в годы войны. Он был начальником штаба ряда фронтов, командовал армиями. Под его руководством войска прошли боевой путь от Волги до Австрийских Альп. Награжден двумя орденами Ленина, орденом "Победа", тремя орденами Красного Знамени, двумя орденами Суворова </a:t>
            </a:r>
            <a:r>
              <a:rPr lang="en-US" altLang="ru-RU" sz="1600" b="1" smtClean="0">
                <a:solidFill>
                  <a:srgbClr val="603000"/>
                </a:solidFill>
              </a:rPr>
              <a:t>I</a:t>
            </a:r>
            <a:r>
              <a:rPr lang="ru-RU" altLang="ru-RU" sz="1600" b="1" smtClean="0">
                <a:solidFill>
                  <a:srgbClr val="603000"/>
                </a:solidFill>
              </a:rPr>
              <a:t> ст., орденом Кутузова </a:t>
            </a:r>
            <a:r>
              <a:rPr lang="en-US" altLang="ru-RU" sz="1600" b="1" smtClean="0">
                <a:solidFill>
                  <a:srgbClr val="603000"/>
                </a:solidFill>
              </a:rPr>
              <a:t>I</a:t>
            </a:r>
            <a:r>
              <a:rPr lang="ru-RU" altLang="ru-RU" sz="1600" b="1" smtClean="0">
                <a:solidFill>
                  <a:srgbClr val="603000"/>
                </a:solidFill>
              </a:rPr>
              <a:t> ст. В 1965 г. посмертно присвоено звание Героя Советского Союза </a:t>
            </a:r>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924050"/>
            <a:ext cx="3581400" cy="464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1450"/>
            <a:ext cx="62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8"/>
          <p:cNvGrpSpPr>
            <a:grpSpLocks/>
          </p:cNvGrpSpPr>
          <p:nvPr/>
        </p:nvGrpSpPr>
        <p:grpSpPr bwMode="auto">
          <a:xfrm>
            <a:off x="5314950" y="6038850"/>
            <a:ext cx="4114800" cy="1057275"/>
            <a:chOff x="3252" y="3756"/>
            <a:chExt cx="2526" cy="618"/>
          </a:xfrm>
        </p:grpSpPr>
        <p:pic>
          <p:nvPicPr>
            <p:cNvPr id="1024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 y="3756"/>
              <a:ext cx="127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52" y="3756"/>
              <a:ext cx="124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9650" rtl="0" eaLnBrk="1" fontAlgn="base" latinLnBrk="0" hangingPunct="1">
          <a:lnSpc>
            <a:spcPct val="100000"/>
          </a:lnSpc>
          <a:spcBef>
            <a:spcPct val="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9650" rtl="0" eaLnBrk="1" fontAlgn="base" latinLnBrk="0" hangingPunct="1">
          <a:lnSpc>
            <a:spcPct val="100000"/>
          </a:lnSpc>
          <a:spcBef>
            <a:spcPct val="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126</TotalTime>
  <Words>740</Words>
  <Application>Microsoft Office PowerPoint</Application>
  <PresentationFormat>Произвольный</PresentationFormat>
  <Paragraphs>39</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Оформление по умолчанию</vt:lpstr>
      <vt:lpstr>Презентация PowerPoint</vt:lpstr>
      <vt:lpstr>Улица героя Советского Союза  Олега Васильевича Кошевого</vt:lpstr>
      <vt:lpstr>Улица героя Советского Союза  ГАСТЕЛЛО НИКОЛАЯ ФРАНЦЕВИЧА (1907-1941)</vt:lpstr>
      <vt:lpstr>Улица героя Советского Союза  КОСМОДЕМЬЯНСКОЙ ЗОИ АНАТОЛЬЕВНЫ (1923-1941)</vt:lpstr>
      <vt:lpstr>Улица героя Советского Союза МАТРОСОВА АЛЕКСАНДРА МАТВЕЕВИЧА (1924-1943)  </vt:lpstr>
      <vt:lpstr>Улица героя Советского Союза  ЧАЙКИНОЙ ЕЛИЗАВЕТЫ ИВАНОВНЫ (1918-1941)</vt:lpstr>
      <vt:lpstr>Улица героя Советского Союза ПАСТУХОВА ДМИТРИЯ ТИМОФЕЕВИЧА (1923-1949)</vt:lpstr>
      <vt:lpstr>Улица героя Советского Союза РОГАЧЕВА МИХАИЛА ИОСИФОВИЧА (1920-1943)</vt:lpstr>
      <vt:lpstr>Улица героя Советского Союза ТОЛБУХИНА ФЕДОРА ИВАНОВИЧА (1894-1949)</vt:lpstr>
      <vt:lpstr>Улица героя Советского Союза ЧЕРНЯХОВСКОГО ИВАНА ДАНИЛОВИЧА (1906-1945)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Вадим и Света</dc:creator>
  <cp:lastModifiedBy>Administrator</cp:lastModifiedBy>
  <cp:revision>7</cp:revision>
  <cp:lastPrinted>1601-01-01T00:00:00Z</cp:lastPrinted>
  <dcterms:created xsi:type="dcterms:W3CDTF">1601-01-01T00:00:00Z</dcterms:created>
  <dcterms:modified xsi:type="dcterms:W3CDTF">2015-04-06T15:19:18Z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