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5" r:id="rId3"/>
    <p:sldId id="266" r:id="rId4"/>
    <p:sldId id="256" r:id="rId5"/>
    <p:sldId id="264" r:id="rId6"/>
    <p:sldId id="261" r:id="rId7"/>
    <p:sldId id="277" r:id="rId8"/>
    <p:sldId id="276" r:id="rId9"/>
    <p:sldId id="260" r:id="rId10"/>
    <p:sldId id="268" r:id="rId12"/>
    <p:sldId id="278" r:id="rId13"/>
    <p:sldId id="287" r:id="rId14"/>
    <p:sldId id="288" r:id="rId15"/>
    <p:sldId id="272" r:id="rId16"/>
    <p:sldId id="274" r:id="rId17"/>
    <p:sldId id="275" r:id="rId18"/>
    <p:sldId id="289" r:id="rId19"/>
    <p:sldId id="279" r:id="rId20"/>
    <p:sldId id="280" r:id="rId21"/>
    <p:sldId id="273" r:id="rId22"/>
    <p:sldId id="282" r:id="rId23"/>
    <p:sldId id="283" r:id="rId24"/>
    <p:sldId id="284" r:id="rId25"/>
    <p:sldId id="285" r:id="rId26"/>
    <p:sldId id="286" r:id="rId27"/>
  </p:sldIdLst>
  <p:sldSz cx="12801600" cy="9601200" type="A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200" y="1571308"/>
            <a:ext cx="9601201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1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80110" y="511175"/>
            <a:ext cx="8121016" cy="813657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443" y="2393633"/>
            <a:ext cx="11041381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3443" y="6425248"/>
            <a:ext cx="11041381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1" cy="6091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80811" y="2555875"/>
            <a:ext cx="5440681" cy="6091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777" y="511175"/>
            <a:ext cx="11041381" cy="18557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1777" y="2353628"/>
            <a:ext cx="541567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777" y="3507105"/>
            <a:ext cx="5415677" cy="5158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8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8" cy="5158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777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2348" y="1382395"/>
            <a:ext cx="6480811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1777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777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442348" y="1382395"/>
            <a:ext cx="6480811" cy="6823075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1777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chemeClr val="accent1">
                <a:lumMod val="5000"/>
                <a:lumOff val="95000"/>
              </a:schemeClr>
            </a:gs>
            <a:gs pos="34000">
              <a:schemeClr val="accent1">
                <a:lumMod val="60000"/>
                <a:lumOff val="40000"/>
              </a:schemeClr>
            </a:gs>
            <a:gs pos="69000">
              <a:schemeClr val="accent6">
                <a:lumMod val="60000"/>
                <a:lumOff val="40000"/>
              </a:schemeClr>
            </a:gs>
            <a:gs pos="87000">
              <a:schemeClr val="accent6">
                <a:lumMod val="5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10" y="511175"/>
            <a:ext cx="11041381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1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110" y="8898890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240530" y="8898890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41131" y="8898890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597275" y="1092200"/>
            <a:ext cx="78581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400" b="1">
                <a:solidFill>
                  <a:schemeClr val="accent6">
                    <a:lumMod val="50000"/>
                  </a:schemeClr>
                </a:solidFill>
              </a:rPr>
              <a:t>Техническое вооружение Красной Армиии. </a:t>
            </a:r>
            <a:endParaRPr lang="ru-RU" altLang="en-US" sz="4400" b="1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altLang="en-US" sz="4400" b="1">
                <a:solidFill>
                  <a:schemeClr val="accent6">
                    <a:lumMod val="50000"/>
                  </a:schemeClr>
                </a:solidFill>
              </a:rPr>
              <a:t> Великая Отечественная война.</a:t>
            </a:r>
            <a:r>
              <a:rPr lang="ru-RU" altLang="en-US" sz="4400"/>
              <a:t>  </a:t>
            </a:r>
            <a:endParaRPr lang="ru-RU" altLang="en-US" sz="44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30" y="452120"/>
            <a:ext cx="2236470" cy="285559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30" y="3456940"/>
            <a:ext cx="8974455" cy="598360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Изображение 5" descr="unnamed (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905" y="6165850"/>
            <a:ext cx="7204710" cy="3461385"/>
          </a:xfrm>
          <a:prstGeom prst="rect">
            <a:avLst/>
          </a:prstGeom>
        </p:spPr>
      </p:pic>
      <p:pic>
        <p:nvPicPr>
          <p:cNvPr id="7" name="Изображение 6" descr="vo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810" y="6285230"/>
            <a:ext cx="3840480" cy="38404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255" y="328295"/>
            <a:ext cx="6106795" cy="407098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7721600" y="615950"/>
            <a:ext cx="392557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/>
              <a:t>ППС-43</a:t>
            </a:r>
            <a:r>
              <a:rPr lang="ru-RU" altLang="en-US" b="1"/>
              <a:t> является «оружием Победы», так как появился в годы Великой Отечественной и использовался в ходе сражений. Пистолет-пулемет разработан под патрон калибра 7,62 мм. Конструктор Алексей Судаев разработал систему в 1942 году. Эксперты часто номинируют оружие на звание лучшего пистолета-пулемета Второй мировой.</a:t>
            </a:r>
            <a:endParaRPr lang="ru-RU" altLang="en-US" b="1"/>
          </a:p>
          <a:p>
            <a:r>
              <a:rPr lang="ru-RU" altLang="en-US" b="1"/>
              <a:t>Автомат Судаева был устойчив к загрязнениям, надежн, обладал  кучностью боя. Очень привлекательной оказалась простота производства пистолета-пулемета, минимальная материалоемкость.</a:t>
            </a:r>
            <a:endParaRPr lang="ru-RU" altLang="en-US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80" y="5942330"/>
            <a:ext cx="6673215" cy="32131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95" y="4910455"/>
            <a:ext cx="2550795" cy="350393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850265" y="8656955"/>
            <a:ext cx="2869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Конструктор Алексей Иванович Судаев</a:t>
            </a:r>
            <a:endParaRPr lang="ru-RU" altLang="en-US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240" y="234950"/>
            <a:ext cx="7025640" cy="388366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7613650" y="398145"/>
            <a:ext cx="4932680" cy="8585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/>
              <a:t>Противотанковая буксируемая пушка </a:t>
            </a:r>
            <a:r>
              <a:rPr lang="ru-RU" altLang="en-US" sz="3200" b="1"/>
              <a:t>ЗИС-3</a:t>
            </a:r>
            <a:r>
              <a:rPr lang="ru-RU" altLang="en-US" sz="2000" b="1"/>
              <a:t> - самое массовое артиллерийское орудие, выпускавшееся в годы Великой Отечественной войны. Признается специалистами одним из лучших орудий времен Второй мировой войны.</a:t>
            </a:r>
            <a:endParaRPr lang="ru-RU" altLang="en-US" sz="2000" b="1"/>
          </a:p>
          <a:p>
            <a:r>
              <a:rPr lang="ru-RU" altLang="en-US" sz="2000" b="1"/>
              <a:t>Спектр задач ЗИС-3 был весьма обширен. Пушка предназначалась для уничтожения пехоты противника, его пулеметов и артиллерии, танков и бронемашин, разрушения долговременных огневых точек врага. По всем этим целям орудие стреляло разнообразным ассортиментом пушечных снарядов – от осколочно-фугасных гранат, пробивавших 75-сантиметровую кирпичную стену, до кумулятивных снарядов, прожигавших броню немецких танков толщиной до 90 миллиметров.</a:t>
            </a:r>
            <a:endParaRPr lang="ru-RU" altLang="en-US" sz="2000" b="1"/>
          </a:p>
          <a:p>
            <a:r>
              <a:rPr lang="ru-RU" sz="2000" b="1"/>
              <a:t>О</a:t>
            </a:r>
            <a:r>
              <a:rPr lang="ru-RU" altLang="en-US" sz="2000" b="1"/>
              <a:t>рудие ЗИС-3 получило от артиллеристов разнообразные прозвища. Одни ласково называли пушку за надежность и простоту женским именем "Зося", другие – за скорострельность и отличные боевые характеристики — величали ее "Залп имени Сталина".</a:t>
            </a:r>
            <a:endParaRPr lang="ru-RU" altLang="en-US" sz="2000" b="1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" y="4536440"/>
            <a:ext cx="6938010" cy="46875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1345" y="265430"/>
            <a:ext cx="6794500" cy="339725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6123940" y="3967480"/>
            <a:ext cx="6147435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/>
              <a:t>Итак, речь сегодня пойдет о 122-мм гаубице  О гаубице, которую многие специалисты артиллерии называют эпохой. А зарубежные эксперты — самым распространенным орудием в истории артиллерии (около 20 тысяч единиц). Системе, где самым органическим образом соединились старые, испытанные многолетней эксплуатацией других орудий, решения, и новые, ранее неизвестные. Приняв участие практически во всех войнах, начиная со Второй мировой, М-30 доказала свою надежность и неприхотливость, удостоившись высочайшей оценки маршала артиллерии Г. Ф. Одинцова: «Лучше ее уже ничего не может быть».</a:t>
            </a:r>
            <a:endParaRPr lang="ru-RU" altLang="en-US" sz="2000" b="1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7038340" y="8386445"/>
            <a:ext cx="370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>
                <a:sym typeface="+mn-ea"/>
              </a:rPr>
              <a:t>Гаубица </a:t>
            </a:r>
            <a:r>
              <a:rPr lang="ru-RU" altLang="en-US" sz="3200" b="1">
                <a:sym typeface="+mn-ea"/>
              </a:rPr>
              <a:t>122-мм</a:t>
            </a:r>
            <a:endParaRPr lang="ru-RU" altLang="en-US" sz="32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" y="304800"/>
            <a:ext cx="5078730" cy="33578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 t="-548"/>
          <a:stretch>
            <a:fillRect/>
          </a:stretch>
        </p:blipFill>
        <p:spPr>
          <a:xfrm>
            <a:off x="302895" y="4694555"/>
            <a:ext cx="5641975" cy="41522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36220" y="227330"/>
            <a:ext cx="1219073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000" b="1"/>
              <a:t>Такси, пикап, штабной автомобиль, журналистская машина, «вездеход для маршалов», артиллерийский тягач-внедорожник, бронеавтомобиль — в каких только обличиях не представала легендарная «эмка»! Она по праву стала первым массовым легковым автомобилем Советского Союза: общий объем выпуска всех модификаций этой машины составил почти 80 000 экземпляров. И подавляющее большинство из них так или иначе приняли участие в Великой Отечественной войне — а многие не вернулись с нее.</a:t>
            </a:r>
            <a:endParaRPr lang="ru-RU" altLang="en-US" sz="2000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9200" y="2482850"/>
            <a:ext cx="5953125" cy="385889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5004435"/>
            <a:ext cx="6165215" cy="419227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691515" y="2728595"/>
            <a:ext cx="5224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/>
              <a:t>Штабной автомобиль М-1</a:t>
            </a:r>
            <a:endParaRPr lang="ru-RU" altLang="en-US" sz="32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954405" y="6433185"/>
            <a:ext cx="105403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Более 300 тысяч полуторок вместе с нашей армией прошли всю войну, отступая, а затем и наступая, возили раненых, были связными и аэродромными машинами. Работали день и ночь в степях Украины и горах Кавказа, в Заполярье, а затем и в Европе. Но самое главное – они перевезли в годы блокады Ленинграда сотни тысяч тонн военных грузов и продовольствия по льду Ладожского озера, по Дороге жизни. Полуторка проявляла фантастическую живучесть и ремонтопригодность и отвечала требованиям военного времени. Шоферы, рассказывая о войне, часто упоминают, что там, где немецкие или французские трофейные грузовики увязали, не в силах были справиться с разбитыми фронтовыми дорогами, наш ГАЗ-АА бодро проползал, показывая боевой характер.</a:t>
            </a:r>
            <a:endParaRPr lang="ru-RU" altLang="en-US" b="1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0495" y="673100"/>
            <a:ext cx="6047740" cy="393446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35" y="1318895"/>
            <a:ext cx="5764530" cy="425894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6587490" y="5081905"/>
            <a:ext cx="5883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/>
              <a:t>ГАЗ-АА -легендарная полуторка</a:t>
            </a:r>
            <a:endParaRPr lang="ru-RU" altLang="en-US" sz="32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2125" y="4558665"/>
            <a:ext cx="6804660" cy="481457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5" y="217170"/>
            <a:ext cx="6804025" cy="416750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804545" y="650875"/>
            <a:ext cx="3867150" cy="7139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/>
              <a:t>Пулемёт </a:t>
            </a:r>
            <a:r>
              <a:rPr lang="ru-RU" altLang="en-US" sz="2000" b="1">
                <a:sym typeface="+mn-ea"/>
              </a:rPr>
              <a:t>"Максим" </a:t>
            </a:r>
            <a:r>
              <a:rPr lang="ru-RU" altLang="en-US" sz="2000" b="1"/>
              <a:t>навсегда вошёл в отечественную историю как грозное оружие Первой мировой, Гражданской и Второй мировой войн.В умелых руках станковый "Максим" был очень эффективным оружием. Пулеметы могли быть укомплектованы оптическими прицелами, а в расчет входил наблюдатель-дальномерщик с дальномером. </a:t>
            </a:r>
            <a:endParaRPr lang="ru-RU" altLang="en-US" sz="2000" b="1"/>
          </a:p>
          <a:p>
            <a:endParaRPr lang="ru-RU" altLang="en-US" sz="2000" b="1"/>
          </a:p>
          <a:p>
            <a:r>
              <a:rPr lang="ru-RU" altLang="en-US" sz="2000" b="1"/>
              <a:t>Был и счетверённый зенитный вариант пулемёта. Эта ЗПУ широко применялась в качестве стационарной, самоходной, корабельной, устанавливалась в кузовах автомашин, бронепоездах, железнодорожных платформах, на крышах зданий.</a:t>
            </a:r>
            <a:endParaRPr lang="ru-RU" altLang="en-US"/>
          </a:p>
          <a:p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48970" y="8166100"/>
            <a:ext cx="4114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>
                <a:sym typeface="+mn-ea"/>
              </a:rPr>
              <a:t>Пулемёт </a:t>
            </a:r>
            <a:r>
              <a:rPr lang="ru-RU" altLang="en-US" sz="3200" b="1">
                <a:sym typeface="+mn-ea"/>
              </a:rPr>
              <a:t>"Максим"</a:t>
            </a:r>
            <a:endParaRPr lang="ru-RU" altLang="en-US" sz="3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910" y="583565"/>
            <a:ext cx="6756400" cy="450151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680" y="3244850"/>
            <a:ext cx="4354830" cy="608012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564755" y="583565"/>
            <a:ext cx="49326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/>
              <a:t>Пулемёт Дегтярева массово использовался в качестве основного оружия огневой поддержки пехоты звена «взвод — рота» вплоть до конца Великой Отечественной войны.</a:t>
            </a:r>
            <a:endParaRPr lang="ru-RU" altLang="en-US" sz="2400" b="1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85495" y="8240395"/>
            <a:ext cx="35839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ru-RU" altLang="en-US" sz="2000" b="1"/>
              <a:t>Советский конструктор</a:t>
            </a:r>
            <a:endParaRPr lang="ru-RU" altLang="en-US" sz="2000" b="1"/>
          </a:p>
          <a:p>
            <a:pPr algn="l"/>
            <a:r>
              <a:rPr lang="ru-RU" altLang="en-US" sz="2000" b="1"/>
              <a:t>Василий Алексеевич Дегтярев,</a:t>
            </a:r>
            <a:endParaRPr lang="ru-RU" altLang="en-US" sz="2000" b="1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465" y="5598160"/>
            <a:ext cx="2569845" cy="353695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13690" y="5316220"/>
            <a:ext cx="40557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/>
              <a:t>На базе пулемета Дегтярева было создано несколько модификаций, которыми оснащались танки самолеты, боевые катера и т.д.</a:t>
            </a:r>
            <a:endParaRPr lang="ru-RU" altLang="en-US" sz="24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45" y="4927600"/>
            <a:ext cx="6135370" cy="421068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7082790" y="4495165"/>
            <a:ext cx="526986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/>
              <a:t>Сущесвовали различные виды минометов- легкие, средние и  тяжелые. Относительно лёгкие миномёты были предназначенны в основном для поражения живой силы,более тяжелые  миномёты были способны разрушать долговременные огневые точки и укрытия.  Бои показали, что мощный 120-мм миномет является не только “оружием ближнего боя”,  но и ценным огневым средством пехоты, особенно при нехватке артиллерии. Полковые миномёты не только уничтожали живую силу врага и разрушали его укрепления, но и неоднократно участвовали в отражении танковых атак. </a:t>
            </a:r>
            <a:endParaRPr lang="ru-RU" altLang="en-US" sz="2000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" y="360680"/>
            <a:ext cx="6024880" cy="41344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082790" y="360680"/>
            <a:ext cx="486854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/>
              <a:t>Н</a:t>
            </a:r>
            <a:r>
              <a:rPr lang="ru-RU" altLang="en-US" sz="2000" b="1"/>
              <a:t>е</a:t>
            </a:r>
            <a:r>
              <a:rPr lang="ru-RU" altLang="en-US" sz="2000" b="1"/>
              <a:t>которые лучшие минометчики РККА:</a:t>
            </a:r>
            <a:endParaRPr lang="ru-RU" altLang="en-US" sz="2000" b="1"/>
          </a:p>
          <a:p>
            <a:endParaRPr lang="ru-RU" altLang="en-US" sz="2000" b="1"/>
          </a:p>
          <a:p>
            <a:r>
              <a:rPr lang="ru-RU" altLang="en-US" sz="2000" b="1"/>
              <a:t>Расчет 120мм миномета обр.1938 (шесть братьев Шумовых) уничтожил 29 ДЗОТ и 400 гитлеровцев.</a:t>
            </a:r>
            <a:endParaRPr lang="ru-RU" altLang="en-US" sz="2000" b="1"/>
          </a:p>
          <a:p>
            <a:endParaRPr lang="ru-RU" altLang="en-US" sz="2000" b="1"/>
          </a:p>
          <a:p>
            <a:r>
              <a:rPr lang="ru-RU" altLang="en-US" sz="2000" b="1"/>
              <a:t>Сочетание удачи и мастества: сержант Калинин Петр Петрович, командир отделения 2-й минометной роты 41-го СП 84-й СД, 2-го октября 1942 года третьим прицельным выстрелом из 82-мм миномета сбил самолет Фокке-Вульф.</a:t>
            </a:r>
            <a:endParaRPr lang="ru-RU" altLang="en-US" sz="20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554990" y="763270"/>
            <a:ext cx="429387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/>
              <a:t>«Тула-Токарев» оказался чрезвычайной удачной моделью, которая входит в число лучших пистолетов Второй мировой войны.</a:t>
            </a:r>
            <a:endParaRPr lang="ru-RU" altLang="en-US" sz="2000" b="1"/>
          </a:p>
          <a:p>
            <a:endParaRPr lang="ru-RU" altLang="en-US" sz="2000" b="1"/>
          </a:p>
          <a:p>
            <a:r>
              <a:rPr lang="ru-RU" altLang="en-US" sz="2000" b="1"/>
              <a:t>Пистолетами ТТ были вооружены сотрудники СМЕРШ и других советских спецслужб, танкисты, летчики, командиры подразделений. В условиях боях «Тула-Токарев» давал минимальное количество отказов, что зачастую оказывалось решающим обстоятельством.</a:t>
            </a:r>
            <a:endParaRPr lang="ru-RU" altLang="en-US" sz="2000" b="1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2230" y="107315"/>
            <a:ext cx="7198995" cy="571182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79145" y="154305"/>
            <a:ext cx="22707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ru-RU" altLang="en-US" sz="3200" b="1">
                <a:sym typeface="+mn-ea"/>
              </a:rPr>
              <a:t>Пистолет ТТ</a:t>
            </a:r>
            <a:r>
              <a:rPr lang="ru-RU" altLang="en-US" b="1">
                <a:sym typeface="+mn-ea"/>
              </a:rPr>
              <a:t> </a:t>
            </a:r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6028690"/>
            <a:ext cx="5200650" cy="350710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963410" y="6896735"/>
            <a:ext cx="41300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/>
              <a:t>Федор Васильевич Токарев, советский конструктор стрелкового оружия </a:t>
            </a:r>
            <a:endParaRPr lang="ru-RU" altLang="en-US" sz="20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635" y="210820"/>
            <a:ext cx="4448810" cy="551624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435" y="4790440"/>
            <a:ext cx="6438900" cy="42672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997575" y="1089025"/>
            <a:ext cx="593471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/>
              <a:t>Винтовка системы Сергея Ивановича Мосина или </a:t>
            </a:r>
            <a:r>
              <a:rPr lang="ru-RU" altLang="en-US" sz="3200" b="1"/>
              <a:t>«трёхлинейка»</a:t>
            </a:r>
            <a:r>
              <a:rPr lang="ru-RU" altLang="en-US" sz="2000" b="1"/>
              <a:t>, принятая на вооружение ещё в 1891 году, стала самым массовым стрелковым оружием Великой Отечественной войны. В США это легендарное оружие до сих пор называют не иначе как «русской винтовкой». Исполь зовалась еще как снайперская винтовка.</a:t>
            </a:r>
            <a:endParaRPr lang="ru-RU" altLang="en-US" sz="2000" b="1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70" y="6165215"/>
            <a:ext cx="2881630" cy="321945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42570" y="6859270"/>
            <a:ext cx="25634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000" b="1"/>
              <a:t>Сергей Иванович Мосин: </a:t>
            </a:r>
            <a:endParaRPr lang="ru-RU" altLang="en-US" sz="2000" b="1"/>
          </a:p>
          <a:p>
            <a:pPr algn="ctr"/>
            <a:r>
              <a:rPr lang="ru-RU" altLang="en-US" sz="2000" b="1"/>
              <a:t>создатель легендарной трехлинейки</a:t>
            </a:r>
            <a:endParaRPr lang="ru-RU" altLang="en-US" sz="2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705" y="336550"/>
            <a:ext cx="11432540" cy="718629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433705" y="7846695"/>
            <a:ext cx="117125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200"/>
              <a:t> </a:t>
            </a:r>
            <a:r>
              <a:rPr lang="ru-RU" altLang="en-US" sz="3200" b="1"/>
              <a:t>Великая Отечественная — во многом война техники. </a:t>
            </a:r>
            <a:endParaRPr lang="ru-RU" altLang="en-US" sz="32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6320790" y="460375"/>
            <a:ext cx="5968365" cy="8216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400" b="1"/>
              <a:t>К началу Великой Отечественной войны СССР имел 269 торпедных катеров типа Ш-4, Г-5 и Д-3. Затем, уже в ходе войны отечественной промышленностью было построено ещё не менее 154 торпедных катеров, в том числе 76 катеров типа Г-5, 47 катеров типа Д-3 второй серии, 31 катер типа «Комсомолец» проекта 123бис. Кроме того, 166 (по другим данным даже 205) </a:t>
            </a:r>
            <a:endParaRPr lang="ru-RU" altLang="en-US" sz="2400" b="1"/>
          </a:p>
          <a:p>
            <a:endParaRPr lang="ru-RU" altLang="en-US" sz="2400" b="1"/>
          </a:p>
          <a:p>
            <a:r>
              <a:rPr lang="ru-RU" altLang="en-US" sz="2400" b="1"/>
              <a:t>Кроме своей основной задачи по поиску и атакам кораблей на коммуникациях противника, торпедным катерам во время войны пришлось выполнять дополнительные боевые задачи. Такие, как, например, разведка и дозор, высадка и эвакуация разведывательно-диверсионных групп, охрана прибрежных конвоев, минные постановки, борьба с подводными лодками в прибрежных водах и многое-многое другое.</a:t>
            </a:r>
            <a:endParaRPr lang="ru-RU" altLang="en-US" sz="2400" b="1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30" y="221615"/>
            <a:ext cx="5902960" cy="408813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" y="5212715"/>
            <a:ext cx="5919470" cy="37160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32155"/>
            <a:ext cx="5067300" cy="78105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911215" y="362585"/>
            <a:ext cx="6109335" cy="4769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/>
              <a:t>Специалисты считают </a:t>
            </a:r>
            <a:r>
              <a:rPr lang="ru-RU" altLang="en-US" sz="3200" b="1"/>
              <a:t>подводные лодки типа «С»</a:t>
            </a:r>
            <a:r>
              <a:rPr lang="ru-RU" altLang="en-US" sz="2400" b="1"/>
              <a:t>, они же «Средние», они же «Сталинец» (общее название для лодок построенных серий) – лучшими советскими субмаринами Великой Отечественной войны.</a:t>
            </a:r>
            <a:endParaRPr lang="ru-RU" altLang="en-US" sz="2400" b="1"/>
          </a:p>
          <a:p>
            <a:r>
              <a:rPr lang="ru-RU" altLang="en-US" sz="2400" b="1"/>
              <a:t>За годы Великой Отечественной войны «Эски» потопили 27 кораблей противника и повредили еще 8. Итого – 2,7 транспорта и боевых корабля на одну погибшую в боях лодку. Это один из лучших результатов, который достигли  наши подводники. </a:t>
            </a:r>
            <a:endParaRPr lang="ru-RU" altLang="en-US" sz="2400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215" y="5294630"/>
            <a:ext cx="6484620" cy="40849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98450" y="172085"/>
            <a:ext cx="422910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400" b="1"/>
              <a:t>К началу Великой Отечественной войны корабельный состав ВМФ СССР насчитывал 3 линейных корабля, 7 крейсеров, 59 лидеров и эскадренных миноносцев, 218 подводных лодок, 269 торпедных катеров, 22 сторожевых корабля, 88 тральщиков, 77 охотников за подводными лодками и ряд других кораблей и катеров, а также вспомогательных судов.</a:t>
            </a:r>
            <a:endParaRPr lang="ru-RU" altLang="en-US" sz="2400" b="1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8060" y="172085"/>
            <a:ext cx="7486650" cy="511492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900" y="5678170"/>
            <a:ext cx="5826760" cy="35280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" y="5610860"/>
            <a:ext cx="5716270" cy="36620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0" y="322580"/>
            <a:ext cx="6765290" cy="381063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7777480" y="601980"/>
            <a:ext cx="4192270" cy="72320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/>
              <a:t>О</a:t>
            </a:r>
            <a:r>
              <a:rPr lang="ru-RU" altLang="en-US" sz="2400" b="1"/>
              <a:t>сновной, а порой и единственной, задачей бронепоездов в ходе всей войны была поддержка подразделений, действовавших вблизи от железнодорожных путей. Также иногда бронепоезда помогали брать станции или даже вести контрбатарейную борьбу. Порой бронепоезда становились и средством перевозки десанта, но подобные задачи ставились не так уж часто.</a:t>
            </a:r>
            <a:endParaRPr lang="ru-RU" altLang="en-US" sz="2400" b="1"/>
          </a:p>
          <a:p>
            <a:r>
              <a:rPr lang="ru-RU" altLang="en-US" sz="2400" b="1"/>
              <a:t> Самые известные </a:t>
            </a:r>
            <a:r>
              <a:rPr lang="ru-RU" altLang="en-US" sz="3200" b="1"/>
              <a:t>бропоезда</a:t>
            </a:r>
            <a:r>
              <a:rPr lang="ru-RU" altLang="en-US" sz="2400" b="1"/>
              <a:t> : «За Сталина», «Железняков», «Илья Муромец», «Козьма Минин»</a:t>
            </a:r>
            <a:endParaRPr lang="ru-RU" altLang="en-US" sz="2400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" y="4669155"/>
            <a:ext cx="6760210" cy="45091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478790" y="763905"/>
            <a:ext cx="1152842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000" b="1"/>
              <a:t>Конечно, здесь представлены только некоторые виды вооружения нашей армии, ведь если попытаться рассказать про всё оружие приближавшее нашу Победу, получилась бы большая книга.</a:t>
            </a:r>
            <a:endParaRPr lang="ru-RU" altLang="en-US" sz="4000" b="1"/>
          </a:p>
          <a:p>
            <a:endParaRPr lang="ru-RU" altLang="en-US" sz="4000" b="1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78790" y="8874760"/>
            <a:ext cx="35026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400" b="1"/>
              <a:t>Составила: Семенюк С.П.</a:t>
            </a:r>
            <a:endParaRPr lang="ru-RU" altLang="en-US" sz="2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580390"/>
            <a:ext cx="7995285" cy="48641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52425" y="5967095"/>
            <a:ext cx="1183767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/>
              <a:t>У Красной Армии был лучший средний танк Второй Мировой войны - </a:t>
            </a:r>
            <a:r>
              <a:rPr lang="ru-RU" altLang="en-US" sz="3200" b="1"/>
              <a:t>Т-34</a:t>
            </a:r>
            <a:r>
              <a:rPr lang="ru-RU" altLang="en-US" sz="2400" b="1"/>
              <a:t>. Эта универсальная машина с конструированная талантливым конструктором </a:t>
            </a:r>
            <a:r>
              <a:rPr lang="ru-RU" altLang="en-US" sz="2400" b="1">
                <a:sym typeface="+mn-ea"/>
              </a:rPr>
              <a:t>М.И. Кошкиным,</a:t>
            </a:r>
            <a:r>
              <a:rPr lang="ru-RU" altLang="en-US" sz="2400" b="1"/>
              <a:t>   превосходила всех соперников по скорости, маневренности и проходимости. Вооружение на танках модернизировалось с повышением их мощности - в конце войны на "тридцатьчетверку" ставили пушки калибра 85 мм. Т-34 был основным танком Советской Армии до конца 1940-х годов, а в некоторых армиях мира эти машины в строю и по сей день.</a:t>
            </a:r>
            <a:r>
              <a:rPr lang="ru-RU" altLang="en-US" sz="2400" b="1">
                <a:sym typeface="+mn-ea"/>
              </a:rPr>
              <a:t>Произведено за годы войны: более 35 000 экземпляров</a:t>
            </a:r>
            <a:endParaRPr lang="ru-RU" altLang="en-US" sz="2000" b="1"/>
          </a:p>
          <a:p>
            <a:pPr algn="ctr"/>
            <a:endParaRPr lang="ru-RU" altLang="en-US" sz="2000" b="1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742680" y="3843655"/>
            <a:ext cx="34474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/>
              <a:t>Конструктор: М.И. Кошкин.</a:t>
            </a:r>
            <a:endParaRPr lang="ru-RU" altLang="en-US" sz="2000" b="1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990" y="580390"/>
            <a:ext cx="2203450" cy="2790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6350" y="4473575"/>
            <a:ext cx="6766560" cy="435292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356235" y="598805"/>
            <a:ext cx="5075555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/>
              <a:t>ИС-2</a:t>
            </a:r>
            <a:r>
              <a:rPr lang="ru-RU" altLang="en-US" sz="2000" b="1"/>
              <a:t> — пожалуй, самый известный тяжёлый танк Великой Отечественной войны. Они завоевали поля сражений в последние полтора года войны и стали отлично узнаваемым символом антиблицкрига. По грозной репутации с ИС-2 может соперничать, пожалуй, только его главный конкурент — немецкий "Тигр-I". </a:t>
            </a:r>
            <a:endParaRPr lang="ru-RU" altLang="en-US" sz="2000" b="1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617970" y="788035"/>
            <a:ext cx="49758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Д</a:t>
            </a:r>
            <a:r>
              <a:rPr lang="ru-RU" altLang="en-US" sz="2000" b="1"/>
              <a:t>о конца войны советская промышленность выпустила 3385 штук ИС-2, что сделало эту машину самым массовым тяжелым танком прорыва Второй мировой войны. Для сравнения: «Тигров» Германия успела построить всего 1347 штук, а «Королевских тигров» и того меньше – 489 единиц. </a:t>
            </a:r>
            <a:endParaRPr lang="ru-RU" altLang="en-US" sz="2000" b="1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95" y="4527550"/>
            <a:ext cx="2226945" cy="274701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057275" y="7609840"/>
            <a:ext cx="3465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Жозе́ф Я́ковлевич Ко́тин  — советский конструктор танков и тракторов. </a:t>
            </a:r>
            <a:endParaRPr lang="ru-RU" altLang="en-US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0150" y="5250180"/>
            <a:ext cx="7399655" cy="38481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244600" y="1179195"/>
            <a:ext cx="1075182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/>
              <a:t>Штурмовик </a:t>
            </a:r>
            <a:r>
              <a:rPr lang="ru-RU" altLang="en-US" sz="3200" b="1"/>
              <a:t>Ил-2</a:t>
            </a:r>
            <a:r>
              <a:rPr lang="ru-RU" altLang="en-US" sz="2400" b="1"/>
              <a:t> был создан под руководством знаменитого советского авиаконструктора Сергея Владимировича Ильюшина и стал самым массовым самолетом в истории боевой авиации (всего выпущено более 36 тыс. штурмовиков). За огневую мощь и невероятную бронестойкость немцы называли его «бетонным самолетом» и «мясорубкой». А наши летчики и конструкторы – «летающим танком».</a:t>
            </a:r>
            <a:endParaRPr lang="ru-RU" altLang="en-US" sz="2400" b="1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6644005"/>
            <a:ext cx="2454275" cy="245427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02945" y="5612765"/>
            <a:ext cx="3974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sym typeface="+mn-ea"/>
              </a:rPr>
              <a:t>Авиаконструктор Сергей Владимирович Ильюшин </a:t>
            </a:r>
            <a:endParaRPr lang="ru-RU" altLang="en-US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654050" y="287655"/>
            <a:ext cx="3505200" cy="7662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/>
              <a:t>Як-3 </a:t>
            </a:r>
            <a:r>
              <a:rPr lang="ru-RU" altLang="en-US" sz="2000" b="1"/>
              <a:t>– это советский поршневой истребитель периода Второй мировой войны, созданный конструкторами ОКБ Яковлева. Этот самолет стал дальнейшим развитием истребителя Як-1, принятого на вооружение незадолго до начала войны. Як-3 – один из самых массовых советских истребителей. </a:t>
            </a:r>
            <a:endParaRPr lang="ru-RU" altLang="en-US" sz="2000" b="1"/>
          </a:p>
          <a:p>
            <a:r>
              <a:rPr lang="ru-RU" altLang="en-US" sz="2000" b="1"/>
              <a:t>Летчики любили эту машину. Як-3 обладал отличными летно-техническими характеристиками, был прост в управлении (впрочем, как и другие самолеты Яковлева), имел мощное вооружение. На Як-3 летали многие прославленные советские асы, этим истребителем пользовались летчики из полка «Нормандия-Неман».</a:t>
            </a:r>
            <a:endParaRPr lang="ru-RU" altLang="en-US" sz="2000" b="1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7650" y="438150"/>
            <a:ext cx="6786880" cy="388366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40" y="5106035"/>
            <a:ext cx="2851785" cy="409321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9420225" y="6002020"/>
            <a:ext cx="24784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Авиаконструктор</a:t>
            </a:r>
            <a:endParaRPr lang="ru-RU" altLang="en-US" b="1"/>
          </a:p>
          <a:p>
            <a:r>
              <a:rPr lang="ru-RU" altLang="en-US" b="1"/>
              <a:t>Яковлев Александр Сергеевич</a:t>
            </a:r>
            <a:endParaRPr lang="ru-RU" altLang="en-US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474980" y="302260"/>
            <a:ext cx="463042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b="1"/>
              <a:t>В годы Великой Отечественной войны У-2 </a:t>
            </a:r>
            <a:r>
              <a:rPr lang="ru-RU" altLang="en-US" b="1">
                <a:sym typeface="+mn-ea"/>
              </a:rPr>
              <a:t>(ПО-2) </a:t>
            </a:r>
            <a:r>
              <a:rPr lang="ru-RU" altLang="en-US" b="1"/>
              <a:t>использовался в качестве ночного бомбардировщика, как самолет связи и разведки, а также как санитарный самолет. Маломощные и невысокие технологические показатели У-2</a:t>
            </a:r>
            <a:r>
              <a:rPr lang="ru-RU" altLang="en-US" b="1">
                <a:sym typeface="+mn-ea"/>
              </a:rPr>
              <a:t>(ПО-2)</a:t>
            </a:r>
            <a:r>
              <a:rPr lang="ru-RU" altLang="en-US" b="1"/>
              <a:t>, по сравнению с возможностями техники времен Второй мировой, оказались весьма кстати: самолет на малой скорости и высоте мог подойти к позициям противника незамеченным. </a:t>
            </a:r>
            <a:endParaRPr lang="ru-RU" altLang="en-US" b="1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8130" y="5812790"/>
            <a:ext cx="7232650" cy="348996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855" y="164465"/>
            <a:ext cx="6452235" cy="369252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68325" y="3630930"/>
            <a:ext cx="444373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b="1"/>
              <a:t>Юных (большинству девушек было от 17 до 22 лет) хрупких созданий из 46-го женского авиаполка, прилетавших в расположение противника на лёгкомоторных фанерных самолётиках, фашисты по-настоящему ненавидели и боялись. Недаром советских лётчиц они прозвали «ночными ведьмами». Существует документально запротоколированный факт, как один пленный немецкий офицер на допросе жаловался, что «руссфанер» не дают им покоя по ночам, что из-за этих «ночных ведьм» они никак не могут выспаться. Советские же солдаты и офицеры не уставали восхищаться своими героическими «ласточками», которые творили такие чудеса на лёгких ночных бомбардировщиках У-2 (ПО-2) широко известными в народе под названием «небесный тихоход».</a:t>
            </a:r>
            <a:endParaRPr lang="ru-RU" altLang="en-US" b="1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712720" y="3108960"/>
            <a:ext cx="2503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 b="1"/>
              <a:t>Самолет По -2</a:t>
            </a:r>
            <a:endParaRPr lang="ru-RU" altLang="en-US" sz="2800" b="1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988685" y="4339590"/>
            <a:ext cx="33585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Никола́й Никола́евич Полика́рпов  — русский и советский авиаконструктор</a:t>
            </a:r>
            <a:endParaRPr lang="ru-RU" altLang="en-US" b="1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820" y="3943350"/>
            <a:ext cx="188595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" y="278765"/>
            <a:ext cx="8140700" cy="536130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730" y="5127625"/>
            <a:ext cx="5387340" cy="404050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63525" y="6320790"/>
            <a:ext cx="663067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Работу по созданию артиллерийских ракетных снарядов в Российской империи в конце XIX века начал Николай Тихомиров. </a:t>
            </a:r>
            <a:endParaRPr lang="ru-RU" altLang="en-US" b="1"/>
          </a:p>
          <a:p>
            <a:r>
              <a:rPr lang="ru-RU" altLang="en-US" b="1"/>
              <a:t>После смерти Николая Тихомирова в 1930 г. разработку ракетного оружия в СССР возглавляли Борис Петропавловский, Владимир Артемьев, Георгий Лангемак (расстрелян в 1938 г.), Борис Слонимер, Иван Клейменов (расстрелян в 1938 г.), Иван Гвай и др</a:t>
            </a:r>
            <a:r>
              <a:rPr lang="ru-RU" altLang="en-US"/>
              <a:t>.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763000" y="695325"/>
            <a:ext cx="3516630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О</a:t>
            </a:r>
            <a:r>
              <a:rPr lang="ru-RU" altLang="en-US" sz="2000" b="1"/>
              <a:t>дин из самых известных и популярных символов оружия победы Советского Союза в Великой Отечественной войне — реактивные системы залпового огня </a:t>
            </a:r>
            <a:r>
              <a:rPr lang="ru-RU" altLang="en-US" sz="3200"/>
              <a:t>БМ-8 и БМ-13,</a:t>
            </a:r>
            <a:r>
              <a:rPr lang="ru-RU" altLang="en-US" sz="2000" b="1"/>
              <a:t> получившие в народе ласковое прозвище </a:t>
            </a:r>
            <a:r>
              <a:rPr lang="ru-RU" altLang="en-US" sz="3200" b="1"/>
              <a:t>«Катюша».</a:t>
            </a:r>
            <a:r>
              <a:rPr lang="ru-RU" altLang="en-US" sz="3200"/>
              <a:t> </a:t>
            </a:r>
            <a:endParaRPr lang="ru-RU" altLang="en-US"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030" y="198120"/>
            <a:ext cx="5768975" cy="593598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715" y="4846320"/>
            <a:ext cx="6096000" cy="441007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6602730" y="543560"/>
            <a:ext cx="5426075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200" b="1"/>
              <a:t>ППШ</a:t>
            </a:r>
            <a:r>
              <a:rPr lang="ru-RU" altLang="en-US" b="1"/>
              <a:t> </a:t>
            </a:r>
            <a:r>
              <a:rPr lang="ru-RU" altLang="en-US" sz="2000" b="1"/>
              <a:t>("Папаша" )— ЛЕГЕНДАРНОЕ ОРУЖИЕ ВЕЛИКОЙ ОТЕЧЕСТВЕННОЙ ВОЙНЫ. Самый массовый пистолет-пулемет Красной армии в годы ВОВ - за годы войны было выпущено около 6 миллионов экземпляров ППШ . Главное достижение Георгия Семеновича Шпагина заключалось в том, что ему удалось в сжатые сроки создать высоконадежное, неприхотливое и, главное, эффективное в бою стрелковое оружие.</a:t>
            </a:r>
            <a:endParaRPr lang="ru-RU" altLang="en-US" sz="2000" b="1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" y="6630035"/>
            <a:ext cx="2160270" cy="279908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15059660" y="9086215"/>
            <a:ext cx="153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305175" y="7152640"/>
            <a:ext cx="2529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/>
              <a:t>Конструктор Шпагин Георгий Семенович</a:t>
            </a:r>
            <a:endParaRPr lang="ru-RU" altLang="en-US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12350</Words>
  <Application>WPS Presentation</Application>
  <PresentationFormat>Широкоэкранный</PresentationFormat>
  <Paragraphs>116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Microsoft YaHei</vt:lpstr>
      <vt:lpstr/>
      <vt:lpstr>Arial Unicode MS</vt:lpstr>
      <vt:lpstr>Calibri Light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</dc:creator>
  <cp:lastModifiedBy>Вадим и Света</cp:lastModifiedBy>
  <cp:revision>9</cp:revision>
  <dcterms:created xsi:type="dcterms:W3CDTF">2020-04-15T11:41:00Z</dcterms:created>
  <dcterms:modified xsi:type="dcterms:W3CDTF">2020-04-20T05:31:56Z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