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3" r:id="rId5"/>
    <p:sldId id="273" r:id="rId6"/>
    <p:sldId id="265" r:id="rId7"/>
    <p:sldId id="267" r:id="rId8"/>
    <p:sldId id="271" r:id="rId9"/>
    <p:sldId id="274" r:id="rId10"/>
    <p:sldId id="272" r:id="rId11"/>
    <p:sldId id="275" r:id="rId12"/>
    <p:sldId id="276" r:id="rId13"/>
    <p:sldId id="277" r:id="rId14"/>
    <p:sldId id="264" r:id="rId15"/>
    <p:sldId id="279" r:id="rId16"/>
    <p:sldId id="262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902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95DD-86E2-4500-B4CF-F7932105C2F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6792-AD4A-4FA5-A9E6-86722DDF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7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95DD-86E2-4500-B4CF-F7932105C2F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6792-AD4A-4FA5-A9E6-86722DDF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5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95DD-86E2-4500-B4CF-F7932105C2F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6792-AD4A-4FA5-A9E6-86722DDF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4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95DD-86E2-4500-B4CF-F7932105C2F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6792-AD4A-4FA5-A9E6-86722DDF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95DD-86E2-4500-B4CF-F7932105C2F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6792-AD4A-4FA5-A9E6-86722DDF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1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95DD-86E2-4500-B4CF-F7932105C2F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6792-AD4A-4FA5-A9E6-86722DDF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6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95DD-86E2-4500-B4CF-F7932105C2F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6792-AD4A-4FA5-A9E6-86722DDF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0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95DD-86E2-4500-B4CF-F7932105C2F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6792-AD4A-4FA5-A9E6-86722DDF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0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95DD-86E2-4500-B4CF-F7932105C2F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6792-AD4A-4FA5-A9E6-86722DDF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6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95DD-86E2-4500-B4CF-F7932105C2F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6792-AD4A-4FA5-A9E6-86722DDF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0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95DD-86E2-4500-B4CF-F7932105C2F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6792-AD4A-4FA5-A9E6-86722DDF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7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295DD-86E2-4500-B4CF-F7932105C2F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6792-AD4A-4FA5-A9E6-86722DDF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9.jpeg"/><Relationship Id="rId10" Type="http://schemas.openxmlformats.org/officeDocument/2006/relationships/image" Target="../media/image4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2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0.png"/><Relationship Id="rId5" Type="http://schemas.openxmlformats.org/officeDocument/2006/relationships/image" Target="../media/image45.jpeg"/><Relationship Id="rId10" Type="http://schemas.openxmlformats.org/officeDocument/2006/relationships/image" Target="../media/image4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4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knowit.ru/image_base/2010/pimg_783_1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44" y="1798759"/>
            <a:ext cx="5165888" cy="3900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эским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968">
            <a:off x="6528407" y="2354773"/>
            <a:ext cx="1700876" cy="1700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6343" y="640238"/>
            <a:ext cx="3840995" cy="95410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90285E"/>
                </a:solidFill>
                <a:latin typeface="Bree Serif"/>
              </a:rPr>
              <a:t>История мороженого</a:t>
            </a:r>
          </a:p>
        </p:txBody>
      </p:sp>
      <p:pic>
        <p:nvPicPr>
          <p:cNvPr id="6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79839" y="248857"/>
            <a:ext cx="2196469" cy="1757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5893723" y="6324816"/>
            <a:ext cx="544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Презентацию составила  инструктор по физической культуре </a:t>
            </a:r>
            <a:r>
              <a:rPr lang="ru-RU" sz="1200" dirty="0" err="1" smtClean="0">
                <a:solidFill>
                  <a:srgbClr val="002060"/>
                </a:solidFill>
              </a:rPr>
              <a:t>Благодаренко</a:t>
            </a:r>
            <a:r>
              <a:rPr lang="ru-RU" sz="1200" dirty="0" smtClean="0">
                <a:solidFill>
                  <a:srgbClr val="002060"/>
                </a:solidFill>
              </a:rPr>
              <a:t> Г.В.   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г .Бердск.</a:t>
            </a:r>
            <a:r>
              <a:rPr lang="ru-RU" sz="1200" dirty="0" smtClean="0">
                <a:solidFill>
                  <a:srgbClr val="002060"/>
                </a:solidFill>
              </a:rPr>
              <a:t> д/с № 28 «Огонёк» Январь  2017 год. 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9510" y="1324947"/>
            <a:ext cx="40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 1919 году учитель из штата Айова </a:t>
            </a:r>
            <a:r>
              <a:rPr lang="ru-RU" b="1" dirty="0" err="1">
                <a:solidFill>
                  <a:srgbClr val="7030A0"/>
                </a:solidFill>
              </a:rPr>
              <a:t>Кристиан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Нильсон</a:t>
            </a:r>
            <a:r>
              <a:rPr lang="ru-RU" b="1" dirty="0">
                <a:solidFill>
                  <a:srgbClr val="7030A0"/>
                </a:solidFill>
              </a:rPr>
              <a:t> разработал рецепт и технологию производства нового вида мороженого — облитого шоколадом, а 24 января 1922 года ему был выдан патент на знаменитое эскимо — глазированное мороженое на палочке. Нельсон возил свою продукцию по городам и продавал, одновременно показывая фильм про эскимосов. Новинка сначала была названа "пирожок эскимоса" - "эскимо-пай", но это слово очень быстро сократили просто до "эскимо". </a:t>
            </a:r>
          </a:p>
        </p:txBody>
      </p:sp>
      <p:pic>
        <p:nvPicPr>
          <p:cNvPr id="5" name="Picture 10" descr="Картинки по запросу Айова Кристиан Нильс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54" y="1324947"/>
            <a:ext cx="5761090" cy="347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-111" y="228780"/>
            <a:ext cx="1676032" cy="134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5153" y="989045"/>
            <a:ext cx="4401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1670 </a:t>
            </a:r>
            <a:r>
              <a:rPr lang="ru-RU" b="1" dirty="0" smtClean="0">
                <a:solidFill>
                  <a:srgbClr val="7030A0"/>
                </a:solidFill>
              </a:rPr>
              <a:t>год</a:t>
            </a:r>
            <a:r>
              <a:rPr lang="ru-RU" b="1" dirty="0">
                <a:solidFill>
                  <a:srgbClr val="7030A0"/>
                </a:solidFill>
              </a:rPr>
              <a:t>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в Париже открылось первое кафе, чьё меню состояло исключительно из мороженого - из молока и сливок, а так же </a:t>
            </a:r>
            <a:r>
              <a:rPr lang="ru-RU" b="1" dirty="0" err="1">
                <a:solidFill>
                  <a:srgbClr val="7030A0"/>
                </a:solidFill>
              </a:rPr>
              <a:t>щербетов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Именно </a:t>
            </a:r>
            <a:r>
              <a:rPr lang="ru-RU" b="1" dirty="0">
                <a:solidFill>
                  <a:srgbClr val="7030A0"/>
                </a:solidFill>
              </a:rPr>
              <a:t>в такой вариации мороженое попало к переселенцам в Северной Америке – вот почему его прозвали «холодными сливками», или «</a:t>
            </a:r>
            <a:r>
              <a:rPr lang="ru-RU" b="1" dirty="0" err="1">
                <a:solidFill>
                  <a:srgbClr val="7030A0"/>
                </a:solidFill>
              </a:rPr>
              <a:t>айс</a:t>
            </a:r>
            <a:r>
              <a:rPr lang="ru-RU" b="1" dirty="0">
                <a:solidFill>
                  <a:srgbClr val="7030A0"/>
                </a:solidFill>
              </a:rPr>
              <a:t>–</a:t>
            </a:r>
            <a:r>
              <a:rPr lang="ru-RU" b="1" dirty="0" err="1">
                <a:solidFill>
                  <a:srgbClr val="7030A0"/>
                </a:solidFill>
              </a:rPr>
              <a:t>крим</a:t>
            </a:r>
            <a:r>
              <a:rPr lang="ru-RU" b="1" dirty="0">
                <a:solidFill>
                  <a:srgbClr val="7030A0"/>
                </a:solidFill>
              </a:rPr>
              <a:t>».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</a:rPr>
              <a:t>В 1782 году в этом кафе клиентам предлагали до восьмидесяти сортов мороженого. Кстати, кафе существует и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</a:rPr>
              <a:t>сей день, и его доходы необычайно велики.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Там </a:t>
            </a:r>
            <a:r>
              <a:rPr lang="ru-RU" b="1" dirty="0">
                <a:solidFill>
                  <a:srgbClr val="7030A0"/>
                </a:solidFill>
              </a:rPr>
              <a:t>же, в Америке, в 1843 году Нэнси Джонсон изобрела ручную мешалку для мороженого: миксер заполнял льдом периметр ёмкости со сливочной основой. </a:t>
            </a:r>
          </a:p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" name="Picture 4" descr="http://ic.pics.livejournal.com/kudaza4em/65699474/5008/5008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9354" y="2676404"/>
            <a:ext cx="1550252" cy="1709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первое кафе мороженное впариж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271">
            <a:off x="6730828" y="801934"/>
            <a:ext cx="5147184" cy="2349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Айова Кристиан Нильсо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4"/>
          <a:stretch/>
        </p:blipFill>
        <p:spPr bwMode="auto">
          <a:xfrm rot="21184647">
            <a:off x="7016176" y="4049536"/>
            <a:ext cx="3954244" cy="2646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-5810" y="157158"/>
            <a:ext cx="1151333" cy="9210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0933" y="1557868"/>
            <a:ext cx="47582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 любимые детьми вафельные стаканчики мороженое «нарядилось» в 1904 году. Эрнест </a:t>
            </a:r>
            <a:r>
              <a:rPr lang="ru-RU" b="1" dirty="0" err="1">
                <a:solidFill>
                  <a:srgbClr val="7030A0"/>
                </a:solidFill>
              </a:rPr>
              <a:t>Хамви</a:t>
            </a:r>
            <a:r>
              <a:rPr lang="ru-RU" b="1" dirty="0">
                <a:solidFill>
                  <a:srgbClr val="7030A0"/>
                </a:solidFill>
              </a:rPr>
              <a:t>, эмигрировавший в Сент-Луис из далёкой Сирии, скромно торговал вафлями в ярмарочном киоске рядом с продавцом мороженого. Когда у соседа закончились блюдца, </a:t>
            </a:r>
            <a:r>
              <a:rPr lang="ru-RU" b="1" dirty="0" err="1">
                <a:solidFill>
                  <a:srgbClr val="7030A0"/>
                </a:solidFill>
              </a:rPr>
              <a:t>Хамви</a:t>
            </a:r>
            <a:r>
              <a:rPr lang="ru-RU" b="1" dirty="0">
                <a:solidFill>
                  <a:srgbClr val="7030A0"/>
                </a:solidFill>
              </a:rPr>
              <a:t> предложил скрутить рожки из вафель, которые можно было наполнить «холодными сливками». он создал первую компанию по производству вафельных </a:t>
            </a:r>
            <a:r>
              <a:rPr lang="ru-RU" b="1" dirty="0" smtClean="0">
                <a:solidFill>
                  <a:srgbClr val="7030A0"/>
                </a:solidFill>
              </a:rPr>
              <a:t>рожков.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1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091682"/>
            <a:ext cx="3568959" cy="2379306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53" y="4077478"/>
            <a:ext cx="3356398" cy="223934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-111" y="228780"/>
            <a:ext cx="1676032" cy="134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3760" y="1455576"/>
            <a:ext cx="51900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</a:rPr>
              <a:t>в XXI веке, можно будет заказать не только сладкие сливки с различным вареньем, розовыми лепестками, орехами или мёдом, но и мороженное с луком, перцем чили, кальмарами, спагетти, пивом, тунцом, морковью, свиными шкварками, чесноком, бобами и другими невероятно жутко звучащими наполнителями, которые можно заказать в специализированных заведениях.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Самый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</a:rPr>
              <a:t>же дорогой и эксклюзивный холодный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десерт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</a:rPr>
              <a:t>в мире стоит около тысячи долларов за порцию – «золотое» мороженное готовят с добавлением тонкой золотой фольги и экзотических фруктов и ягод.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морожен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217" y="584061"/>
            <a:ext cx="1623462" cy="18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ромышленному изготовлению рож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47855" y="2862249"/>
            <a:ext cx="1859617" cy="13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knowit.ru/image_base/2010/pimg_786_12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98" y="4748785"/>
            <a:ext cx="2563109" cy="192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knowit.ru/image_base/2010/pimg_785_12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637" y="2615851"/>
            <a:ext cx="1859617" cy="18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-111" y="228780"/>
            <a:ext cx="1676032" cy="134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мороженое презент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00" y="1294410"/>
            <a:ext cx="6171210" cy="46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-111" y="228780"/>
            <a:ext cx="1676032" cy="134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11" y="109641"/>
            <a:ext cx="2897171" cy="2172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13" y="2555598"/>
            <a:ext cx="3221081" cy="2149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882">
            <a:off x="8459004" y="4286081"/>
            <a:ext cx="3220203" cy="2237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280">
            <a:off x="713706" y="1156520"/>
            <a:ext cx="2921301" cy="1949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888">
            <a:off x="411210" y="4278423"/>
            <a:ext cx="3380880" cy="2252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Похожее изображение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62" y="4894656"/>
            <a:ext cx="2676266" cy="178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296">
            <a:off x="8335061" y="1128710"/>
            <a:ext cx="3349163" cy="2228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51876" y="172242"/>
            <a:ext cx="1676032" cy="134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273">
            <a:off x="402483" y="936056"/>
            <a:ext cx="3984665" cy="2590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2863">
            <a:off x="4489019" y="581121"/>
            <a:ext cx="2424850" cy="202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370" y="336442"/>
            <a:ext cx="2433871" cy="3647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497">
            <a:off x="9016906" y="3699835"/>
            <a:ext cx="2417155" cy="276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5120">
            <a:off x="448965" y="3773400"/>
            <a:ext cx="3655608" cy="2525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Картинки по запросу Айова Кристиан Нильсо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65" y="4490469"/>
            <a:ext cx="4344166" cy="2028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domosti.ru/images/article/0x0/2532-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002">
            <a:off x="7176937" y="771325"/>
            <a:ext cx="1341992" cy="178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-26669" y="27435"/>
            <a:ext cx="1676032" cy="134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ртинки по запросу брикет мороженного пнг картинк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22" y="3031585"/>
            <a:ext cx="1370146" cy="12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хожее изображение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178">
            <a:off x="7109251" y="2944211"/>
            <a:ext cx="1573097" cy="15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9" b="3158"/>
          <a:stretch/>
        </p:blipFill>
        <p:spPr bwMode="auto">
          <a:xfrm>
            <a:off x="5701444" y="2901273"/>
            <a:ext cx="1061340" cy="15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13" y="1252747"/>
            <a:ext cx="6965378" cy="51417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3931917" y="457199"/>
            <a:ext cx="7207137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П</a:t>
            </a:r>
            <a:r>
              <a:rPr lang="ru-RU" sz="4000" b="1" i="1" dirty="0" smtClean="0">
                <a:solidFill>
                  <a:srgbClr val="0070C0"/>
                </a:solidFill>
              </a:rPr>
              <a:t>р</a:t>
            </a:r>
            <a:r>
              <a:rPr lang="ru-RU" sz="4000" b="1" i="1" dirty="0" smtClean="0">
                <a:solidFill>
                  <a:srgbClr val="FF0000"/>
                </a:solidFill>
              </a:rPr>
              <a:t>и</a:t>
            </a:r>
            <a:r>
              <a:rPr lang="ru-RU" sz="4000" b="1" i="1" dirty="0" smtClean="0">
                <a:solidFill>
                  <a:srgbClr val="00B050"/>
                </a:solidFill>
              </a:rPr>
              <a:t>я</a:t>
            </a:r>
            <a:r>
              <a:rPr lang="ru-RU" sz="4000" b="1" i="1" dirty="0" smtClean="0">
                <a:solidFill>
                  <a:srgbClr val="FFFF00"/>
                </a:solidFill>
              </a:rPr>
              <a:t>т</a:t>
            </a:r>
            <a:r>
              <a:rPr lang="ru-RU" sz="4000" b="1" i="1" dirty="0" smtClean="0">
                <a:solidFill>
                  <a:srgbClr val="0070C0"/>
                </a:solidFill>
              </a:rPr>
              <a:t>н</a:t>
            </a:r>
            <a:r>
              <a:rPr lang="ru-RU" sz="4000" b="1" i="1" dirty="0" smtClean="0">
                <a:solidFill>
                  <a:srgbClr val="9900CC"/>
                </a:solidFill>
              </a:rPr>
              <a:t>о</a:t>
            </a:r>
            <a:r>
              <a:rPr lang="ru-RU" sz="4000" b="1" i="1" dirty="0" smtClean="0">
                <a:solidFill>
                  <a:srgbClr val="00B050"/>
                </a:solidFill>
              </a:rPr>
              <a:t>г</a:t>
            </a:r>
            <a:r>
              <a:rPr lang="ru-RU" sz="4000" b="1" i="1" dirty="0" smtClean="0">
                <a:solidFill>
                  <a:srgbClr val="FFFF00"/>
                </a:solidFill>
              </a:rPr>
              <a:t>о</a:t>
            </a:r>
            <a:r>
              <a:rPr lang="ru-RU" sz="4000" b="1" i="1" dirty="0" smtClean="0"/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а</a:t>
            </a:r>
            <a:r>
              <a:rPr lang="ru-RU" sz="4000" b="1" i="1" dirty="0" smtClean="0">
                <a:solidFill>
                  <a:srgbClr val="9900CC"/>
                </a:solidFill>
              </a:rPr>
              <a:t>п</a:t>
            </a:r>
            <a:r>
              <a:rPr lang="ru-RU" sz="4000" b="1" i="1" dirty="0" smtClean="0">
                <a:solidFill>
                  <a:srgbClr val="00B050"/>
                </a:solidFill>
              </a:rPr>
              <a:t>п</a:t>
            </a:r>
            <a:r>
              <a:rPr lang="ru-RU" sz="4000" b="1" i="1" dirty="0" smtClean="0">
                <a:solidFill>
                  <a:srgbClr val="FFFF00"/>
                </a:solidFill>
              </a:rPr>
              <a:t>е</a:t>
            </a:r>
            <a:r>
              <a:rPr lang="ru-RU" sz="4000" b="1" i="1" dirty="0" smtClean="0">
                <a:solidFill>
                  <a:srgbClr val="0070C0"/>
                </a:solidFill>
              </a:rPr>
              <a:t>т</a:t>
            </a:r>
            <a:r>
              <a:rPr lang="ru-RU" sz="4000" b="1" i="1" dirty="0" smtClean="0">
                <a:solidFill>
                  <a:srgbClr val="00B050"/>
                </a:solidFill>
              </a:rPr>
              <a:t>и</a:t>
            </a:r>
            <a:r>
              <a:rPr lang="ru-RU" sz="4000" b="1" i="1" dirty="0" smtClean="0">
                <a:solidFill>
                  <a:srgbClr val="90285E"/>
                </a:solidFill>
              </a:rPr>
              <a:t>т</a:t>
            </a:r>
            <a:r>
              <a:rPr lang="ru-RU" sz="4000" b="1" i="1" dirty="0" smtClean="0">
                <a:solidFill>
                  <a:srgbClr val="FF0000"/>
                </a:solidFill>
              </a:rPr>
              <a:t>а</a:t>
            </a:r>
            <a:r>
              <a:rPr lang="ru-RU" sz="4000" b="1" i="1" dirty="0" smtClean="0">
                <a:solidFill>
                  <a:srgbClr val="9900CC"/>
                </a:solidFill>
              </a:rPr>
              <a:t>!</a:t>
            </a:r>
            <a:endParaRPr lang="ru-RU" sz="4000" b="1" i="1" dirty="0">
              <a:solidFill>
                <a:srgbClr val="9900CC"/>
              </a:solidFill>
            </a:endParaRPr>
          </a:p>
        </p:txBody>
      </p:sp>
      <p:pic>
        <p:nvPicPr>
          <p:cNvPr id="7" name="Picture 2" descr="http://s.zefirka.net/images/2015-03-13/nekotorye-interesnye-fakty-o-morozhenom/nekotorye-interesnye-fakty-o-morozhenom-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2"/>
          <a:stretch/>
        </p:blipFill>
        <p:spPr bwMode="auto">
          <a:xfrm>
            <a:off x="7749788" y="4102949"/>
            <a:ext cx="3389266" cy="2291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1641" y="1932334"/>
            <a:ext cx="3881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Verdana" panose="020B0604030504040204" pitchFamily="34" charset="0"/>
              </a:rPr>
              <a:t>Мороженое - очень древнее лакомство. История изобретения популярнейшего десерта уходит корнями во времена древнейших цивилизаций Азии — Китая и Междуречья.</a:t>
            </a: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 </a:t>
            </a:r>
          </a:p>
        </p:txBody>
      </p:sp>
      <p:pic>
        <p:nvPicPr>
          <p:cNvPr id="4" name="Picture 2" descr="мороженн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218">
            <a:off x="5198457" y="1655547"/>
            <a:ext cx="5711003" cy="3711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30606" y="335766"/>
            <a:ext cx="1704822" cy="1363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6873" y="1418252"/>
            <a:ext cx="42920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Первые упоминания о нём относятся ещё к третьему тысячелетию до нашей эры: чистейший снег с горных вершин поливали мёдом и подавали к столу императоров. Позже рецепты изготовления «сладкого снега» попали к арабам и персам. А Гиппократ писал о замороженном вине и фруктовых соках, которые, по его мнению, укрепляли здоровье, улучшали самочувствие, и </a:t>
            </a:r>
            <a:r>
              <a:rPr lang="ru-RU" b="1" dirty="0" smtClean="0">
                <a:solidFill>
                  <a:srgbClr val="7030A0"/>
                </a:solidFill>
              </a:rPr>
              <a:t>рекомендовались </a:t>
            </a:r>
            <a:r>
              <a:rPr lang="ru-RU" b="1" dirty="0">
                <a:solidFill>
                  <a:srgbClr val="7030A0"/>
                </a:solidFill>
              </a:rPr>
              <a:t>отцом медицины для поднятия настроения пациентов.</a:t>
            </a: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78" y="525504"/>
            <a:ext cx="3666930" cy="2750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Картинки по запросу снег лёд с кусочками фрук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09" y="3500828"/>
            <a:ext cx="4010557" cy="2667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-111" y="228780"/>
            <a:ext cx="1676032" cy="134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29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6883" y="1000125"/>
            <a:ext cx="43036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 В 3000 году до нашей эры в богатых домах Китая к столу подавались десерты, напоминающие мороженое - богатые китайцы лакомились снегом и льдом, смешанным с кусочками апельсинов, лимонов и зернышками гранатов.</a:t>
            </a:r>
          </a:p>
          <a:p>
            <a:r>
              <a:rPr lang="ru-RU" b="1" dirty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7030A0"/>
                </a:solidFill>
              </a:rPr>
              <a:t>мператор </a:t>
            </a:r>
            <a:r>
              <a:rPr lang="ru-RU" b="1" dirty="0">
                <a:solidFill>
                  <a:srgbClr val="7030A0"/>
                </a:solidFill>
              </a:rPr>
              <a:t>Тангу даже придумал свой собственный рецепт приготовления смесей из льда и молока. Рецепты и способы хранения держались в </a:t>
            </a:r>
            <a:r>
              <a:rPr lang="ru-RU" b="1" dirty="0" smtClean="0">
                <a:solidFill>
                  <a:srgbClr val="7030A0"/>
                </a:solidFill>
              </a:rPr>
              <a:t>тайне.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" name="Picture 8" descr="Картинки по запросу снег лёд с кусочками фрук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709">
            <a:off x="8362601" y="852442"/>
            <a:ext cx="3459958" cy="2559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Картинки по запросу замороженные фрук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91">
            <a:off x="7612177" y="4230176"/>
            <a:ext cx="3667540" cy="2063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ртинки по запросу император Танг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37" y="765112"/>
            <a:ext cx="1978623" cy="3152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24058" y="65618"/>
            <a:ext cx="1369327" cy="1095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0220" y="1119673"/>
            <a:ext cx="45533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До зелёных холмов чопорной Великобритании мороженное добралось примерно в середине 17 века, где король Чарльз, отведавший дивного заморского кушанья, дошёл до смешного, издав запрет о его изготовлении во всей стране. То ли из жадности, то ли из соображения престижа королевского двора, но мороженое разрешалось есть только правителям, их придворным и фрейлинам. Но прогресс невозможно остановить – после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смерти короля повара открыли секрет изготовления «царских льдинок» всем и вся.</a:t>
            </a:r>
          </a:p>
        </p:txBody>
      </p:sp>
      <p:pic>
        <p:nvPicPr>
          <p:cNvPr id="4" name="Picture 4" descr="Картинки по запросу эским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86" y="849086"/>
            <a:ext cx="3321700" cy="249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-111" y="228780"/>
            <a:ext cx="1676032" cy="134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cooksa.ru/upload/blogs/737b20c77f16ccf384fbc2851d64cec4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55" y="2862004"/>
            <a:ext cx="3235929" cy="2694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полководец македонск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/>
        </p:blipFill>
        <p:spPr bwMode="auto">
          <a:xfrm>
            <a:off x="535217" y="2763303"/>
            <a:ext cx="5111445" cy="2875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0179" y="606491"/>
            <a:ext cx="62981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 древней Элладе поклонником снежного лакомства слыл </a:t>
            </a:r>
            <a:r>
              <a:rPr lang="ru-RU" b="1" dirty="0">
                <a:solidFill>
                  <a:srgbClr val="002060"/>
                </a:solidFill>
              </a:rPr>
              <a:t>Александр Македонский</a:t>
            </a:r>
            <a:r>
              <a:rPr lang="ru-RU" b="1" dirty="0">
                <a:solidFill>
                  <a:srgbClr val="7030A0"/>
                </a:solidFill>
              </a:rPr>
              <a:t>, это в  его время придумали замораживать в снегу ягоды. За снегом в горы посылали самых быстрых рабов-бегунов, чтобы драгоценная ноша не успела растаять. Во время его походов в Индию и Персию, его солдаты придумали добавлять в воду с фруктами мед и молоко. </a:t>
            </a:r>
          </a:p>
        </p:txBody>
      </p:sp>
      <p:pic>
        <p:nvPicPr>
          <p:cNvPr id="5" name="Picture 4" descr="Картинки по запросу снег лёд с кусочками фрук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905">
            <a:off x="8918032" y="229430"/>
            <a:ext cx="3015337" cy="2261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805">
            <a:off x="6201202" y="2807254"/>
            <a:ext cx="3050357" cy="2440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980">
            <a:off x="9548079" y="4736256"/>
            <a:ext cx="2469585" cy="1849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-111" y="228780"/>
            <a:ext cx="1676032" cy="134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kompas-kaluga.ru/upload/resize_cache/iblock/2d7/1260_840_181a0f2ebcf3105ae4353f6bf1bb78e80/2d7e5cee351c11a60496409a020542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09" y="1530554"/>
            <a:ext cx="5306750" cy="3537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0789" y="1332411"/>
            <a:ext cx="4772297" cy="352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 России народ издавна употреблял свои виды мороженого, благо в студеные зимы не было недостатка в "хладагентах" для заморозки лакомств. Еще в Киевской Руси у нас подавали мелко наструганное замороженное молоко. В сибирских деревнях и по сей день хозяйки хранят молоко, заморозив его в блюдечках и… сложив лед стопкой. Во многих деревнях на масленицу изготовлялась смесь из замороженного творога, сметаны, изюма и сахара. </a:t>
            </a:r>
            <a:endParaRPr lang="ru-RU" dirty="0"/>
          </a:p>
        </p:txBody>
      </p:sp>
      <p:pic>
        <p:nvPicPr>
          <p:cNvPr id="5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-111" y="228780"/>
            <a:ext cx="1676032" cy="134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4237" y="1623527"/>
            <a:ext cx="4189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Во Франции впервые стали делать холодный </a:t>
            </a:r>
            <a:r>
              <a:rPr lang="ru-RU" b="1" dirty="0" smtClean="0">
                <a:solidFill>
                  <a:srgbClr val="7030A0"/>
                </a:solidFill>
              </a:rPr>
              <a:t>десерт </a:t>
            </a:r>
            <a:r>
              <a:rPr lang="ru-RU" b="1" dirty="0">
                <a:solidFill>
                  <a:srgbClr val="7030A0"/>
                </a:solidFill>
              </a:rPr>
              <a:t>в виде шариков.</a:t>
            </a:r>
          </a:p>
        </p:txBody>
      </p:sp>
      <p:pic>
        <p:nvPicPr>
          <p:cNvPr id="4" name="Picture 20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542">
            <a:off x="5517929" y="560571"/>
            <a:ext cx="2833059" cy="2122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Айова Кристиан Нильс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27" y="2722917"/>
            <a:ext cx="3164961" cy="2678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артинки по запросу мороженое шарики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459">
            <a:off x="9127767" y="938026"/>
            <a:ext cx="2894372" cy="1930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Картинки по запросу мороженое шари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715">
            <a:off x="9261003" y="3983063"/>
            <a:ext cx="1752746" cy="2228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Картинки по запросу мороженое шарики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593">
            <a:off x="6115343" y="3123522"/>
            <a:ext cx="2719183" cy="1851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-111" y="228780"/>
            <a:ext cx="1676032" cy="134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500/jlipeiton.121/0_48891_ec28108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2106" y="1623527"/>
            <a:ext cx="35922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 Европу лакомство добиралось долго: несколько рецептов его изготовления привёз в Италию из своего знаменитого путешествия на Восток Марко Поло. Он разработал рецепт и технологию производства нового вида мороженого — облитого шоколадом, шёл 1295 год. 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/>
          <a:stretch/>
        </p:blipFill>
        <p:spPr bwMode="auto">
          <a:xfrm>
            <a:off x="6196261" y="1720192"/>
            <a:ext cx="2969382" cy="251677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древнее мороже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607">
            <a:off x="-111" y="228780"/>
            <a:ext cx="1676032" cy="134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684</Words>
  <Application>Microsoft Office PowerPoint</Application>
  <PresentationFormat>Широкоэкранный</PresentationFormat>
  <Paragraphs>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Bree Serif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Galina</cp:lastModifiedBy>
  <cp:revision>51</cp:revision>
  <dcterms:created xsi:type="dcterms:W3CDTF">2017-01-14T10:49:30Z</dcterms:created>
  <dcterms:modified xsi:type="dcterms:W3CDTF">2017-02-01T03:48:36Z</dcterms:modified>
</cp:coreProperties>
</file>