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7" r:id="rId3"/>
    <p:sldId id="262" r:id="rId4"/>
    <p:sldId id="269" r:id="rId5"/>
    <p:sldId id="267" r:id="rId6"/>
    <p:sldId id="263" r:id="rId7"/>
    <p:sldId id="266" r:id="rId8"/>
    <p:sldId id="268" r:id="rId9"/>
    <p:sldId id="271" r:id="rId10"/>
    <p:sldId id="270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9E4"/>
    <a:srgbClr val="F5210B"/>
    <a:srgbClr val="EB4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D0DF-D6CB-4BCB-9E12-C5B5348B1551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DC0B9-DB53-4703-9A4E-CF3BB4A32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24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A8F0-C1A0-441B-A7C7-69E555076AF5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B0FD5-CA5D-4D24-B89F-56E1E2188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67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C996-6FED-4AB8-BCA0-99D98C3FA3B1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C5B17-2C74-4F2F-82EE-90B531DA1A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83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3344-061D-420A-B66F-DB2D7AE10C47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DAC35-9798-4588-8ACA-52B3142F4A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43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5BC7-2290-41BF-ABA3-651D29287019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24214-17D2-4240-9749-58B56AF2FF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77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71F0-50C4-4992-9465-FAA5C182B9D6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BBBC3-9E96-4020-8207-EDE7B079B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189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E37B-C995-4F82-A2A7-94531774A22D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A58AB-7191-4165-858B-DC1C6E6622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78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847D-C0D1-40A9-8638-B41D4DA6D831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6E65-12B8-4FF3-AFAA-F9F0FA76CB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5D05-CE19-4151-A19E-B21A4BADBC6A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9DFF3-D8BB-49E5-8CEF-60662B93C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74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3813-D11B-4A8E-8FAF-46B57808ACAF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1195B-9101-4D0C-896C-9C7245BFFC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8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5FFC-C4DB-42F6-82F3-D5F1E25D8927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22435-BA54-4E2B-9FE3-A139EED0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48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A59079-A3B8-499E-9D0A-BBCDA0F01D62}" type="datetimeFigureOut">
              <a:rPr lang="ru-RU"/>
              <a:pPr>
                <a:defRPr/>
              </a:pPr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F879CC-E547-4EA9-9BD6-895B0A13B1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warsto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6/568809/slides/slide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8" t="-7655" r="192" b="3490"/>
          <a:stretch>
            <a:fillRect/>
          </a:stretch>
        </p:blipFill>
        <p:spPr>
          <a:xfrm>
            <a:off x="3990975" y="1828800"/>
            <a:ext cx="3670300" cy="2828925"/>
          </a:xfrm>
          <a:noFill/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7010400" y="6172200"/>
            <a:ext cx="508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 инструктор по физической культуре Благодаренко Галина Викторовна.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кукла стригуш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325" y="141288"/>
            <a:ext cx="5826125" cy="4352925"/>
          </a:xfrm>
          <a:noFill/>
        </p:spPr>
      </p:pic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209550" y="141288"/>
            <a:ext cx="56388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Кукла «Коза»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, изготавливали на Рождество, несет в дом достаток.</a:t>
            </a:r>
            <a:endParaRPr lang="ru-RU" altLang="ru-RU" sz="18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Кукла «Кострома»</a:t>
            </a:r>
            <a:r>
              <a:rPr lang="ru-RU" altLang="ru-RU" sz="1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делали на Масленицу, стояла всю неделю, затем сжигали.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Куколка «Травница»</a:t>
            </a:r>
            <a:r>
              <a:rPr lang="ru-RU" altLang="ru-RU" sz="1800"/>
              <a:t>, набивалась душистой травой.</a:t>
            </a:r>
            <a:br>
              <a:rPr lang="ru-RU" altLang="ru-RU" sz="1800"/>
            </a:br>
            <a:r>
              <a:rPr lang="ru-RU" altLang="ru-RU" sz="1800" b="1"/>
              <a:t>Кукла «Одноручница»</a:t>
            </a:r>
            <a:r>
              <a:rPr lang="ru-RU" altLang="ru-RU" sz="1800"/>
              <a:t>,(неразлучники) дарилась молодым на свадьбу.</a:t>
            </a:r>
            <a:br>
              <a:rPr lang="ru-RU" altLang="ru-RU" sz="1800"/>
            </a:br>
            <a:r>
              <a:rPr lang="ru-RU" altLang="ru-RU" sz="1800" b="1"/>
              <a:t>Кукла «Масленица» </a:t>
            </a:r>
            <a:r>
              <a:rPr lang="ru-RU" altLang="ru-RU" sz="1800"/>
              <a:t>- это домашний оберег,  приносит в ваш дом семейное благополучие, достаток и здоровье.</a:t>
            </a:r>
            <a:endParaRPr lang="ru-RU" altLang="ru-RU" sz="18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 Кукла «Коляда»,</a:t>
            </a:r>
            <a:r>
              <a:rPr lang="ru-RU" altLang="ru-RU" sz="1800"/>
              <a:t> приносит в дом счастье, мир и согласие, достаток и благополучие, а всю нечисть отгоняет,</a:t>
            </a:r>
            <a:endParaRPr lang="ru-RU" altLang="ru-RU" sz="1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Кукла «Десятиручница»</a:t>
            </a:r>
            <a:r>
              <a:rPr lang="ru-RU" altLang="ru-RU" sz="1800"/>
              <a:t> дарили молодой жене, чтобы все успевала делать.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"</a:t>
            </a:r>
            <a:r>
              <a:rPr lang="ru-RU" altLang="ru-RU" sz="1800" b="1"/>
              <a:t>Конь-огонь</a:t>
            </a:r>
            <a:r>
              <a:rPr lang="ru-RU" altLang="ru-RU" sz="1800"/>
              <a:t>", делали на богатство и достаток в доме.</a:t>
            </a:r>
            <a:br>
              <a:rPr lang="ru-RU" altLang="ru-RU" sz="1800"/>
            </a:br>
            <a:endParaRPr lang="ru-RU" altLang="ru-RU" sz="1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Мировое дерево Русские куклы  - народные, традиционные, обрядов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-806" r="19939" b="6847"/>
          <a:stretch>
            <a:fillRect/>
          </a:stretch>
        </p:blipFill>
        <p:spPr bwMode="auto">
          <a:xfrm>
            <a:off x="3786188" y="4694238"/>
            <a:ext cx="1731962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s1.babiki.ru/uploads/images/01/13/73/2013/04/14/11c3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694238"/>
            <a:ext cx="262572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Десятиручница Русские куклы  - народные, традиционные, обрядовы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20821" b="8566"/>
          <a:stretch>
            <a:fillRect/>
          </a:stretch>
        </p:blipFill>
        <p:spPr bwMode="auto">
          <a:xfrm>
            <a:off x="1557338" y="4679950"/>
            <a:ext cx="18986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9353550" y="634365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/>
              <a:t>Конь-огонь</a:t>
            </a: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2828925" y="5943600"/>
            <a:ext cx="2951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Десятиручница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286375" y="365125"/>
            <a:ext cx="3752850" cy="558800"/>
          </a:xfrm>
        </p:spPr>
        <p:txBody>
          <a:bodyPr/>
          <a:lstStyle/>
          <a:p>
            <a:pPr algn="ctr" eaLnBrk="1" hangingPunct="1"/>
            <a:r>
              <a:rPr lang="ru-RU" altLang="ru-RU" sz="4800" b="1" smtClean="0">
                <a:solidFill>
                  <a:srgbClr val="F5210B"/>
                </a:solidFill>
              </a:rPr>
              <a:t>Т</a:t>
            </a:r>
            <a:r>
              <a:rPr lang="ru-RU" altLang="ru-RU" sz="4800" b="1" smtClean="0">
                <a:solidFill>
                  <a:srgbClr val="FFFF00"/>
                </a:solidFill>
              </a:rPr>
              <a:t>а</a:t>
            </a:r>
            <a:r>
              <a:rPr lang="ru-RU" altLang="ru-RU" sz="4800" b="1" smtClean="0">
                <a:solidFill>
                  <a:srgbClr val="00B050"/>
                </a:solidFill>
              </a:rPr>
              <a:t>й</a:t>
            </a:r>
            <a:r>
              <a:rPr lang="ru-RU" altLang="ru-RU" sz="4800" b="1" smtClean="0">
                <a:solidFill>
                  <a:srgbClr val="0070C0"/>
                </a:solidFill>
              </a:rPr>
              <a:t>н</a:t>
            </a:r>
            <a:r>
              <a:rPr lang="ru-RU" altLang="ru-RU" sz="4800" b="1" smtClean="0"/>
              <a:t>а </a:t>
            </a:r>
            <a:r>
              <a:rPr lang="ru-RU" altLang="ru-RU" sz="4800" b="1" smtClean="0">
                <a:solidFill>
                  <a:srgbClr val="FF0000"/>
                </a:solidFill>
              </a:rPr>
              <a:t>ц</a:t>
            </a:r>
            <a:r>
              <a:rPr lang="ru-RU" altLang="ru-RU" sz="4800" b="1" smtClean="0">
                <a:solidFill>
                  <a:srgbClr val="FFFF00"/>
                </a:solidFill>
              </a:rPr>
              <a:t>в</a:t>
            </a:r>
            <a:r>
              <a:rPr lang="ru-RU" altLang="ru-RU" sz="4800" b="1" smtClean="0">
                <a:solidFill>
                  <a:srgbClr val="00B050"/>
                </a:solidFill>
              </a:rPr>
              <a:t>е</a:t>
            </a:r>
            <a:r>
              <a:rPr lang="ru-RU" altLang="ru-RU" sz="4800" b="1" smtClean="0">
                <a:solidFill>
                  <a:srgbClr val="0070C0"/>
                </a:solidFill>
              </a:rPr>
              <a:t>т</a:t>
            </a:r>
            <a:r>
              <a:rPr lang="ru-RU" altLang="ru-RU" sz="4800" b="1" smtClean="0"/>
              <a:t>а</a:t>
            </a:r>
          </a:p>
        </p:txBody>
      </p:sp>
      <p:pic>
        <p:nvPicPr>
          <p:cNvPr id="4" name="Picture 2" descr="https://fs00.infourok.ru/images/doc/256/261318/img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t="-26953" r="578" b="26953"/>
          <a:stretch/>
        </p:blipFill>
        <p:spPr>
          <a:xfrm>
            <a:off x="270404" y="604838"/>
            <a:ext cx="6298671" cy="4724003"/>
          </a:xfrm>
          <a:effectLst>
            <a:softEdge rad="112500"/>
          </a:effectLst>
          <a:extLst/>
        </p:spPr>
      </p:pic>
      <p:pic>
        <p:nvPicPr>
          <p:cNvPr id="16386" name="Picture 2" descr="Картинки по запросу спектр кру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"/>
          <a:stretch/>
        </p:blipFill>
        <p:spPr bwMode="auto">
          <a:xfrm>
            <a:off x="6505415" y="1443359"/>
            <a:ext cx="4738489" cy="4630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u="sng" smtClean="0">
                <a:solidFill>
                  <a:srgbClr val="FF0000"/>
                </a:solidFill>
              </a:rPr>
              <a:t>М</a:t>
            </a:r>
            <a:r>
              <a:rPr lang="ru-RU" altLang="ru-RU" b="1" u="sng" smtClean="0">
                <a:solidFill>
                  <a:srgbClr val="FFFF00"/>
                </a:solidFill>
              </a:rPr>
              <a:t>я</a:t>
            </a:r>
            <a:r>
              <a:rPr lang="ru-RU" altLang="ru-RU" b="1" u="sng" smtClean="0">
                <a:solidFill>
                  <a:srgbClr val="FFC000"/>
                </a:solidFill>
              </a:rPr>
              <a:t>г</a:t>
            </a:r>
            <a:r>
              <a:rPr lang="ru-RU" altLang="ru-RU" b="1" u="sng" smtClean="0">
                <a:solidFill>
                  <a:srgbClr val="92D050"/>
                </a:solidFill>
              </a:rPr>
              <a:t>к</a:t>
            </a:r>
            <a:r>
              <a:rPr lang="ru-RU" altLang="ru-RU" b="1" u="sng" smtClean="0">
                <a:solidFill>
                  <a:srgbClr val="00B0F0"/>
                </a:solidFill>
              </a:rPr>
              <a:t>и</a:t>
            </a:r>
            <a:r>
              <a:rPr lang="ru-RU" altLang="ru-RU" b="1" u="sng" smtClean="0">
                <a:solidFill>
                  <a:srgbClr val="00B050"/>
                </a:solidFill>
              </a:rPr>
              <a:t>е</a:t>
            </a:r>
            <a:r>
              <a:rPr lang="ru-RU" altLang="ru-RU" b="1" u="sng" smtClean="0">
                <a:solidFill>
                  <a:srgbClr val="FFC000"/>
                </a:solidFill>
              </a:rPr>
              <a:t> </a:t>
            </a:r>
            <a:r>
              <a:rPr lang="ru-RU" altLang="ru-RU" b="1" u="sng" smtClean="0">
                <a:solidFill>
                  <a:srgbClr val="7030A0"/>
                </a:solidFill>
              </a:rPr>
              <a:t>и</a:t>
            </a:r>
            <a:r>
              <a:rPr lang="ru-RU" altLang="ru-RU" b="1" u="sng" smtClean="0">
                <a:solidFill>
                  <a:srgbClr val="FF0000"/>
                </a:solidFill>
              </a:rPr>
              <a:t>г</a:t>
            </a:r>
            <a:r>
              <a:rPr lang="ru-RU" altLang="ru-RU" b="1" u="sng" smtClean="0">
                <a:solidFill>
                  <a:srgbClr val="00B0F0"/>
                </a:solidFill>
              </a:rPr>
              <a:t>р</a:t>
            </a:r>
            <a:r>
              <a:rPr lang="ru-RU" altLang="ru-RU" b="1" u="sng" smtClean="0">
                <a:solidFill>
                  <a:srgbClr val="FFC000"/>
                </a:solidFill>
              </a:rPr>
              <a:t>у</a:t>
            </a:r>
            <a:r>
              <a:rPr lang="ru-RU" altLang="ru-RU" b="1" u="sng" smtClean="0">
                <a:solidFill>
                  <a:srgbClr val="92D050"/>
                </a:solidFill>
              </a:rPr>
              <a:t>ш</a:t>
            </a:r>
            <a:r>
              <a:rPr lang="ru-RU" altLang="ru-RU" b="1" u="sng" smtClean="0">
                <a:solidFill>
                  <a:srgbClr val="FFFF00"/>
                </a:solidFill>
              </a:rPr>
              <a:t>к</a:t>
            </a:r>
            <a:r>
              <a:rPr lang="ru-RU" altLang="ru-RU" b="1" u="sng" smtClean="0">
                <a:solidFill>
                  <a:srgbClr val="00B050"/>
                </a:solidFill>
              </a:rPr>
              <a:t>и</a:t>
            </a:r>
            <a:endParaRPr lang="ru-RU" altLang="ru-RU" b="1" smtClean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213" y="1123950"/>
            <a:ext cx="4405312" cy="3276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видов игрушек мягкая – самая поздняя по времени возникновения. 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Мягкие игрушки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модели животных, которые заботливые мамы шили своим чадам из разноцветных лоскутков и набивали их ватой или тканью. Впервые они появились в XIX веке.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XX веке началось массовое производство мягкой игрушки и возник бум на плюшевых медведей.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Картинки по запросу старинные мягкие игруш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515"/>
          <a:stretch/>
        </p:blipFill>
        <p:spPr bwMode="auto">
          <a:xfrm>
            <a:off x="8202388" y="45158"/>
            <a:ext cx="3548062" cy="2980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Картинки по запросу старинные мягкие игруш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34" y="1690688"/>
            <a:ext cx="3626555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Картинки по запросу старинные мягкие игруш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2" b="7962"/>
          <a:stretch/>
        </p:blipFill>
        <p:spPr bwMode="auto">
          <a:xfrm>
            <a:off x="2378869" y="4138613"/>
            <a:ext cx="2381251" cy="2562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Картинки по запросу старинные мягкие игруш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88" y="3834829"/>
            <a:ext cx="3627232" cy="2720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075" y="365125"/>
            <a:ext cx="6457950" cy="6731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Современные мягкие игрушки</a:t>
            </a:r>
          </a:p>
        </p:txBody>
      </p:sp>
      <p:pic>
        <p:nvPicPr>
          <p:cNvPr id="6" name="Picture 4" descr="Картинки по запросу история игрушки для доу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16822" r="5942" b="1876"/>
          <a:stretch/>
        </p:blipFill>
        <p:spPr>
          <a:xfrm rot="21394608">
            <a:off x="258293" y="852557"/>
            <a:ext cx="5157183" cy="3462638"/>
          </a:xfrm>
          <a:effectLst>
            <a:softEdge rad="112500"/>
          </a:effectLst>
          <a:extLst/>
        </p:spPr>
      </p:pic>
      <p:pic>
        <p:nvPicPr>
          <p:cNvPr id="9" name="Picture 8" descr="a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15" y="4529894"/>
            <a:ext cx="2654341" cy="1990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big-photoshop.ru/uploads/posts/2011-10/1319620040_c7iphnbwxtxegd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899">
            <a:off x="8403261" y="936227"/>
            <a:ext cx="3578282" cy="2383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история игрушки для до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4"/>
          <a:stretch/>
        </p:blipFill>
        <p:spPr bwMode="auto">
          <a:xfrm rot="281476">
            <a:off x="8164878" y="4429517"/>
            <a:ext cx="3603626" cy="2191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99560">
            <a:off x="10496550" y="3071813"/>
            <a:ext cx="1193800" cy="254000"/>
          </a:xfrm>
          <a:prstGeom prst="rect">
            <a:avLst/>
          </a:prstGeom>
          <a:solidFill>
            <a:srgbClr val="B9F9E4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latin typeface="+mn-lt"/>
              </a:rPr>
              <a:t>Мягкие игрушки</a:t>
            </a:r>
          </a:p>
        </p:txBody>
      </p:sp>
      <p:pic>
        <p:nvPicPr>
          <p:cNvPr id="8" name="Picture 2" descr="Картинки по запросу куклы обереги для детей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9305" r="5147" b="9420"/>
          <a:stretch/>
        </p:blipFill>
        <p:spPr bwMode="auto">
          <a:xfrm>
            <a:off x="5514254" y="2346005"/>
            <a:ext cx="2742240" cy="18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238125"/>
            <a:ext cx="3867150" cy="2990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игрушка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 и в XXI веке, когда дети играют в компьютерные игры, увлекаются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покемонами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черепашками-ниндзя и другими кумирами детства. Но все равно самой любимой игрушкой остается потрепанный плюшевый мишка, который, возможно, достался в наследство от старшего брата или сестры или даже от родителей.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7410" name="Picture 2" descr="Картинки по запросу ребёнок за компьюте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45" y="160337"/>
            <a:ext cx="3647554" cy="2049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ребёнок за компьюте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32" y="2375287"/>
            <a:ext cx="2454275" cy="151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Картинки по запросу ребёнок за компьютер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700">
            <a:off x="8975439" y="480178"/>
            <a:ext cx="2814922" cy="2428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AutoShape 8" descr="Картинки по запросу плюшевый медведь с ребён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7" name="AutoShape 12" descr="Картинки по запросу плюшевый медведь с ребёнком"/>
          <p:cNvSpPr>
            <a:spLocks noChangeAspect="1" noChangeArrowheads="1"/>
          </p:cNvSpPr>
          <p:nvPr/>
        </p:nvSpPr>
        <p:spPr bwMode="auto">
          <a:xfrm flipV="1">
            <a:off x="307975" y="-144463"/>
            <a:ext cx="152400" cy="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8" name="AutoShape 14" descr="Картинки по запросу плюшевый медведь с ребёнком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7428" name="Picture 20" descr="Картинки по запросу маленький ребёнок с плюшевым мишк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886200"/>
            <a:ext cx="4063152" cy="2708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Картинки по запросу плюшевый медведь с ребёнко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603">
            <a:off x="7795142" y="4137518"/>
            <a:ext cx="393192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7010400" y="6172200"/>
            <a:ext cx="508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 инструктор по физической культуре Благодаренко Галина Викторовна.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24350" y="1971675"/>
            <a:ext cx="3505200" cy="25812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Приобщение детей к народной культуре, через ознакомление с народной игрушкой.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Задачи: </a:t>
            </a:r>
            <a:r>
              <a:rPr lang="ru-RU" sz="1400" dirty="0" smtClean="0"/>
              <a:t>Развивать интерес у детей к истории  возникновения народной игрушки.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Формировать знания о разнообразии и назначении традиционной народной игрушке.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Воспитывать бережное отношение к культуре своего народа.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история игрушки для до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4542" r="4972" b="6583"/>
          <a:stretch/>
        </p:blipFill>
        <p:spPr bwMode="auto">
          <a:xfrm>
            <a:off x="148706" y="116127"/>
            <a:ext cx="5580331" cy="4646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игрушки разных наро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46087"/>
            <a:ext cx="4572000" cy="609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история игрушки для до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-1"/>
            <a:ext cx="5477514" cy="4097181"/>
          </a:xfrm>
          <a:effectLst>
            <a:softEdge rad="112500"/>
          </a:effectLst>
          <a:extLst/>
        </p:spPr>
      </p:pic>
      <p:pic>
        <p:nvPicPr>
          <p:cNvPr id="9218" name="Picture 2" descr="Картинки по запросу игрушки античного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171450"/>
            <a:ext cx="5000625" cy="3343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игрушки античного мир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046025"/>
            <a:ext cx="4026339" cy="2605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игрушки античного мир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" t="-252" r="1100" b="2038"/>
          <a:stretch/>
        </p:blipFill>
        <p:spPr bwMode="auto">
          <a:xfrm>
            <a:off x="7292975" y="3438525"/>
            <a:ext cx="4289424" cy="3213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история игрушки для д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3" y="219075"/>
            <a:ext cx="6248164" cy="4695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ранние игрушки разных народ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6" r="2037" b="6469"/>
          <a:stretch/>
        </p:blipFill>
        <p:spPr bwMode="auto">
          <a:xfrm>
            <a:off x="6486637" y="3571876"/>
            <a:ext cx="5569474" cy="2686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игрушки античного ми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14" y="500062"/>
            <a:ext cx="5356197" cy="2747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ранние игрушки разных народ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92" y="161925"/>
            <a:ext cx="5346700" cy="4010025"/>
          </a:xfrm>
          <a:effectLst>
            <a:softEdge rad="112500"/>
          </a:effectLst>
          <a:extLst/>
        </p:spPr>
      </p:pic>
      <p:pic>
        <p:nvPicPr>
          <p:cNvPr id="6" name="Picture 6" descr="http://crafteriya.nethouse.ru/static/img/0000/0003/2532/32532587.qyrbjnwxrk.W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91" y="1371600"/>
            <a:ext cx="6390491" cy="4133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ранние игрушки разных народов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" b="9139"/>
          <a:stretch/>
        </p:blipFill>
        <p:spPr>
          <a:xfrm>
            <a:off x="156633" y="351631"/>
            <a:ext cx="6130332" cy="4287044"/>
          </a:xfrm>
          <a:effectLst>
            <a:softEdge rad="112500"/>
          </a:effectLst>
          <a:extLst/>
        </p:spPr>
      </p:pic>
      <p:pic>
        <p:nvPicPr>
          <p:cNvPr id="7" name="Picture 6" descr="Картинки по запросу ранние игрушки разных народ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5" b="7114"/>
          <a:stretch/>
        </p:blipFill>
        <p:spPr bwMode="auto">
          <a:xfrm>
            <a:off x="6182190" y="4505325"/>
            <a:ext cx="5352429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артинки по запросу славянские кук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73" y="771525"/>
            <a:ext cx="3891813" cy="294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славянские кукл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" t="30101" r="2664" b="-1070"/>
          <a:stretch/>
        </p:blipFill>
        <p:spPr bwMode="auto">
          <a:xfrm>
            <a:off x="2889250" y="4714875"/>
            <a:ext cx="1787525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EB4315"/>
                </a:solidFill>
              </a:rPr>
              <a:t>Куклы - обереги</a:t>
            </a:r>
            <a:br>
              <a:rPr lang="ru-RU" altLang="ru-RU" b="1" smtClean="0">
                <a:solidFill>
                  <a:srgbClr val="EB4315"/>
                </a:solidFill>
              </a:rPr>
            </a:br>
            <a:endParaRPr lang="ru-RU" altLang="ru-RU" smtClean="0">
              <a:solidFill>
                <a:srgbClr val="EB4315"/>
              </a:solidFill>
            </a:endParaRPr>
          </a:p>
        </p:txBody>
      </p:sp>
      <p:pic>
        <p:nvPicPr>
          <p:cNvPr id="6" name="Picture 2" descr="https://fs00.infourok.ru/images/doc/256/261318/img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20230" r="5089" b="8271"/>
          <a:stretch/>
        </p:blipFill>
        <p:spPr>
          <a:xfrm rot="21288044">
            <a:off x="293080" y="1441580"/>
            <a:ext cx="3986900" cy="2401538"/>
          </a:xfrm>
          <a:effectLst>
            <a:softEdge rad="112500"/>
          </a:effectLst>
          <a:extLst/>
        </p:spPr>
      </p:pic>
      <p:pic>
        <p:nvPicPr>
          <p:cNvPr id="7" name="Picture 8" descr="Картинки по запросу куклы обереги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01" y="1202760"/>
            <a:ext cx="2282520" cy="1711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куклы обереги для дете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/>
        </p:blipFill>
        <p:spPr bwMode="auto">
          <a:xfrm rot="935983">
            <a:off x="8450190" y="1276080"/>
            <a:ext cx="3276196" cy="2345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куклы обереги для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12" y="3780890"/>
            <a:ext cx="2971337" cy="1679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кукла зерновушк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3"/>
          <a:stretch/>
        </p:blipFill>
        <p:spPr bwMode="auto">
          <a:xfrm rot="745515">
            <a:off x="8287861" y="4024699"/>
            <a:ext cx="3449650" cy="186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Прямоугольник 11"/>
          <p:cNvSpPr>
            <a:spLocks noChangeArrowheads="1"/>
          </p:cNvSpPr>
          <p:nvPr/>
        </p:nvSpPr>
        <p:spPr bwMode="auto">
          <a:xfrm rot="1037057">
            <a:off x="8164513" y="3068638"/>
            <a:ext cx="32496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C000"/>
                </a:solidFill>
                <a:latin typeface="Verdana" pitchFamily="34" charset="0"/>
              </a:rPr>
              <a:t>Кукла «Плодородие»</a:t>
            </a:r>
            <a:r>
              <a:rPr lang="ru-RU" altLang="ru-RU" sz="1400">
                <a:solidFill>
                  <a:srgbClr val="FFC000"/>
                </a:solidFill>
                <a:latin typeface="Verdana" pitchFamily="34" charset="0"/>
              </a:rPr>
              <a:t>, несла богатство в семью.</a:t>
            </a:r>
            <a:r>
              <a:rPr lang="ru-RU" altLang="ru-RU" sz="1400"/>
              <a:t/>
            </a:r>
            <a:br>
              <a:rPr lang="ru-RU" altLang="ru-RU" sz="1400"/>
            </a:br>
            <a:endParaRPr lang="ru-RU" altLang="ru-RU" sz="1400"/>
          </a:p>
        </p:txBody>
      </p:sp>
      <p:sp>
        <p:nvSpPr>
          <p:cNvPr id="9225" name="Прямоугольник 13"/>
          <p:cNvSpPr>
            <a:spLocks noChangeArrowheads="1"/>
          </p:cNvSpPr>
          <p:nvPr/>
        </p:nvSpPr>
        <p:spPr bwMode="auto">
          <a:xfrm>
            <a:off x="4878388" y="2914650"/>
            <a:ext cx="2349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C000"/>
                </a:solidFill>
                <a:latin typeface="Verdana" pitchFamily="34" charset="0"/>
              </a:rPr>
              <a:t>Куколка Травница</a:t>
            </a:r>
            <a:r>
              <a:rPr lang="ru-RU" altLang="ru-RU" sz="1400">
                <a:solidFill>
                  <a:srgbClr val="FFC000"/>
                </a:solidFill>
                <a:latin typeface="Verdana" pitchFamily="34" charset="0"/>
              </a:rPr>
              <a:t>, набивалась душистой травой.</a:t>
            </a:r>
            <a:r>
              <a:rPr lang="ru-RU" altLang="ru-RU" sz="1400">
                <a:solidFill>
                  <a:srgbClr val="FFC000"/>
                </a:solidFill>
              </a:rPr>
              <a:t/>
            </a:r>
            <a:br>
              <a:rPr lang="ru-RU" altLang="ru-RU" sz="1400">
                <a:solidFill>
                  <a:srgbClr val="FFC000"/>
                </a:solidFill>
              </a:rPr>
            </a:br>
            <a:endParaRPr lang="ru-RU" altLang="ru-RU" sz="1400">
              <a:solidFill>
                <a:srgbClr val="FFC000"/>
              </a:solidFill>
            </a:endParaRPr>
          </a:p>
        </p:txBody>
      </p:sp>
      <p:pic>
        <p:nvPicPr>
          <p:cNvPr id="16" name="Picture 6" descr="Картинки по запросу куклы обереги для дете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840">
            <a:off x="1004032" y="4219029"/>
            <a:ext cx="2773951" cy="177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Прямоугольник 14"/>
          <p:cNvSpPr>
            <a:spLocks noChangeArrowheads="1"/>
          </p:cNvSpPr>
          <p:nvPr/>
        </p:nvSpPr>
        <p:spPr bwMode="auto">
          <a:xfrm rot="-535614">
            <a:off x="1195388" y="5461000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C000"/>
                </a:solidFill>
                <a:latin typeface="Tahoma" pitchFamily="34" charset="0"/>
              </a:rPr>
              <a:t>Зайчика на пальчик </a:t>
            </a:r>
            <a:r>
              <a:rPr lang="ru-RU" altLang="ru-RU" sz="1200">
                <a:solidFill>
                  <a:srgbClr val="FFC000"/>
                </a:solidFill>
                <a:latin typeface="Tahoma" pitchFamily="34" charset="0"/>
              </a:rPr>
              <a:t>делали детям с трех лет, чтобы они имели друга, собеседник</a:t>
            </a:r>
            <a:r>
              <a:rPr lang="ru-RU" altLang="ru-RU" sz="1200" b="1">
                <a:solidFill>
                  <a:srgbClr val="FFC000"/>
                </a:solidFill>
                <a:latin typeface="Tahoma" pitchFamily="34" charset="0"/>
              </a:rPr>
              <a:t>а</a:t>
            </a:r>
            <a:r>
              <a:rPr lang="ru-RU" altLang="ru-RU" sz="1200">
                <a:solidFill>
                  <a:srgbClr val="800080"/>
                </a:solidFill>
                <a:latin typeface="Tahoma" pitchFamily="34" charset="0"/>
              </a:rPr>
              <a:t>.</a:t>
            </a:r>
            <a:endParaRPr lang="ru-RU" altLang="ru-RU" sz="1200"/>
          </a:p>
        </p:txBody>
      </p:sp>
      <p:sp>
        <p:nvSpPr>
          <p:cNvPr id="9228" name="Прямоугольник 16"/>
          <p:cNvSpPr>
            <a:spLocks noChangeArrowheads="1"/>
          </p:cNvSpPr>
          <p:nvPr/>
        </p:nvSpPr>
        <p:spPr bwMode="auto">
          <a:xfrm rot="786250">
            <a:off x="7983538" y="5894388"/>
            <a:ext cx="34337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00"/>
                </a:solidFill>
                <a:latin typeface="Times New Roman" pitchFamily="18" charset="0"/>
              </a:rPr>
              <a:t>Кукла «Зернушка», </a:t>
            </a:r>
            <a:r>
              <a:rPr lang="ru-RU" altLang="ru-RU" sz="1400">
                <a:solidFill>
                  <a:srgbClr val="FFFF00"/>
                </a:solidFill>
                <a:latin typeface="Times New Roman" pitchFamily="18" charset="0"/>
              </a:rPr>
              <a:t>делали чтобы в доме было сытно и богато, а также для того, чтобы у хозяйки были дети.</a:t>
            </a:r>
            <a:endParaRPr lang="ru-RU" altLang="ru-RU" sz="1400">
              <a:solidFill>
                <a:srgbClr val="FFFF00"/>
              </a:solidFill>
            </a:endParaRPr>
          </a:p>
        </p:txBody>
      </p:sp>
      <p:sp>
        <p:nvSpPr>
          <p:cNvPr id="9229" name="Прямоугольник 17"/>
          <p:cNvSpPr>
            <a:spLocks noChangeArrowheads="1"/>
          </p:cNvSpPr>
          <p:nvPr/>
        </p:nvSpPr>
        <p:spPr bwMode="auto">
          <a:xfrm>
            <a:off x="4878388" y="5461000"/>
            <a:ext cx="2779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5210B"/>
                </a:solidFill>
                <a:latin typeface="Arial" charset="0"/>
              </a:rPr>
              <a:t>Кукла-оберег </a:t>
            </a:r>
            <a:r>
              <a:rPr lang="ru-RU" altLang="ru-RU" sz="1800" b="1" u="sng">
                <a:solidFill>
                  <a:srgbClr val="F5210B"/>
                </a:solidFill>
                <a:latin typeface="Arial" charset="0"/>
              </a:rPr>
              <a:t>Куватка,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5210B"/>
                </a:solidFill>
              </a:rPr>
              <a:t>оберегала ребенка отгоняла всякие злые силы.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история игрушки для доу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" r="57002" b="19684"/>
          <a:stretch/>
        </p:blipFill>
        <p:spPr>
          <a:xfrm>
            <a:off x="4421504" y="1187450"/>
            <a:ext cx="3326068" cy="4351338"/>
          </a:xfrm>
          <a:effectLst>
            <a:softEdge rad="112500"/>
          </a:effectLst>
          <a:extLst/>
        </p:spPr>
      </p:pic>
      <p:pic>
        <p:nvPicPr>
          <p:cNvPr id="6" name="Picture 2" descr="Картинки по запросу кукла стригу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804">
            <a:off x="551450" y="283330"/>
            <a:ext cx="2548105" cy="3397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madeheart.com/media/productphoto/429/73002411/1_20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8" y="76200"/>
            <a:ext cx="1785660" cy="119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g.kiev.pravda.com.ua/images/doc/7/b/7bbf2b5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4423">
            <a:off x="393870" y="3961761"/>
            <a:ext cx="3281917" cy="233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2.bp.blogspot.com/-kl1vEqw6rdw/Tfn2WKV1kAI/AAAAAAAAApI/HKkFqveT3T8/s1600/all+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97">
            <a:off x="8702112" y="262276"/>
            <a:ext cx="2500041" cy="333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кукла стригуш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28">
            <a:off x="8312973" y="3785886"/>
            <a:ext cx="3599175" cy="268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184</Words>
  <Application>Microsoft Office PowerPoint</Application>
  <PresentationFormat>Произвольный</PresentationFormat>
  <Paragraphs>29</Paragraphs>
  <Slides>14</Slides>
  <Notes>0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Arial</vt:lpstr>
      <vt:lpstr>Calibri Light</vt:lpstr>
      <vt:lpstr>Times New Roman</vt:lpstr>
      <vt:lpstr>Verdana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Куклы - обереги </vt:lpstr>
      <vt:lpstr>Презентация PowerPoint</vt:lpstr>
      <vt:lpstr>Презентация PowerPoint</vt:lpstr>
      <vt:lpstr>Тайна цвета</vt:lpstr>
      <vt:lpstr>Мягкие игрушки</vt:lpstr>
      <vt:lpstr>Современные мягкие игрушки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Administrator</cp:lastModifiedBy>
  <cp:revision>30</cp:revision>
  <dcterms:created xsi:type="dcterms:W3CDTF">2016-10-23T13:43:25Z</dcterms:created>
  <dcterms:modified xsi:type="dcterms:W3CDTF">2016-10-30T08:32:56Z</dcterms:modified>
</cp:coreProperties>
</file>