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3"/>
    <p:sldId id="286" r:id="rId4"/>
    <p:sldId id="288" r:id="rId5"/>
    <p:sldId id="277" r:id="rId6"/>
    <p:sldId id="279" r:id="rId7"/>
    <p:sldId id="265" r:id="rId8"/>
    <p:sldId id="278" r:id="rId9"/>
    <p:sldId id="275" r:id="rId10"/>
    <p:sldId id="280" r:id="rId11"/>
    <p:sldId id="281" r:id="rId12"/>
    <p:sldId id="283" r:id="rId13"/>
    <p:sldId id="282" r:id="rId14"/>
    <p:sldId id="276" r:id="rId15"/>
    <p:sldId id="284" r:id="rId16"/>
    <p:sldId id="289" r:id="rId17"/>
    <p:sldId id="285" r:id="rId18"/>
    <p:sldId id="307" r:id="rId19"/>
    <p:sldId id="308" r:id="rId20"/>
    <p:sldId id="309" r:id="rId21"/>
    <p:sldId id="272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0" autoAdjust="0"/>
  </p:normalViewPr>
  <p:slideViewPr>
    <p:cSldViewPr>
      <p:cViewPr varScale="1">
        <p:scale>
          <a:sx n="67" d="100"/>
          <a:sy n="67" d="100"/>
        </p:scale>
        <p:origin x="90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598D-E52A-4091-B01A-73C456CB112A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ADAE-CDA5-4323-98ED-B13A12C2EF1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9693-FB3E-4A6E-B36D-1FFE47AB97E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E574-6411-4AB8-A635-DB3EFB52482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CF9E-3C34-4FFE-BDDB-5BF2485D139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6EDB-99AA-4A53-B5EB-2B1AACA2D45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29A8-FFD3-4741-B83E-C7D6E069935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87C8-0677-4586-B2A3-91DD8C1967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60C7-D1C7-4196-AFFE-A6F54908575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1F77-9E4C-4059-A296-4EE4278808B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54E3-F232-4B0C-8059-08B1C20C9C2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A19C-E778-428B-8A4B-DE95E1C1888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FD5D-79E1-48FE-BE3F-AC03D35A40FD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61E5-8AB2-45CD-8704-D0A02C4490B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E340-BA2F-4AF5-8AFD-5497F4CD0A2B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58A6-5E07-4830-A550-96248585548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404E-C168-477E-A06C-22BEF38D4EDC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6407-350E-4B1C-9141-E74DBFC96A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1B8D-B03C-4C7C-A3B3-5DC5B3354FC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643E-F084-4E0C-B2DF-7B81A1FAE18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241C-3453-415E-AFE5-F29313F77D0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0DC17-8437-4082-8912-29DCF1DE760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true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false" compatLnSpc="true"/>
          <a:lstStyle/>
          <a:p>
            <a:pPr lv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true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87B99-B7AB-4126-A183-185795ED566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A87E1-1D9A-4101-A3EE-68574557A03C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" y="-26035"/>
            <a:ext cx="9140190" cy="691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2" descr="Картинки по запросу банька картинка пнг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51149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6" descr="Картинки по запросу банька картинка пнг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4221163"/>
            <a:ext cx="4114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"/>
          <p:cNvSpPr txBox="true">
            <a:spLocks noChangeArrowheads="true"/>
          </p:cNvSpPr>
          <p:nvPr/>
        </p:nvSpPr>
        <p:spPr bwMode="auto">
          <a:xfrm>
            <a:off x="5148263" y="4868863"/>
            <a:ext cx="388778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краткосрочный.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 :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Викторовна.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4"/>
          <p:cNvSpPr txBox="true">
            <a:spLocks noChangeArrowheads="true"/>
          </p:cNvSpPr>
          <p:nvPr/>
        </p:nvSpPr>
        <p:spPr bwMode="auto">
          <a:xfrm>
            <a:off x="3183255" y="333375"/>
            <a:ext cx="58527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0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937000"/>
            <a:ext cx="38941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1"/>
          <p:cNvSpPr>
            <a:spLocks noChangeArrowheads="true"/>
          </p:cNvSpPr>
          <p:nvPr/>
        </p:nvSpPr>
        <p:spPr bwMode="auto">
          <a:xfrm>
            <a:off x="107950" y="115888"/>
            <a:ext cx="3816350" cy="423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500"/>
              </a:spcAft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Обязательным атрибутом парной являлся полок – длинная скамья из дерева, которую размещали напротив печки-каменки рядом со стеной. Она служила лежаком, на котором находился человек, когда парился. В парной устанавливались скамейки для банного инвентаря. Они изготавливались из древесины, и обычно это была липа или береза.</a:t>
            </a:r>
            <a:endParaRPr lang="ru-RU" sz="16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2" name="Рисунок 4" descr="Русская баня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47675"/>
            <a:ext cx="47577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1"/>
          <p:cNvSpPr>
            <a:spLocks noChangeArrowheads="true"/>
          </p:cNvSpPr>
          <p:nvPr/>
        </p:nvSpPr>
        <p:spPr bwMode="auto">
          <a:xfrm>
            <a:off x="179388" y="188913"/>
            <a:ext cx="6121400" cy="4043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в бане обустраивался предбанник – маленькое помещение, где люди оставляли свою одежду и другие вещи, которые нельзя мочить. Здесь переводили дух после принятия водных процедур. В предбаннике устанавливали чан наполненный квасом или другим, исконно русским напитком, без которого визит в баню утрачивал смысл. Квас, использовали не только для питья, а и подливали на камни или запаривали в нём веники. Для удобства на полу в предбаннике всегда расстилали грубый войлочный материал или сено.</a:t>
            </a:r>
            <a:endPara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5" name="Рисунок 4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65588"/>
            <a:ext cx="3654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Картинки по запросу баня по белому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76250"/>
            <a:ext cx="26447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Картинки по запросу банный инвентарь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3565525"/>
            <a:ext cx="42195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true"/>
          </p:cNvSpPr>
          <p:nvPr/>
        </p:nvSpPr>
        <p:spPr bwMode="auto">
          <a:xfrm>
            <a:off x="179388" y="9525"/>
            <a:ext cx="6997700" cy="3571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качестве банного инвентаря использовались тазы из меди или металла, разные ковши, мочалки из натуральных растительных материалов, веники и другая банная утварь. Моющим средством обычно являлась зола или жидкое мыло. В углу всегда стояла кадка, изготовленная из дерева которую наполняли холодной чистой водой.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углах помещения всегда висели пучки с лечебными травами, издающими приятный аромат. Обычно это был чабрец, мята и другое разнотравье. Плюс ко всему травы использовали в качестве мягких веников, которыми делали целебный массаж.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 descr="Картинки по запросу банный инвентарь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830638"/>
            <a:ext cx="4845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Картинки по запросу медные тазы для бани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890963"/>
            <a:ext cx="34829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true"/>
          </p:cNvSpPr>
          <p:nvPr/>
        </p:nvSpPr>
        <p:spPr bwMode="auto">
          <a:xfrm>
            <a:off x="250825" y="260350"/>
            <a:ext cx="8642350" cy="2185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ts val="1675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бани</a:t>
            </a:r>
            <a:endParaRPr 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75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Скифская баня представляла собой самобытный чум (или вигвам) из трех жердин, обтянутых шкурами или войлоком. Внутри стоял чан с водой, куда бросали раскаленные камни, а на них сыпали конопляное семя. В низинных местах, затапливаемых в половодье (в том числе и на Нижнем Дону), бани строились на сваях, непосредственно над водной поверхностью.</a:t>
            </a:r>
            <a:endPara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Прямоугольник 2"/>
          <p:cNvSpPr>
            <a:spLocks noChangeArrowheads="true"/>
          </p:cNvSpPr>
          <p:nvPr/>
        </p:nvSpPr>
        <p:spPr bwMode="auto">
          <a:xfrm>
            <a:off x="107950" y="2565400"/>
            <a:ext cx="5256213" cy="248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ts val="1675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шагом в развитии русской бани было появление бань-полуземлянок (частично углубленных в землю круглоскатных и односкатных шалашей-хижин) и бань-землянок. Такое сооружение легко и быстро строится, кроме того, оно достаточно теплоизолировано, и банный эффект здесь получается значительно большим, чем в вигваме или шалаше. Древние бани носили разные названия, в зависимости от местности и населявшей ее народности: мовь; мовня; мовница; мыльня; впадня; баня </a:t>
            </a:r>
            <a:endPara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825" y="4221163"/>
            <a:ext cx="320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Картинки по запросу скифские бани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060575"/>
            <a:ext cx="2330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1"/>
          <p:cNvSpPr>
            <a:spLocks noChangeArrowheads="true"/>
          </p:cNvSpPr>
          <p:nvPr/>
        </p:nvSpPr>
        <p:spPr bwMode="auto">
          <a:xfrm>
            <a:off x="107950" y="188913"/>
            <a:ext cx="3671888" cy="645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</a:pPr>
            <a:r>
              <a:rPr lang="ru-RU" sz="1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Раньше было три вида русской бани: «чёрная», или курна, «белая», и баня в русской печке – влазня, лазня. Для удобства бани строялись на берегу озера, речки или хотя бы недалеко от колодца.</a:t>
            </a:r>
            <a:endParaRPr lang="ru-RU" sz="16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</a:pP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«Чёрная» баня - самая древняя. В ней не было отверстия для выхода дыма, стены были чёрные от сажи, в связи с чем и появилось название. «Чёрная» баня – это, по сути, крошечная избушка из брёвен с очень низеньким потолком, разделённая на две маленькие комнатки. В одной комнате был предбанник, а во второй сама парилка. Обстановка в парной была более чем скромной: печи, полка и большая бочка с водой. Пол чаще всего укрывали соломой или ветками ели.</a:t>
            </a:r>
            <a:endParaRPr lang="ru-RU" sz="16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1" name="Рисунок 3" descr="Картинки по запросу баня по чёрному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31788"/>
            <a:ext cx="33147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Картинки по запросу баня по чёрному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3663" y="2636838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Картинки по запросу баня по чёрному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355975"/>
            <a:ext cx="253841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Картинки по запросу баня по чёрному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8763" y="5153025"/>
            <a:ext cx="2881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true"/>
          </p:cNvSpPr>
          <p:nvPr/>
        </p:nvSpPr>
        <p:spPr bwMode="auto">
          <a:xfrm>
            <a:off x="107950" y="260350"/>
            <a:ext cx="4464050" cy="3694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15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появилась и «Белая» баня, в которой дым попадал не в помещение, а выходил через специально сделанный дымоход. Печь в «белой» бане была трёхуровневой: самый нижний, пустой - поддувало, средний - очаг, в котором горели дрова, и верхний – гора больших камней. Когда дрова полностью догорали и весь дым выходил, заслонку в трубе закрывали и начинали плескать воду на раскалённые камни, чтобы было больше пара. В городах обычно строили «белые» бани. 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3" descr="Картинки по запросу баня по белому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07975"/>
            <a:ext cx="36734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 descr="Похожее изображение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4327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 descr="Картинки по запросу баня по белому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8350" y="3438525"/>
            <a:ext cx="44656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true"/>
          </p:cNvSpPr>
          <p:nvPr/>
        </p:nvSpPr>
        <p:spPr bwMode="auto">
          <a:xfrm>
            <a:off x="468313" y="115888"/>
            <a:ext cx="8351837" cy="3694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450"/>
              </a:spcBef>
              <a:spcAft>
                <a:spcPts val="1500"/>
              </a:spcAft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России, где мало лесных участков, стала популярна довольно специфическая печка: пространство внутри очень большое - около полуметра высотой и почти полтора метра длиной. После приготовления еды - обычно выпечки хлеба - из очага доставали все угли и золу. Нагретые стены вытирали от копоти и золы мокрой тряпкой. На дно печи стелили доски или солому. Человека, который хочет помыться, засовывали на специальной лопате в устье печи и закрывали за ним дверцу. С собой человек брал большой сосуд с водой и берёзовый веник. Окатив стены водой, получали пар, который был насыщён хлебным запахом, который укреплял здоровье человека. После процедуры парящегося доставали из печки, и он отправлялся мыться по-обычному в избу. До того, как мыло было распространено по всей стране, вместо него использовали разведённую в воде золу – щелок. С его же помощью стирали белье.</a:t>
            </a: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2" descr="Картинки по запросу русская печь где мылись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608388"/>
            <a:ext cx="50355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AutoShape 4" descr="https://i.pinimg.com/736x/2e/09/1e/2e091e1d84aec060a8ee62750da33f40--body-care-sweden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492" name="AutoShape 6" descr="https://i.pinimg.com/736x/2e/09/1e/2e091e1d84aec060a8ee62750da33f40--body-care-sweden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493" name="AutoShape 8" descr="https://i.pinimg.com/736x/2e/09/1e/2e091e1d84aec060a8ee62750da33f40--body-care-sweden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494" name="AutoShape 10" descr="https://i.pinimg.com/736x/2e/09/1e/2e091e1d84aec060a8ee62750da33f40--body-care-sweden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495" name="AutoShape 12" descr="https://cdn2.static1-sima-land.com/items/3368796/0/700-nw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496" name="TextBox 8"/>
          <p:cNvSpPr txBox="true">
            <a:spLocks noChangeArrowheads="true"/>
          </p:cNvSpPr>
          <p:nvPr/>
        </p:nvSpPr>
        <p:spPr bwMode="auto">
          <a:xfrm>
            <a:off x="500063" y="357188"/>
            <a:ext cx="7727950" cy="2586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Calibri" panose="020F0502020204030204" pitchFamily="34" charset="0"/>
              </a:rPr>
              <a:t>Зачем же нужен в бане веник</a:t>
            </a:r>
            <a:r>
              <a:rPr lang="ru-RU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Папа часто повторяет  пословицы «В бане веник господин.»,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«Кто парится, тот не старится».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веники в бане бывают разные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Лиственные, хвойные, травянные.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63497" name="Picture 14" descr="https://ds04.infourok.ru/uploads/ex/0687/000a18a6-b1b5db53/4/img7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65484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true"/>
          </p:cNvGraphicFramePr>
          <p:nvPr/>
        </p:nvGraphicFramePr>
        <p:xfrm>
          <a:off x="142875" y="142875"/>
          <a:ext cx="8858250" cy="6422708"/>
        </p:xfrm>
        <a:graphic>
          <a:graphicData uri="http://schemas.openxmlformats.org/drawingml/2006/table">
            <a:tbl>
              <a:tblPr/>
              <a:tblGrid>
                <a:gridCol w="285750"/>
                <a:gridCol w="968375"/>
                <a:gridCol w="1536700"/>
                <a:gridCol w="211138"/>
                <a:gridCol w="927100"/>
                <a:gridCol w="1857375"/>
                <a:gridCol w="214312"/>
                <a:gridCol w="1231900"/>
                <a:gridCol w="16256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Лиственные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веники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true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Хвойные веники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true">
                  <a:tcPr/>
                </a:tc>
                <a:tc hMerge="true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Травяные веники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true">
                  <a:tcPr/>
                </a:tc>
                <a:tc hMerge="true"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Польза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Помогает  людям в лечении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Польза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Помогает людям в лечении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Польза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Помогает  людям в лечении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9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БЕРЁЗОВЫЙ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выводит токсины, шлаки и соль, улучшает вентиляцию легких, усиливает потоотделение,делают кожу упругой и бархатистой. 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бронхиальной астмы,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болезней почек 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опорно-двигательного аппарата.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способствует отхождению мокроты.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Растяжек и ссадин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4"/>
                      </a:pP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МОЖЖЕВЕЛЬНИК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Природный антибиотик.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Обеззараживает воздух,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Препятствует возникновению микробов.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Респираторных заболеваний.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Снижает температуру.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Обладает антистрессовым эффектом.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КРАПИВА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тонизирует тело и кожу,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улучшает работу и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иммунной системы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затягивает раны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суставов.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обладает мочегонным и противовоспалительным действием.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3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ДУБОВЫЙ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обладает бактерицидным  противовоспалительным действием, успокаивает нервную систему. делает кожу упругой и придает ей матовость.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сердечно-сосудистых заболеваниях 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избавления от одышки,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головных болей, бессонницы, раздражительности и потливости. 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  Стабилизирует давление.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ПИХТА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Имеет бактерицидные свойства,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Обеззараживающий эффект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суставов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Лечение дыхательных путей.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Устраняет боль в мышцах и позвоночнике.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4.Повышает иммунитет.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ПОЛЫНЬ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дезинфицирует воздух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усиливает кровоток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устраняет головную боль и усталость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оптимизирует водно-солевой баланс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способствует снижению веса.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</a:pP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ЛИПОВЫЙ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Обладает высоким содержание м в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витамина С.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повышает иммунитет 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Простудных заболеваний и вирусных инфекций.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применяется как жаропонижающее и обезболивающее средство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2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Успокаивает нервную систему.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МЯТА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отличное ингаляционное действие,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усиливает работу мозга и повышает концентрацию внимания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Тонизирует кожу.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обладает болеутоляющими свойствами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Помогает при бессонице и стрессе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ОЛЬХОВЫЙ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целебные вещества близкие к аспирину.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Лечение суставов, мышц.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Бамбук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усиливает кровоток и идеально подходит для проведения антицеллюлитного массажа.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придает коже и волосам сияние и здоровый вид,  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борется со стрессом.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true"/>
          </p:cNvGraphicFramePr>
          <p:nvPr/>
        </p:nvGraphicFramePr>
        <p:xfrm>
          <a:off x="285750" y="0"/>
          <a:ext cx="8858250" cy="6429377"/>
        </p:xfrm>
        <a:graphic>
          <a:graphicData uri="http://schemas.openxmlformats.org/drawingml/2006/table">
            <a:tbl>
              <a:tblPr/>
              <a:tblGrid>
                <a:gridCol w="366713"/>
                <a:gridCol w="3757612"/>
                <a:gridCol w="4733925"/>
              </a:tblGrid>
              <a:tr h="64293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Лиственные веники.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true">
                  <a:tcPr/>
                </a:tc>
                <a:tc hMerge="true"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Польза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Помогает  людям в лечении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74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Й</a:t>
                      </a:r>
                      <a:endParaRPr kumimoji="0" 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Обладает обеззараживающими свойствами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избавляет тело от шлаков и токсинов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кашля 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 воспалений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эффективно борется с сыпью.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7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Й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Обладает обеззараживающими свойствами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Кожных заболеваний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невралгии, 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радикулита, </a:t>
                      </a: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лечение растяжений и мышечных воспалений.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Обладает стимулирующим воздействием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Обладает потогонным действием и является антиоксидантом. 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атеросклероза 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гипертонии. </a:t>
                      </a:r>
                      <a:endParaRPr kumimoji="0" 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5563" name="Picture 6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0713">
            <a:off x="5945188" y="4632325"/>
            <a:ext cx="30972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Рисунок 5" descr="https://ruvera.ru/wp-content/uploads/rus_ban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357313"/>
            <a:ext cx="1785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5" name="Picture 2" descr="Процедуры с веником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857625"/>
            <a:ext cx="2251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true">
            <a:spLocks noChangeArrowheads="true"/>
          </p:cNvSpPr>
          <p:nvPr/>
        </p:nvSpPr>
        <p:spPr bwMode="auto">
          <a:xfrm>
            <a:off x="1331913" y="1052513"/>
            <a:ext cx="5832475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Проблема: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 и изучить информацию, как давно появилась баня и как баня влияет на здоровье человека?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и изучение интересующих вопросов и материалов 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презентацию и 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проектом.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true">
            <a:spLocks noChangeArrowheads="true"/>
          </p:cNvSpPr>
          <p:nvPr/>
        </p:nvSpPr>
        <p:spPr bwMode="auto">
          <a:xfrm>
            <a:off x="179388" y="404813"/>
            <a:ext cx="7272337" cy="6094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необходимый предмет в бане –это веник</a:t>
            </a:r>
            <a:r>
              <a:rPr lang="ru-RU">
                <a:latin typeface="Calibri" panose="020F0502020204030204" pitchFamily="34" charset="0"/>
              </a:rPr>
              <a:t>.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«Веник в бане всем начальник.»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 веников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Лиственные веники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 веник-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 токсины, шлаки и соль из организма. улучшает вентиляцию легких, усиливает потоотделение. Березовые листья впитывают в себя вредные вещества и делают кожу упругой и бархатистой. 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использовать березовый веник людям, страдающим бронхиальной астмой, он способствует отхождению мокроты. Березовый веник рекомендуется применять людям с болезнями почек и опорно-двигательного аппарата. Его также рекомендуют к использованию для лечения растяжек и ссадин.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Дубовый веник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стабилизирует давление и полезен для людей, страдающих сердечно-сосудистыми заболеваниями. 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Дубовые листья обладают бактерицидным и противовоспалительным действием, отлично успокаивают нервную систему. За счет содержания эфирных масел и дубильных веществ, он делает кожу упругой и придает ей матовость.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 веник из дуба для избавления от одышки, головных болей, бессонницы, раздражительности и потливости. 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особенностью липового веника является высокое содержание витамина С, который повышает иммунитет и легко борется с простудами и вирусными инфекциями, отличное потогонное средство и массаж им – отличная гимнастика для почек и мочевыводящих путей.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Липа применяется как жаропонижающее и обезболивающее средство и полезна для успокоения нервной системы.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14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567238"/>
            <a:ext cx="22844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polza-venikov-bereza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34963"/>
            <a:ext cx="4248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khvojnye-venik-polza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34963"/>
            <a:ext cx="25923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Venik-iz-duba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200"/>
            <a:ext cx="258603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osina-polza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297113"/>
            <a:ext cx="27352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zaparit-venik-iz-krapivy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0" y="2443163"/>
            <a:ext cx="2416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evkaliptovyj-venik-polza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85738" y="4508500"/>
            <a:ext cx="4762501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true"/>
          <p:nvPr/>
        </p:nvSpPr>
        <p:spPr>
          <a:xfrm>
            <a:off x="5795962" y="2852936"/>
            <a:ext cx="3162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легким паром!!!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true"/>
          </p:cNvSpPr>
          <p:nvPr/>
        </p:nvSpPr>
        <p:spPr bwMode="auto">
          <a:xfrm>
            <a:off x="539750" y="549275"/>
            <a:ext cx="6318250" cy="557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endParaRPr lang="ru-RU" b="1">
              <a:solidFill>
                <a:srgbClr val="333333"/>
              </a:solidFill>
              <a:latin typeface="Helvetica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>
                <a:solidFill>
                  <a:srgbClr val="333333"/>
                </a:solidFill>
                <a:latin typeface="Helvetica" pitchFamily="34" charset="0"/>
                <a:cs typeface="Times New Roman" panose="02020603050405020304" pitchFamily="18" charset="0"/>
              </a:rPr>
              <a:t>Вид проекта: ознакомительно- ориентировочный, информационно-исследовательский: (сбор информации, ознакомление с информацией, анализ, обобщение фактов)</a:t>
            </a:r>
            <a:endParaRPr lang="ru-RU" b="1">
              <a:solidFill>
                <a:srgbClr val="333333"/>
              </a:solidFill>
              <a:latin typeface="Helvetica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0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навыков здорового образа жизни.</a:t>
            </a:r>
            <a:r>
              <a:rPr lang="ru-RU" sz="2400">
                <a:latin typeface="Calibri" panose="020F0502020204030204" pitchFamily="34" charset="0"/>
              </a:rPr>
              <a:t> </a:t>
            </a:r>
            <a:endParaRPr lang="ru-RU" sz="2400"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sz="24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детей о традициях русского народа.</a:t>
            </a:r>
            <a:endParaRPr lang="ru-RU" sz="2000" b="1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осознанных представлений о необходимости заботится о своём здоровье.</a:t>
            </a:r>
            <a:endParaRPr lang="ru-RU" b="1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поведения.</a:t>
            </a:r>
            <a:endParaRPr lang="ru-RU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endParaRPr lang="ru-RU" sz="2000" b="1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статусы про баньку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24075"/>
            <a:ext cx="7848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4213" y="115888"/>
            <a:ext cx="76327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«В здоровом теле-здоровый дух.»</a:t>
            </a:r>
            <a:endParaRPr lang="ru-RU" sz="24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В чём же секрет русской баньки?</a:t>
            </a:r>
            <a:endParaRPr lang="ru-RU" sz="24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Недаром говорят:</a:t>
            </a:r>
            <a:endParaRPr lang="ru-RU" sz="24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Омой вода – тягу снимает,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Отец пар- душу вылечит,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Облей вода- оживит.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Равиль Алеев.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388" name="Прямоугольник 3"/>
          <p:cNvSpPr>
            <a:spLocks noChangeArrowheads="true"/>
          </p:cNvSpPr>
          <p:nvPr/>
        </p:nvSpPr>
        <p:spPr bwMode="auto">
          <a:xfrm>
            <a:off x="1187450" y="1271588"/>
            <a:ext cx="6985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1"/>
          <p:cNvSpPr>
            <a:spLocks noChangeArrowheads="true"/>
          </p:cNvSpPr>
          <p:nvPr/>
        </p:nvSpPr>
        <p:spPr bwMode="auto">
          <a:xfrm>
            <a:off x="323850" y="260350"/>
            <a:ext cx="5976938" cy="3313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29920" algn="l"/>
              </a:tabLst>
            </a:pP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баню любили все  и цари, и простолюдины. </a:t>
            </a:r>
            <a:r>
              <a:rPr lang="ru-RU" sz="1400" b="1">
                <a:solidFill>
                  <a:srgbClr val="3B3B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5 веке нашей эры баня была неотъемлемой частью жизни древних славян. В России  парную баню  называли мыльней или влазней. В банях отмечались все торжества, омывали ребенка, что только появился на свет,  и таким же образом провожали человека в мир иной. </a:t>
            </a: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девичник или мальчишник, никогда не проходил без посещения парной.  Случайный гость в доме, первым делом приглашался хозяином в парную и потом за стол. Эта традиция даже отразилась в русских народных сказках и древних летописях.</a:t>
            </a:r>
            <a:endParaRPr lang="ru-RU" sz="1400" b="1">
              <a:solidFill>
                <a:srgbClr val="3B3B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29920" algn="l"/>
              </a:tabLst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всех народов баня считалась местом особенным, священным. Баня это совокупность четырех стихий (как считали предки) – огня, воды, земли и воздуха. Человек, который попарился в бане, становился сильнее и здоровее.</a:t>
            </a:r>
            <a:endParaRPr lang="ru-RU" sz="14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6" descr="Похожее изображение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076700"/>
            <a:ext cx="36734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Похожее изображение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3941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Картинки по запросу фон для презентации история бани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765175"/>
            <a:ext cx="2555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true"/>
          </p:cNvSpPr>
          <p:nvPr/>
        </p:nvSpPr>
        <p:spPr bwMode="auto">
          <a:xfrm>
            <a:off x="323850" y="692150"/>
            <a:ext cx="4679950" cy="4659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629920" algn="l"/>
              </a:tabLst>
            </a:pPr>
            <a:r>
              <a:rPr lang="ru-RU" sz="1600" b="1">
                <a:solidFill>
                  <a:srgbClr val="3B3B3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бани строились исключительно из бревен, а вот в 1090 году в городе Переславле была построена кирпичная баня.</a:t>
            </a:r>
            <a:endParaRPr lang="ru-RU" sz="1600" b="1">
              <a:solidFill>
                <a:srgbClr val="3B3B3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2992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парные начали появляться в древней Греции. Здесь люди отдыхали и общались со знакомыми и даже занимались физкультурой. своё название баня получила не просто так. В переводе с древнегреческого языка слово «баня» трактуется как «изгнание боли и грусти».</a:t>
            </a:r>
            <a:r>
              <a:rPr lang="ru-RU" sz="1600">
                <a:solidFill>
                  <a:srgbClr val="3A3A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>
              <a:solidFill>
                <a:srgbClr val="3A3A3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29920" algn="l"/>
              </a:tabLst>
            </a:pPr>
            <a:r>
              <a:rPr lang="ru-RU" sz="1600" b="1">
                <a:solidFill>
                  <a:srgbClr val="3A3A3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Баня была не просто местом, где можно было очистить свое тело от грязи и принять гигиенические процедуры, но и неким лечебно-профилактическим учреждением, где люди древней врачебной специальности любого хворого могли поставить на ноги.</a:t>
            </a:r>
            <a:endParaRPr lang="ru-RU" sz="16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629920" algn="l"/>
              </a:tabLst>
            </a:pPr>
            <a:endParaRPr lang="ru-RU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Рисунок 3" descr="https://ruvera.ru/wp-content/uploads/rus_ban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16175"/>
            <a:ext cx="416718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1"/>
          <p:cNvSpPr>
            <a:spLocks noChangeArrowheads="true"/>
          </p:cNvSpPr>
          <p:nvPr/>
        </p:nvSpPr>
        <p:spPr bwMode="auto">
          <a:xfrm>
            <a:off x="34925" y="188913"/>
            <a:ext cx="4321175" cy="458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676400" algn="l"/>
              </a:tabLst>
            </a:pPr>
            <a:r>
              <a:rPr lang="ru-RU" sz="1600" b="1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древним описаниям, баня представляла собой бревенчатое строение с очагом,  </a:t>
            </a:r>
            <a:r>
              <a:rPr lang="ru-RU" sz="1400" b="1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бычно использовался берёзовый или липовый сруб, обладающий приятным ароматом и стойкостью к воздействию влаги).</a:t>
            </a:r>
            <a:r>
              <a:rPr lang="ru-RU" sz="160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раскаленные угли которого время от времени лили воду, которая превращалась в пар. Согласно народным повериям, хранителем бани и ее душой </a:t>
            </a:r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банник </a:t>
            </a:r>
            <a:r>
              <a:rPr lang="ru-RU" sz="1600" b="1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абсолютно голый старичок, тело которого покрыто листьями от веника. Банника полагалось время от времени задабривать, угощая его хлебом с солью, что лишний раз подчеркивает уважительное отношение славян к самой бане и ее «сущности», которую буквально боготворили.</a:t>
            </a:r>
            <a:endParaRPr lang="ru-RU" sz="1600" b="1">
              <a:latin typeface="Calibri" panose="020F0502020204030204" pitchFamily="34" charset="0"/>
            </a:endParaRPr>
          </a:p>
        </p:txBody>
      </p:sp>
      <p:pic>
        <p:nvPicPr>
          <p:cNvPr id="5" name="Picture 2" descr="Картинки по запросу картинки пнг банник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88641"/>
            <a:ext cx="4499992" cy="6456842"/>
          </a:xfrm>
          <a:prstGeom prst="ellipse">
            <a:avLst/>
          </a:prstGeom>
          <a:ln w="63500" cap="rnd">
            <a:solidFill>
              <a:srgbClr val="FF99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1"/>
          <p:cNvSpPr>
            <a:spLocks noChangeArrowheads="true"/>
          </p:cNvSpPr>
          <p:nvPr/>
        </p:nvSpPr>
        <p:spPr bwMode="auto">
          <a:xfrm>
            <a:off x="395288" y="1052513"/>
            <a:ext cx="3816350" cy="2586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правилам, в бане нельзя было клясться, ругаться, громко разговаривать и вообще вести себя непристойно, или «охальничать». Баннику это не понравится, и он накажет нарушителя: подпустит угарного дыма, плеснёт на спину кипятку или вообще обдерёт кожу</a:t>
            </a:r>
            <a:endParaRPr lang="ru-RU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картинки пнг банник"/>
          <p:cNvPicPr>
            <a:picLocks noChangeAspect="true" noChangeArrowheads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 bwMode="auto">
          <a:xfrm>
            <a:off x="4716016" y="1149674"/>
            <a:ext cx="3942675" cy="497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тинки по запросу фон для презентаци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true"/>
          </p:cNvSpPr>
          <p:nvPr/>
        </p:nvSpPr>
        <p:spPr bwMode="auto">
          <a:xfrm>
            <a:off x="323850" y="476250"/>
            <a:ext cx="6769100" cy="3757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посещение парной являлось отличным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профилактическим мероприятием для предупреждения разного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 заболеваний. В парной все клетки человеческого организма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заряжались энергией, которая заставляла их функционировать по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новому, запуская процесс регенерации. А благодаря резкой смене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на низкую температуру, когда сразу после парной люди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ныряли в прорубь или в снег происходило закаливание организма и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иммунитета.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Баню посещали люди с разными болезнями, особенно это касалось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простуды, насморка, кашля или проблем с суставами.</a:t>
            </a:r>
            <a:endParaRPr lang="ru-RU" sz="1600" b="1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sz="1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Терапевтический эффект от простой процедуры, производил мощное воздействие на человеческий организм, изгонял любую хворь.</a:t>
            </a:r>
            <a:endParaRPr lang="ru-RU" sz="1600" b="1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500"/>
              </a:spcAft>
              <a:tabLst>
                <a:tab pos="457200" algn="l"/>
              </a:tabLst>
            </a:pPr>
            <a:endParaRPr lang="ru-RU" sz="1600">
              <a:latin typeface="Calibri" panose="020F0502020204030204" pitchFamily="34" charset="0"/>
            </a:endParaRPr>
          </a:p>
        </p:txBody>
      </p:sp>
      <p:pic>
        <p:nvPicPr>
          <p:cNvPr id="21507" name="Picture 8" descr="Картинки по запросу фон для презентации история бани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217988"/>
            <a:ext cx="3095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Похожее изображение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333375"/>
            <a:ext cx="2016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Похожее изображение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76750"/>
            <a:ext cx="4267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11935</Words>
  <Application>WPS Presentation</Application>
  <PresentationFormat>Экран (4:3)</PresentationFormat>
  <Paragraphs>300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Helvetica</vt:lpstr>
      <vt:lpstr>Symbol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теле-здоровый дух.</dc:title>
  <dc:creator>Galina Blagodarenko</dc:creator>
  <cp:lastModifiedBy>vadim</cp:lastModifiedBy>
  <cp:revision>81</cp:revision>
  <dcterms:created xsi:type="dcterms:W3CDTF">2020-10-26T16:17:13Z</dcterms:created>
  <dcterms:modified xsi:type="dcterms:W3CDTF">2020-10-26T16:17:13Z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1033-11.1.0.9711</vt:lpwstr>
  </property>
</Properties>
</file>