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7" r:id="rId3"/>
    <p:sldId id="264" r:id="rId4"/>
    <p:sldId id="286" r:id="rId5"/>
    <p:sldId id="266" r:id="rId6"/>
    <p:sldId id="291" r:id="rId7"/>
    <p:sldId id="288" r:id="rId8"/>
    <p:sldId id="289" r:id="rId9"/>
    <p:sldId id="293" r:id="rId10"/>
    <p:sldId id="292" r:id="rId11"/>
    <p:sldId id="294" r:id="rId12"/>
    <p:sldId id="290" r:id="rId13"/>
    <p:sldId id="263" r:id="rId14"/>
    <p:sldId id="295" r:id="rId15"/>
    <p:sldId id="285" r:id="rId16"/>
    <p:sldId id="262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00"/>
    <a:srgbClr val="0000CC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C2BE8-ED88-4E80-AEA4-A5C9697F8E14}" type="datetimeFigureOut">
              <a:rPr lang="ru-RU"/>
              <a:pPr>
                <a:defRPr/>
              </a:pPr>
              <a:t>16.01.2016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95659-9AEE-4CD4-8C1E-E74D6017D3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6A4D6-ABA4-4F3B-862B-66D7291A3D03}" type="datetimeFigureOut">
              <a:rPr lang="ru-RU"/>
              <a:pPr>
                <a:defRPr/>
              </a:pPr>
              <a:t>16.01.2016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B077B-E9DE-41DF-84B9-47AE19DE83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D1DCA-8D3C-41D4-89B1-9D59F0BA9466}" type="datetimeFigureOut">
              <a:rPr lang="ru-RU"/>
              <a:pPr>
                <a:defRPr/>
              </a:pPr>
              <a:t>16.01.2016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3E76F-8468-42F6-BD5C-66FAE00BD4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F73FC-8055-4ADE-8A6C-D7933D34DD29}" type="datetimeFigureOut">
              <a:rPr lang="ru-RU"/>
              <a:pPr>
                <a:defRPr/>
              </a:pPr>
              <a:t>16.01.2016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A6EC88-B517-4446-B461-2517F4C4C2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958DC-895F-47BB-8135-CDC7D96E222A}" type="datetimeFigureOut">
              <a:rPr lang="ru-RU"/>
              <a:pPr>
                <a:defRPr/>
              </a:pPr>
              <a:t>16.01.2016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DD15B-17F0-47F5-8CF5-CA9547340A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62971-2FB3-4469-8161-7B627C7F9B7F}" type="datetimeFigureOut">
              <a:rPr lang="ru-RU"/>
              <a:pPr>
                <a:defRPr/>
              </a:pPr>
              <a:t>16.01.2016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13C02-6F2C-48BE-BBA7-C7EEAFAB24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48B5B-D76B-45C9-9AA8-C02618C2D107}" type="datetimeFigureOut">
              <a:rPr lang="ru-RU"/>
              <a:pPr>
                <a:defRPr/>
              </a:pPr>
              <a:t>16.01.2016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E9008-E220-469F-BD3B-E3A6C07173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FEA6A-DC91-46C5-8D67-2472F739D8C2}" type="datetimeFigureOut">
              <a:rPr lang="ru-RU"/>
              <a:pPr>
                <a:defRPr/>
              </a:pPr>
              <a:t>16.01.2016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894F6-52CF-4FE5-8863-68FEA61B65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AD68A-30BF-4A46-AFAE-C7EDE69ADD83}" type="datetimeFigureOut">
              <a:rPr lang="ru-RU"/>
              <a:pPr>
                <a:defRPr/>
              </a:pPr>
              <a:t>16.01.2016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ACDAF-1F8B-408B-B5EA-EFFF9C76F4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42272-7325-4EF5-AFCE-6EDDD8180932}" type="datetimeFigureOut">
              <a:rPr lang="ru-RU"/>
              <a:pPr>
                <a:defRPr/>
              </a:pPr>
              <a:t>16.01.2016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CF870-A3BC-491C-BCD4-E6822BE598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90055-646C-4FE7-9514-084A2A639C1E}" type="datetimeFigureOut">
              <a:rPr lang="ru-RU"/>
              <a:pPr>
                <a:defRPr/>
              </a:pPr>
              <a:t>16.01.2016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D9330-0D82-48B1-8B83-A98FA9FCB9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862A84B-4666-46A5-BEF5-3AC7BCC22C7A}" type="datetimeFigureOut">
              <a:rPr lang="ru-RU"/>
              <a:pPr>
                <a:defRPr/>
              </a:pPr>
              <a:t>16.01.2016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1C6ED17-719A-468B-A735-4050FE8749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555777" y="1988840"/>
            <a:ext cx="366751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</a:rPr>
              <a:t>Водопады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076056" y="6381328"/>
            <a:ext cx="2536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Благодаренко</a:t>
            </a:r>
            <a:r>
              <a:rPr lang="ru-RU" dirty="0" smtClean="0"/>
              <a:t> </a:t>
            </a:r>
            <a:r>
              <a:rPr lang="ru-RU" sz="1400" dirty="0" smtClean="0"/>
              <a:t>Г.В. 2015</a:t>
            </a:r>
            <a:endParaRPr lang="ru-RU" sz="1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55776" y="2912169"/>
            <a:ext cx="430222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Цель: </a:t>
            </a:r>
            <a:r>
              <a:rPr lang="ru-RU" dirty="0" smtClean="0">
                <a:solidFill>
                  <a:srgbClr val="7030A0"/>
                </a:solidFill>
              </a:rPr>
              <a:t>Рассказать </a:t>
            </a:r>
            <a:r>
              <a:rPr lang="ru-RU" dirty="0">
                <a:solidFill>
                  <a:srgbClr val="7030A0"/>
                </a:solidFill>
              </a:rPr>
              <a:t>учащимся, как образуются водопады, какую роль играют водопады в жизнедеятельности человека; развивать интерес к окружающему миру; воспитывать бережное отношение к природе.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323528" y="476672"/>
            <a:ext cx="3600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Любой водопад - это источник звука - от нежнейшего журчания до громоподобных раскатов. </a:t>
            </a:r>
            <a:endParaRPr lang="ru-RU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Шум 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Ниагары днем слышен на расстоянии до 2 км, ночью - до семи</a:t>
            </a:r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лышимость 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водопадов ночью </a:t>
            </a:r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 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 раза сильнее, чем </a:t>
            </a:r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днем»</a:t>
            </a:r>
            <a:endParaRPr lang="ru-RU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Установлено, что великие водопады - мощные, постоянно действующие генераторы инфразвуковых колебаний.</a:t>
            </a:r>
          </a:p>
        </p:txBody>
      </p:sp>
      <p:pic>
        <p:nvPicPr>
          <p:cNvPr id="4" name="preview-image" descr="http://stat18.privet.ru/lr/0a3085dad4faae9bf05b5e7906d2ea0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99116" y="23478"/>
            <a:ext cx="4729735" cy="35504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2" descr="http://poster.by/db/b002387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434" y="4005064"/>
            <a:ext cx="4078661" cy="27118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review-image" descr="http://www.lifeglobe.net/media/entry/1016/cascatadocaracolcanel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2715" y="3417395"/>
            <a:ext cx="4721285" cy="31567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99397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79512" y="404665"/>
            <a:ext cx="34563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Водопады </a:t>
            </a:r>
            <a:r>
              <a:rPr lang="ru-RU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имеют определенный период жизни, после которого происходит смерть водопада. </a:t>
            </a:r>
            <a:br>
              <a:rPr lang="ru-RU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4" name="preview-image" descr="http://www.fresher.ru/manager_content/images/samye-zavorazhivayushhie-vodopady-mira/big/21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35779" y="116632"/>
            <a:ext cx="5402045" cy="31618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review-image" descr="http://lifeglobe.net/media/entry/1016/Waterfalll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269"/>
          <a:stretch/>
        </p:blipFill>
        <p:spPr bwMode="auto">
          <a:xfrm>
            <a:off x="129987" y="2686436"/>
            <a:ext cx="4028591" cy="40324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4427984" y="3645024"/>
            <a:ext cx="424847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Хотя водопад не исчезает совсем. Он просто превращается сначала в пороги, а затем в более спокойные реки. На месте бушующего водопада остается только спокойная, большая река. И лишь только иногда возникающие пороги в местах поворота реки напоминают о былой жизни водопада. </a:t>
            </a:r>
          </a:p>
        </p:txBody>
      </p:sp>
    </p:spTree>
    <p:extLst>
      <p:ext uri="{BB962C8B-B14F-4D97-AF65-F5344CB8AC3E}">
        <p14:creationId xmlns:p14="http://schemas.microsoft.com/office/powerpoint/2010/main" val="1484074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http://cs319425.vk.me/v319425571/1a1e/Ckigwk-xks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3968" y="3429000"/>
            <a:ext cx="4565650" cy="33401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review-image" descr="http://cs3.livemaster.ru/zhurnalfoto/3/3/8/13071913300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6055" y="129888"/>
            <a:ext cx="3429655" cy="31788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323528" y="548680"/>
            <a:ext cx="34563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Calibri" pitchFamily="34" charset="0"/>
              </a:rPr>
              <a:t>Водопад.</a:t>
            </a:r>
          </a:p>
          <a:p>
            <a:pPr algn="ctr"/>
            <a:r>
              <a:rPr lang="ru-RU" b="1" dirty="0" smtClean="0">
                <a:solidFill>
                  <a:srgbClr val="0000FF"/>
                </a:solidFill>
                <a:latin typeface="Calibri" pitchFamily="34" charset="0"/>
              </a:rPr>
              <a:t>Посмотрите на закат,</a:t>
            </a:r>
          </a:p>
          <a:p>
            <a:pPr algn="ctr"/>
            <a:r>
              <a:rPr lang="ru-RU" b="1" dirty="0" smtClean="0">
                <a:solidFill>
                  <a:srgbClr val="0000FF"/>
                </a:solidFill>
                <a:latin typeface="Calibri" pitchFamily="34" charset="0"/>
              </a:rPr>
              <a:t>Там вдали воды каскад,</a:t>
            </a:r>
          </a:p>
          <a:p>
            <a:pPr algn="ctr"/>
            <a:r>
              <a:rPr lang="ru-RU" b="1" dirty="0" smtClean="0">
                <a:solidFill>
                  <a:srgbClr val="0000FF"/>
                </a:solidFill>
                <a:latin typeface="Calibri" pitchFamily="34" charset="0"/>
              </a:rPr>
              <a:t>С гор вода по склону мчится,</a:t>
            </a:r>
          </a:p>
          <a:p>
            <a:pPr algn="ctr"/>
            <a:r>
              <a:rPr lang="ru-RU" b="1" dirty="0" smtClean="0">
                <a:solidFill>
                  <a:srgbClr val="0000FF"/>
                </a:solidFill>
                <a:latin typeface="Calibri" pitchFamily="34" charset="0"/>
              </a:rPr>
              <a:t>Вниз стремиться устремиться.</a:t>
            </a:r>
            <a:endParaRPr lang="ru-RU" b="1" dirty="0">
              <a:solidFill>
                <a:srgbClr val="0000FF"/>
              </a:solidFill>
              <a:latin typeface="Calibri" pitchFamily="34" charset="0"/>
            </a:endParaRPr>
          </a:p>
        </p:txBody>
      </p:sp>
      <p:pic>
        <p:nvPicPr>
          <p:cNvPr id="7170" name="Picture 2" descr="http://www.weareart.ru/public/uploads/news/432/b-IMG_a468a36c74d0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038486"/>
            <a:ext cx="3698287" cy="46523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Прямоугольник 1"/>
          <p:cNvSpPr>
            <a:spLocks noChangeArrowheads="1"/>
          </p:cNvSpPr>
          <p:nvPr/>
        </p:nvSpPr>
        <p:spPr bwMode="auto">
          <a:xfrm>
            <a:off x="539552" y="260648"/>
            <a:ext cx="331236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dirty="0" smtClean="0">
              <a:latin typeface="Calibri" pitchFamily="34" charset="0"/>
            </a:endParaRPr>
          </a:p>
          <a:p>
            <a:pPr algn="ctr"/>
            <a:r>
              <a:rPr lang="ru-RU" b="1" dirty="0" smtClean="0">
                <a:solidFill>
                  <a:srgbClr val="0000FF"/>
                </a:solidFill>
                <a:latin typeface="Calibri" pitchFamily="34" charset="0"/>
              </a:rPr>
              <a:t>Ручейки </a:t>
            </a:r>
            <a:r>
              <a:rPr lang="ru-RU" b="1" dirty="0">
                <a:solidFill>
                  <a:srgbClr val="0000FF"/>
                </a:solidFill>
                <a:latin typeface="Calibri" pitchFamily="34" charset="0"/>
              </a:rPr>
              <a:t>спешат сплотиться, </a:t>
            </a:r>
          </a:p>
          <a:p>
            <a:pPr algn="ctr"/>
            <a:r>
              <a:rPr lang="ru-RU" b="1" dirty="0">
                <a:solidFill>
                  <a:srgbClr val="0000FF"/>
                </a:solidFill>
                <a:latin typeface="Calibri" pitchFamily="34" charset="0"/>
              </a:rPr>
              <a:t>Чтоб потоком бурным литься.</a:t>
            </a:r>
          </a:p>
          <a:p>
            <a:pPr algn="ctr"/>
            <a:r>
              <a:rPr lang="ru-RU" b="1" dirty="0">
                <a:solidFill>
                  <a:srgbClr val="0000FF"/>
                </a:solidFill>
                <a:latin typeface="Calibri" pitchFamily="34" charset="0"/>
              </a:rPr>
              <a:t>Силу быстро набирают,</a:t>
            </a:r>
          </a:p>
          <a:p>
            <a:pPr algn="ctr"/>
            <a:r>
              <a:rPr lang="ru-RU" b="1" dirty="0">
                <a:solidFill>
                  <a:srgbClr val="0000FF"/>
                </a:solidFill>
                <a:latin typeface="Calibri" pitchFamily="34" charset="0"/>
              </a:rPr>
              <a:t>Камни вниз они толкают.</a:t>
            </a:r>
          </a:p>
        </p:txBody>
      </p:sp>
      <p:pic>
        <p:nvPicPr>
          <p:cNvPr id="4098" name="Picture 2" descr="https://s3.amazonaws.com/w2d-files/50d7f89d18360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367" y="2636912"/>
            <a:ext cx="4034913" cy="35010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slipnet.ru/uploads/posts/2014-08/1408650738_niagarskiy-vodopad-ssha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9774" y="3714405"/>
            <a:ext cx="4682989" cy="31102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ru1.anyfad.com/items/t1@329851a3-2929-4246-9edd-4db1eef9116b/Samye-krasivye-vodopady-mir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77208" y="89904"/>
            <a:ext cx="4677547" cy="35081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323528" y="404664"/>
            <a:ext cx="30243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FF"/>
                </a:solidFill>
                <a:latin typeface="Calibri" pitchFamily="34" charset="0"/>
              </a:rPr>
              <a:t>Словно малыши играют</a:t>
            </a:r>
          </a:p>
          <a:p>
            <a:pPr algn="ctr"/>
            <a:r>
              <a:rPr lang="ru-RU" b="1" dirty="0">
                <a:solidFill>
                  <a:srgbClr val="0000FF"/>
                </a:solidFill>
                <a:latin typeface="Calibri" pitchFamily="34" charset="0"/>
              </a:rPr>
              <a:t>Ничего не замечают.</a:t>
            </a:r>
          </a:p>
          <a:p>
            <a:pPr algn="ctr"/>
            <a:r>
              <a:rPr lang="ru-RU" b="1" dirty="0">
                <a:solidFill>
                  <a:srgbClr val="0000FF"/>
                </a:solidFill>
                <a:latin typeface="Calibri" pitchFamily="34" charset="0"/>
              </a:rPr>
              <a:t>Говорю вам по секрету </a:t>
            </a:r>
          </a:p>
          <a:p>
            <a:pPr algn="ctr"/>
            <a:r>
              <a:rPr lang="ru-RU" b="1" dirty="0">
                <a:solidFill>
                  <a:srgbClr val="0000FF"/>
                </a:solidFill>
                <a:latin typeface="Calibri" pitchFamily="34" charset="0"/>
              </a:rPr>
              <a:t>Ничего им не помеха.</a:t>
            </a:r>
          </a:p>
        </p:txBody>
      </p:sp>
      <p:pic>
        <p:nvPicPr>
          <p:cNvPr id="3074" name="Picture 2" descr="http://www.zadumka.org/wp-content/uploads/2013/10/%D0%B0%D0%BD%D1%85%D0%B5%D0%BB%D1%8C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1012" y="187202"/>
            <a:ext cx="4317599" cy="64835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review-image" descr="http://rfdorogi.ru/uploads/posts/2011-10/1319029303_vodpad4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2371" y="2518897"/>
            <a:ext cx="4324720" cy="3748156"/>
          </a:xfrm>
          <a:prstGeom prst="round2DiagRect">
            <a:avLst>
              <a:gd name="adj1" fmla="val 16667"/>
              <a:gd name="adj2" fmla="val 5829"/>
            </a:avLst>
          </a:prstGeom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02722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06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51520" y="404664"/>
            <a:ext cx="34563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FF"/>
                </a:solidFill>
                <a:latin typeface="Calibri" pitchFamily="34" charset="0"/>
              </a:rPr>
              <a:t>На закате и рассвете ,</a:t>
            </a:r>
          </a:p>
          <a:p>
            <a:r>
              <a:rPr lang="ru-RU" b="1" dirty="0">
                <a:solidFill>
                  <a:srgbClr val="0000FF"/>
                </a:solidFill>
                <a:latin typeface="Calibri" pitchFamily="34" charset="0"/>
              </a:rPr>
              <a:t>Словно маленькие дети</a:t>
            </a:r>
          </a:p>
          <a:p>
            <a:r>
              <a:rPr lang="ru-RU" b="1" dirty="0">
                <a:solidFill>
                  <a:srgbClr val="0000FF"/>
                </a:solidFill>
                <a:latin typeface="Calibri" pitchFamily="34" charset="0"/>
              </a:rPr>
              <a:t>Все играют и шалят</a:t>
            </a:r>
          </a:p>
          <a:p>
            <a:r>
              <a:rPr lang="ru-RU" b="1" dirty="0">
                <a:solidFill>
                  <a:srgbClr val="0000FF"/>
                </a:solidFill>
                <a:latin typeface="Calibri" pitchFamily="34" charset="0"/>
              </a:rPr>
              <a:t>С шумом вниз они летят.</a:t>
            </a:r>
          </a:p>
          <a:p>
            <a:r>
              <a:rPr lang="ru-RU" b="1" dirty="0">
                <a:solidFill>
                  <a:srgbClr val="0000FF"/>
                </a:solidFill>
                <a:latin typeface="Calibri" pitchFamily="34" charset="0"/>
              </a:rPr>
              <a:t>В каждой капле солнца свет</a:t>
            </a:r>
          </a:p>
          <a:p>
            <a:r>
              <a:rPr lang="ru-RU" b="1" dirty="0">
                <a:solidFill>
                  <a:srgbClr val="0000FF"/>
                </a:solidFill>
                <a:latin typeface="Calibri" pitchFamily="34" charset="0"/>
              </a:rPr>
              <a:t>Шлют они тебе привет.</a:t>
            </a:r>
          </a:p>
          <a:p>
            <a:r>
              <a:rPr lang="ru-RU" b="1" dirty="0">
                <a:solidFill>
                  <a:srgbClr val="0000FF"/>
                </a:solidFill>
                <a:latin typeface="Calibri" pitchFamily="34" charset="0"/>
              </a:rPr>
              <a:t>Отражают всё вокруг,</a:t>
            </a:r>
          </a:p>
          <a:p>
            <a:r>
              <a:rPr lang="ru-RU" b="1" dirty="0">
                <a:solidFill>
                  <a:srgbClr val="0000FF"/>
                </a:solidFill>
                <a:latin typeface="Calibri" pitchFamily="34" charset="0"/>
              </a:rPr>
              <a:t>Ах, захватывает дух.</a:t>
            </a:r>
          </a:p>
        </p:txBody>
      </p:sp>
      <p:pic>
        <p:nvPicPr>
          <p:cNvPr id="5122" name="Picture 2" descr="http://www.krasivyeoboi.com/big/134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0381" y="46220"/>
            <a:ext cx="4416491" cy="33123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terra-z.ru/wp-content/uploads/2014/08/112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591" y="3043759"/>
            <a:ext cx="4449435" cy="36724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animalworld.com.ua/images/2013/February/Eco/Iguasu/image14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89610" y="3429000"/>
            <a:ext cx="4423209" cy="32541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9" y="1312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467544" y="548680"/>
            <a:ext cx="31232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FF"/>
                </a:solidFill>
                <a:latin typeface="Calibri" pitchFamily="34" charset="0"/>
              </a:rPr>
              <a:t>Все на солнышке сияют. </a:t>
            </a:r>
          </a:p>
          <a:p>
            <a:pPr algn="ctr"/>
            <a:r>
              <a:rPr lang="ru-RU" b="1" dirty="0">
                <a:solidFill>
                  <a:srgbClr val="0000FF"/>
                </a:solidFill>
                <a:latin typeface="Calibri" pitchFamily="34" charset="0"/>
              </a:rPr>
              <a:t>Радугой переливают</a:t>
            </a:r>
            <a:r>
              <a:rPr lang="ru-RU" b="1" dirty="0" smtClean="0">
                <a:solidFill>
                  <a:srgbClr val="0000FF"/>
                </a:solidFill>
                <a:latin typeface="Calibri" pitchFamily="34" charset="0"/>
              </a:rPr>
              <a:t>.</a:t>
            </a:r>
            <a:endParaRPr lang="ru-RU" b="1" dirty="0">
              <a:solidFill>
                <a:srgbClr val="0000FF"/>
              </a:solidFill>
              <a:latin typeface="Calibri" pitchFamily="34" charset="0"/>
            </a:endParaRPr>
          </a:p>
          <a:p>
            <a:pPr algn="ctr"/>
            <a:r>
              <a:rPr lang="ru-RU" b="1" dirty="0">
                <a:solidFill>
                  <a:srgbClr val="0000FF"/>
                </a:solidFill>
                <a:latin typeface="Calibri" pitchFamily="34" charset="0"/>
              </a:rPr>
              <a:t>Как красив воды каскад</a:t>
            </a:r>
          </a:p>
          <a:p>
            <a:pPr algn="ctr"/>
            <a:r>
              <a:rPr lang="ru-RU" b="1" dirty="0">
                <a:solidFill>
                  <a:srgbClr val="0000FF"/>
                </a:solidFill>
                <a:latin typeface="Calibri" pitchFamily="34" charset="0"/>
              </a:rPr>
              <a:t>Это чудо-водопад. </a:t>
            </a:r>
          </a:p>
        </p:txBody>
      </p:sp>
      <p:pic>
        <p:nvPicPr>
          <p:cNvPr id="2050" name="Picture 2" descr="http://s55.radikal.ru/i147/0807/01/58d9c0118f7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9700" y="35690"/>
            <a:ext cx="4854392" cy="35497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review-image" descr="http://www.13min.ru/wp-content/uploads/2012/08/Vodopady-Iguasu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9700" y="3421861"/>
            <a:ext cx="4811474" cy="35843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2" name="Picture 4" descr="http://planeta.moy.su/_bl/661/47930606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2530346"/>
            <a:ext cx="4065101" cy="41390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680" y="1870137"/>
            <a:ext cx="1688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 smtClean="0"/>
              <a:t>Благодаренко</a:t>
            </a:r>
            <a:r>
              <a:rPr lang="ru-RU" sz="1400" dirty="0" smtClean="0"/>
              <a:t> Г.В.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00013"/>
            <a:ext cx="9144000" cy="695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review-image" descr="http://turobzory.com/uploads/posts/2011-03/1301258866_4.1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100013"/>
            <a:ext cx="9144000" cy="695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Прямоугольник 4"/>
          <p:cNvSpPr>
            <a:spLocks noChangeArrowheads="1"/>
          </p:cNvSpPr>
          <p:nvPr/>
        </p:nvSpPr>
        <p:spPr bwMode="auto">
          <a:xfrm>
            <a:off x="2124075" y="0"/>
            <a:ext cx="473392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FFFF00"/>
                </a:solidFill>
                <a:latin typeface="Calibri" pitchFamily="34" charset="0"/>
              </a:rPr>
              <a:t>Водопад – это непросто падающая вода. Водопад – это бурлящая жизнь, это прекрасное зрелище, обладающее успокаивающим и расслабляющим действием. Водопады притягивают к себе людей всего мира.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Прямоугольник 1"/>
          <p:cNvSpPr>
            <a:spLocks noChangeArrowheads="1"/>
          </p:cNvSpPr>
          <p:nvPr/>
        </p:nvSpPr>
        <p:spPr bwMode="auto">
          <a:xfrm>
            <a:off x="395288" y="549275"/>
            <a:ext cx="40322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FFFF00"/>
                </a:solidFill>
                <a:latin typeface="Calibri" pitchFamily="34" charset="0"/>
              </a:rPr>
              <a:t>Водопад – это поток воды, стремящийся или падающий с высоты. Водопадом считают место где падает вода выше чем с метра. А все, что меньше - пороги и уступы. </a:t>
            </a:r>
          </a:p>
        </p:txBody>
      </p:sp>
      <p:pic>
        <p:nvPicPr>
          <p:cNvPr id="16387" name="preview-image" descr="http://mtdata.ru/u18/photo2CF8/20450257136-0/original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58314"/>
            <a:ext cx="4248472" cy="32706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388" name="preview-image" descr="http://stat18.privet.ru/lr/0a3058b2d76306776d626a0fa35966a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45779" y="3429000"/>
            <a:ext cx="4338638" cy="31686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389" name="preview-image" descr="http://relaxic.net/wp-content/uploads/2011/03/Falls_049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78" t="-1951"/>
          <a:stretch/>
        </p:blipFill>
        <p:spPr bwMode="auto">
          <a:xfrm>
            <a:off x="107504" y="2804332"/>
            <a:ext cx="4179225" cy="34957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review-image" descr="http://club.foto.ru/gallery/images/preview/2003/06/03/8490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2780928"/>
            <a:ext cx="3416300" cy="30241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411" name="Прямоугольник 1"/>
          <p:cNvSpPr>
            <a:spLocks noChangeArrowheads="1"/>
          </p:cNvSpPr>
          <p:nvPr/>
        </p:nvSpPr>
        <p:spPr bwMode="auto">
          <a:xfrm>
            <a:off x="323850" y="549275"/>
            <a:ext cx="3887788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FFFF00"/>
                </a:solidFill>
                <a:latin typeface="Times New Roman" pitchFamily="18" charset="0"/>
              </a:rPr>
              <a:t>Водопады формируются очень медленно. Начиная с небольшого ручейка, который борется за свое существование, и заканчивая тоннами переливающейся воды.</a:t>
            </a:r>
          </a:p>
          <a:p>
            <a:r>
              <a:rPr lang="ru-RU" b="1" dirty="0">
                <a:solidFill>
                  <a:srgbClr val="FFFF00"/>
                </a:solidFill>
              </a:rPr>
              <a:t> маленького ручейка, а затем – горного водопада.</a:t>
            </a:r>
          </a:p>
        </p:txBody>
      </p:sp>
      <p:pic>
        <p:nvPicPr>
          <p:cNvPr id="17412" name="preview-image" descr="http://nature.baikal.ru/phs/norm/26/26684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136525"/>
            <a:ext cx="3778250" cy="35877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413" name="preview-image" descr="http://friends.kz/uploads/posts/2013-09/1380022869_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35896" y="3933056"/>
            <a:ext cx="5364162" cy="27352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1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6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Прямоугольник 1"/>
          <p:cNvSpPr>
            <a:spLocks noChangeArrowheads="1"/>
          </p:cNvSpPr>
          <p:nvPr/>
        </p:nvSpPr>
        <p:spPr bwMode="auto">
          <a:xfrm>
            <a:off x="250825" y="333375"/>
            <a:ext cx="36734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FFFF00"/>
                </a:solidFill>
                <a:latin typeface="Calibri" pitchFamily="34" charset="0"/>
              </a:rPr>
              <a:t>Водопады являются одними из самых величественных творений природы. Они стали появляться с первых дней нашей Земли. Их рождение и смерть занимает многие тысячелетия, однако и нам дана возможность наблюдать за этими местами.</a:t>
            </a:r>
          </a:p>
        </p:txBody>
      </p:sp>
      <p:pic>
        <p:nvPicPr>
          <p:cNvPr id="18435" name="preview-image" descr="http://4tololo.ru/files/styles/large/public/images/201324092256455601.jpg?itok=fSi1qd3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1637" y="195420"/>
            <a:ext cx="4770437" cy="3149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436" name="preview-image" descr="http://otvetkak.ru/image/Niagarskii-vodopad-nochyu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89058" y="3573016"/>
            <a:ext cx="4770437" cy="30384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437" name="preview-image" descr="http://stat20.privet.ru/lr/0c09b8c1ebac04da637c8e63cbd5d9a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949" y="2898918"/>
            <a:ext cx="3959225" cy="31686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Прямоугольник 1"/>
          <p:cNvSpPr>
            <a:spLocks noChangeArrowheads="1"/>
          </p:cNvSpPr>
          <p:nvPr/>
        </p:nvSpPr>
        <p:spPr bwMode="auto">
          <a:xfrm>
            <a:off x="684213" y="765175"/>
            <a:ext cx="2735262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FFFF00"/>
                </a:solidFill>
                <a:latin typeface="Times New Roman" pitchFamily="18" charset="0"/>
              </a:rPr>
              <a:t>Иногда водопад появлялся в результате землетрясения, когда в долинах, по которым протекали реки, образовывались глубокие провалы.</a:t>
            </a:r>
          </a:p>
        </p:txBody>
      </p:sp>
      <p:pic>
        <p:nvPicPr>
          <p:cNvPr id="19460" name="preview-image" descr="http://www.fresher.ru/images7/luchshie-goroda-mira-dlya-prozhivaniya-2011/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74125" y="3501008"/>
            <a:ext cx="4175769" cy="32333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461" name="preview-image" descr="http://krasivye-mesta.ru/img/Dudhsagar-Fall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4663" y="115888"/>
            <a:ext cx="4247777" cy="31858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462" name="Picture 2" descr="https://lh3.googleusercontent.com/-vp1BFY5G_bg/VcWrjzioMEI/AAAAAAACun8/vNLOU_4l-rM/w675-h569/11239618_858204294265107_8226666546191717094_n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0529" y="3447499"/>
            <a:ext cx="3757130" cy="31683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Прямоугольник 1"/>
          <p:cNvSpPr>
            <a:spLocks noChangeArrowheads="1"/>
          </p:cNvSpPr>
          <p:nvPr/>
        </p:nvSpPr>
        <p:spPr bwMode="auto">
          <a:xfrm>
            <a:off x="395288" y="620713"/>
            <a:ext cx="3313112" cy="482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0000CC"/>
                </a:solidFill>
                <a:latin typeface="Times New Roman" pitchFamily="18" charset="0"/>
              </a:rPr>
              <a:t>Некоторые</a:t>
            </a:r>
            <a:r>
              <a:rPr lang="ru-RU" b="1" dirty="0">
                <a:solidFill>
                  <a:srgbClr val="0000CC"/>
                </a:solidFill>
                <a:latin typeface="Calibri" pitchFamily="34" charset="0"/>
              </a:rPr>
              <a:t> водопады образованы ледниками.</a:t>
            </a:r>
            <a:endParaRPr lang="ru-RU" b="1" dirty="0">
              <a:solidFill>
                <a:srgbClr val="0000CC"/>
              </a:solidFill>
            </a:endParaRPr>
          </a:p>
          <a:p>
            <a:r>
              <a:rPr lang="ru-RU" sz="1600" b="1" dirty="0">
                <a:solidFill>
                  <a:srgbClr val="0000CC"/>
                </a:solidFill>
              </a:rPr>
              <a:t>Воды </a:t>
            </a:r>
            <a:r>
              <a:rPr lang="ru-RU" sz="1600" b="1" dirty="0" smtClean="0">
                <a:solidFill>
                  <a:srgbClr val="0000CC"/>
                </a:solidFill>
              </a:rPr>
              <a:t>рек </a:t>
            </a:r>
            <a:r>
              <a:rPr lang="ru-RU" sz="1600" b="1" dirty="0">
                <a:solidFill>
                  <a:srgbClr val="0000CC"/>
                </a:solidFill>
              </a:rPr>
              <a:t>текут по слоям твердых скальных пород. Когда они достигают мягких скал, вода начинает разрушать или стирать мягкую скалу. За более чем тысячи лет мягкая скала разрушается, и река начинает врезаться вертикально в скалу. Это приводит к образованию утеса, через который переливаются воды реки. Через какое-то время утес становится все круче и глубже, и образуется водопад. </a:t>
            </a:r>
          </a:p>
          <a:p>
            <a:endParaRPr lang="ru-RU" sz="1600" b="1" dirty="0">
              <a:solidFill>
                <a:srgbClr val="0000CC"/>
              </a:solidFill>
            </a:endParaRPr>
          </a:p>
          <a:p>
            <a:endParaRPr lang="ru-RU" b="1" dirty="0">
              <a:solidFill>
                <a:srgbClr val="0000CC"/>
              </a:solidFill>
              <a:latin typeface="Calibri" pitchFamily="34" charset="0"/>
            </a:endParaRPr>
          </a:p>
        </p:txBody>
      </p:sp>
      <p:pic>
        <p:nvPicPr>
          <p:cNvPr id="20486" name="preview-image" descr="http://lifeglobe.net/media/entry/1016/RideauFall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1919" y="115888"/>
            <a:ext cx="4464993" cy="29660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bliqueTopRight"/>
            <a:lightRig rig="threePt" dir="t"/>
          </a:scene3d>
        </p:spPr>
      </p:pic>
      <p:pic>
        <p:nvPicPr>
          <p:cNvPr id="20488" name="preview-image" descr="http://img1.liveinternet.ru/images/attach/b/2/24/386/24386434_27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08399" y="3212976"/>
            <a:ext cx="4608513" cy="34563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Прямоугольник 1"/>
          <p:cNvSpPr>
            <a:spLocks noChangeArrowheads="1"/>
          </p:cNvSpPr>
          <p:nvPr/>
        </p:nvSpPr>
        <p:spPr bwMode="auto">
          <a:xfrm>
            <a:off x="539750" y="620713"/>
            <a:ext cx="324016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>
                <a:latin typeface="Calibri" pitchFamily="34" charset="0"/>
              </a:rPr>
              <a:t>   </a:t>
            </a:r>
            <a:r>
              <a:rPr lang="ru-RU" b="1" dirty="0">
                <a:solidFill>
                  <a:srgbClr val="FFFF00"/>
                </a:solidFill>
                <a:latin typeface="Calibri" pitchFamily="34" charset="0"/>
              </a:rPr>
              <a:t> Маленькие водопады, которые питаются горным снегом, могут превращаться в огромный каскадный водопад по весне.</a:t>
            </a:r>
          </a:p>
        </p:txBody>
      </p:sp>
      <p:pic>
        <p:nvPicPr>
          <p:cNvPr id="4" name="preview-image" descr="http://travelgarden.ru/upload/medialibrary/d60/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9700" y="343895"/>
            <a:ext cx="3560763" cy="61563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review-image" descr="http://www.webcity.su/images/img/angel-the-highest-falls-%20in-the-world-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167" y="2608507"/>
            <a:ext cx="4896544" cy="36665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34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m.101.ru/vardata/modules/phorum/images/2069119521/129008/orig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06403" y="251327"/>
            <a:ext cx="4880958" cy="27479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4.bp.blogspot.com/-vXprzFyugc0/Tk2tPxq2JQI/AAAAAAAABI0/K7fMoXwZcsw/s1600/DSC_6070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4969" y="3284985"/>
            <a:ext cx="4773796" cy="3194104"/>
          </a:xfrm>
          <a:prstGeom prst="round2DiagRect">
            <a:avLst>
              <a:gd name="adj1" fmla="val 16667"/>
              <a:gd name="adj2" fmla="val 1035"/>
            </a:avLst>
          </a:prstGeom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4.bp.blogspot.com/-oUxmrDlpycI/VELPVGffCgI/AAAAAAAA4_0/D3nTKTKuXOA/s1600/X9120233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36" y="3529811"/>
            <a:ext cx="3932370" cy="29492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332656"/>
            <a:ext cx="352839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подножий водопадов вращением огромных камней и силой удара водяных струй образуются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исполиновые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"эрозионные" котлы.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Исполиновые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котлы с течением времени, соединяясь друг с другом, иногда преобразовываются в </a:t>
            </a:r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ущелья.</a:t>
            </a:r>
            <a:endParaRPr lang="ru-RU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524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</TotalTime>
  <Words>517</Words>
  <Application>Microsoft Office PowerPoint</Application>
  <PresentationFormat>Экран (4:3)</PresentationFormat>
  <Paragraphs>45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Administrator</cp:lastModifiedBy>
  <cp:revision>37</cp:revision>
  <dcterms:created xsi:type="dcterms:W3CDTF">2015-11-25T07:39:10Z</dcterms:created>
  <dcterms:modified xsi:type="dcterms:W3CDTF">2016-01-16T07:34:03Z</dcterms:modified>
</cp:coreProperties>
</file>