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72" r:id="rId5"/>
    <p:sldId id="273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7" r:id="rId15"/>
    <p:sldId id="261" r:id="rId16"/>
    <p:sldId id="269" r:id="rId17"/>
    <p:sldId id="266" r:id="rId18"/>
    <p:sldId id="268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true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  <p:sp>
        <p:nvSpPr>
          <p:cNvPr id="13" name="TextBox 12"/>
          <p:cNvSpPr txBox="true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true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true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true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true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true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true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true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true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true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true" noChangeAspect="true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true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true" noChangeAspect="true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true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true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true" noChangeAspect="true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true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true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true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true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true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true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true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true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Content Placeholder 3"/>
          <p:cNvSpPr>
            <a:spLocks noGrp="true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Content Placeholder 5"/>
          <p:cNvSpPr>
            <a:spLocks noGrp="true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true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true" noChangeArrowheads="true"/>
          </p:cNvPicPr>
          <p:nvPr/>
        </p:nvPicPr>
        <p:blipFill>
          <a:blip r:embed="rId18">
            <a:alphaModFix amt="80000"/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991DBC-D026-4CAE-B308-453F0B88BC4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562C3D-5FA0-45C7-ABB3-F8DF35942C4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367481" y="2102666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Интеллектуальное развитие детей дошкольного возраста: средняя группа (4-5 лет)</a:t>
            </a:r>
            <a:endParaRPr lang="ru-RU" dirty="0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7998942" y="5642918"/>
            <a:ext cx="3855307" cy="1097693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Учитель-дефектолог </a:t>
            </a:r>
            <a:endParaRPr lang="ru-RU" dirty="0" smtClean="0"/>
          </a:p>
          <a:p>
            <a:pPr algn="r"/>
            <a:r>
              <a:rPr lang="ru-RU" dirty="0" smtClean="0"/>
              <a:t>Тюрина Анастасия Викторовна </a:t>
            </a:r>
            <a:endParaRPr lang="ru-RU" dirty="0"/>
          </a:p>
        </p:txBody>
      </p:sp>
      <p:pic>
        <p:nvPicPr>
          <p:cNvPr id="1026" name="Picture 2" descr="&quot;Центр развития ребенка – детский сад № 28 &quot;Огонёк&quot;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200542" y="159415"/>
            <a:ext cx="11653707" cy="144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683475" y="85338"/>
            <a:ext cx="6781800" cy="5163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 что играть?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247136" y="4488033"/>
            <a:ext cx="3138616" cy="146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Попросите ребенка запомнить картинки из верхней рамки. Затем закройте рамку листом бумаги и попросите раскрасить нижние картинки в такие же цвета. </a:t>
            </a:r>
            <a:endParaRPr lang="ru-RU" sz="1800" dirty="0"/>
          </a:p>
        </p:txBody>
      </p:sp>
      <p:sp>
        <p:nvSpPr>
          <p:cNvPr id="6" name="Объект 2"/>
          <p:cNvSpPr txBox="true"/>
          <p:nvPr/>
        </p:nvSpPr>
        <p:spPr>
          <a:xfrm>
            <a:off x="4682697" y="5427712"/>
            <a:ext cx="3126261" cy="1032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Найди отличия;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Найди такой же предмет;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Найди фрагмент изображения.</a:t>
            </a:r>
            <a:endParaRPr lang="ru-RU" sz="1800" dirty="0"/>
          </a:p>
        </p:txBody>
      </p:sp>
      <p:sp>
        <p:nvSpPr>
          <p:cNvPr id="8" name="Объект 2"/>
          <p:cNvSpPr txBox="true"/>
          <p:nvPr/>
        </p:nvSpPr>
        <p:spPr>
          <a:xfrm>
            <a:off x="8262552" y="4599243"/>
            <a:ext cx="3369276" cy="1032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Найди пару. Развитие логического мышления. </a:t>
            </a:r>
            <a:endParaRPr lang="ru-RU" sz="1800" dirty="0" smtClean="0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54937" y="601662"/>
            <a:ext cx="2609540" cy="37129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59" y="664964"/>
            <a:ext cx="2101677" cy="2990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36" y="668314"/>
            <a:ext cx="2099323" cy="2986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614" y="2385581"/>
            <a:ext cx="2146358" cy="30539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109" y="471615"/>
            <a:ext cx="2447686" cy="36772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629032" y="134465"/>
            <a:ext cx="8478795" cy="4586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Окружающий мир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418070" y="1084218"/>
            <a:ext cx="11345562" cy="54154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Ребенок должен уметь различать овощи, фрукты и ягоды, знать какими они бывают, когда созревают.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Ребенок должен знать названия насекомых, уметь рассказывать о том, как они передвигаются (бабочка летает, улитка ползет, кузнечик прыгает)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Ребенок должен знать всех домашних животных и их детенышей. Отличать домашних животных от диких.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Ребенок должен уметь угадывать по картинкам времена года. Знать приметы каждого из них.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131541" y="200368"/>
            <a:ext cx="7803292" cy="64812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 что играть?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250284" y="5060436"/>
            <a:ext cx="3531673" cy="10520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Обучающие карточки: Времена года, части суток, явления природы. </a:t>
            </a:r>
            <a:endParaRPr lang="ru-RU" dirty="0"/>
          </a:p>
        </p:txBody>
      </p:sp>
      <p:sp>
        <p:nvSpPr>
          <p:cNvPr id="8" name="Объект 2"/>
          <p:cNvSpPr txBox="true"/>
          <p:nvPr/>
        </p:nvSpPr>
        <p:spPr>
          <a:xfrm>
            <a:off x="4107503" y="5249907"/>
            <a:ext cx="3636066" cy="1052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Что для чего? Ребенку необходимо простроить логическую цепочку. </a:t>
            </a:r>
            <a:endParaRPr lang="ru-RU" sz="1800" dirty="0"/>
          </a:p>
        </p:txBody>
      </p:sp>
      <p:sp>
        <p:nvSpPr>
          <p:cNvPr id="9" name="Объект 2"/>
          <p:cNvSpPr txBox="true"/>
          <p:nvPr/>
        </p:nvSpPr>
        <p:spPr>
          <a:xfrm>
            <a:off x="8427308" y="5192241"/>
            <a:ext cx="3316699" cy="986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Карточки</a:t>
            </a:r>
            <a:r>
              <a:rPr lang="ru-RU" sz="1800" b="1" u="sng" dirty="0"/>
              <a:t> </a:t>
            </a:r>
            <a:r>
              <a:rPr lang="ru-RU" sz="1800" dirty="0"/>
              <a:t>Животные и Что </a:t>
            </a:r>
            <a:r>
              <a:rPr lang="ru-RU" sz="1800" dirty="0" smtClean="0"/>
              <a:t>они едят.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Домашние и дикие животные.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Кто где живет. 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447451" y="-212320"/>
            <a:ext cx="2226788" cy="2891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41070" y="1130627"/>
            <a:ext cx="2121094" cy="27546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07454" y="2297151"/>
            <a:ext cx="1993743" cy="25892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254" y="895871"/>
            <a:ext cx="2897865" cy="21244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351" y="2812138"/>
            <a:ext cx="2831949" cy="20708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290" y="658273"/>
            <a:ext cx="1299846" cy="12998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7670" y="658273"/>
            <a:ext cx="1361273" cy="13612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8663715" y="2216697"/>
            <a:ext cx="3411365" cy="23719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44362" y="93278"/>
            <a:ext cx="8437605" cy="4833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 что играть?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530964" y="5206312"/>
            <a:ext cx="2665315" cy="1151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Что где растет?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Найди по тени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17928" y="885310"/>
            <a:ext cx="3052868" cy="2055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940908"/>
            <a:ext cx="2662881" cy="2035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618" y="1354352"/>
            <a:ext cx="3650767" cy="2756329"/>
          </a:xfrm>
          <a:prstGeom prst="rect">
            <a:avLst/>
          </a:prstGeom>
        </p:spPr>
      </p:pic>
      <p:sp>
        <p:nvSpPr>
          <p:cNvPr id="7" name="Объект 2"/>
          <p:cNvSpPr txBox="true"/>
          <p:nvPr/>
        </p:nvSpPr>
        <p:spPr>
          <a:xfrm>
            <a:off x="4872304" y="4729398"/>
            <a:ext cx="2665315" cy="11518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Найди пару. Объясни свой выбор</a:t>
            </a:r>
            <a:endParaRPr lang="ru-RU" dirty="0"/>
          </a:p>
        </p:txBody>
      </p:sp>
      <p:sp>
        <p:nvSpPr>
          <p:cNvPr id="8" name="Объект 2"/>
          <p:cNvSpPr txBox="true"/>
          <p:nvPr/>
        </p:nvSpPr>
        <p:spPr>
          <a:xfrm>
            <a:off x="9213644" y="4778824"/>
            <a:ext cx="2665315" cy="1151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Найди нужный лист. </a:t>
            </a:r>
            <a:endParaRPr lang="ru-RU" dirty="0"/>
          </a:p>
        </p:txBody>
      </p:sp>
      <p:pic>
        <p:nvPicPr>
          <p:cNvPr id="9" name="Рисунок 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01" y="1354352"/>
            <a:ext cx="3772931" cy="28296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502377" y="164757"/>
            <a:ext cx="9149148" cy="337751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 smtClean="0"/>
            </a:br>
            <a:r>
              <a:rPr lang="ru-RU" dirty="0" smtClean="0"/>
              <a:t>Развитие Речи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510746" y="1021492"/>
            <a:ext cx="10843054" cy="51554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Ребенок должен использовать </a:t>
            </a:r>
            <a:r>
              <a:rPr lang="ru-RU" dirty="0">
                <a:solidFill>
                  <a:srgbClr val="FF0000"/>
                </a:solidFill>
              </a:rPr>
              <a:t>тысячу слов</a:t>
            </a:r>
            <a:r>
              <a:rPr lang="ru-RU" dirty="0"/>
              <a:t>, строить </a:t>
            </a:r>
            <a:r>
              <a:rPr lang="ru-RU" dirty="0">
                <a:solidFill>
                  <a:srgbClr val="FF0000"/>
                </a:solidFill>
              </a:rPr>
              <a:t>фразы</a:t>
            </a:r>
            <a:r>
              <a:rPr lang="ru-RU" dirty="0"/>
              <a:t> из </a:t>
            </a:r>
            <a:r>
              <a:rPr lang="ru-RU" dirty="0">
                <a:solidFill>
                  <a:srgbClr val="FF0000"/>
                </a:solidFill>
              </a:rPr>
              <a:t>6-8 слов</a:t>
            </a:r>
            <a:r>
              <a:rPr lang="ru-RU" dirty="0"/>
              <a:t>. Понимать ребенка должны даже посторонние люди, а не только родители.</a:t>
            </a:r>
            <a:br>
              <a:rPr lang="ru-RU" dirty="0" smtClean="0"/>
            </a:br>
            <a:r>
              <a:rPr lang="ru-RU" dirty="0"/>
              <a:t>2. Ребенок должен понимать, чем отличается строение человека от строения животных, называть их части тела (руки - лапы, ногти - когти, волосы - шерсть).</a:t>
            </a:r>
            <a:br>
              <a:rPr lang="ru-RU" dirty="0" smtClean="0"/>
            </a:br>
            <a:r>
              <a:rPr lang="ru-RU" dirty="0"/>
              <a:t>3. Ребенок должен уметь правильно ставить существительные в форму множественного числа (цветок - цветы, девочка - девочки).</a:t>
            </a:r>
            <a:br>
              <a:rPr lang="ru-RU" dirty="0" smtClean="0"/>
            </a:br>
            <a:r>
              <a:rPr lang="ru-RU" dirty="0"/>
              <a:t>4. Ребенок должен уметь находить предмет по описанию (яблоко - круглое, сладкое, желтое). Уметь  самостоятельно составлять описание предмета.</a:t>
            </a:r>
            <a:br>
              <a:rPr lang="ru-RU" dirty="0" smtClean="0"/>
            </a:br>
            <a:r>
              <a:rPr lang="ru-RU" dirty="0"/>
              <a:t>5. Ребенок должен понимать значение предлогов (в, на, под, за, между, перед, около и т. д.).</a:t>
            </a:r>
            <a:br>
              <a:rPr lang="ru-RU" dirty="0" smtClean="0"/>
            </a:br>
            <a:r>
              <a:rPr lang="ru-RU" dirty="0"/>
              <a:t>6. Ребенок должен знать, какие бывают профессии, чем занимаются люди этих профессий.</a:t>
            </a:r>
            <a:br>
              <a:rPr lang="ru-RU" dirty="0" smtClean="0"/>
            </a:br>
            <a:r>
              <a:rPr lang="ru-RU" dirty="0"/>
              <a:t>7. Ребенок должен уметь поддерживать беседу: уметь отвечать на вопросы и правильно их задавать.</a:t>
            </a:r>
            <a:br>
              <a:rPr lang="ru-RU" dirty="0" smtClean="0"/>
            </a:br>
            <a:r>
              <a:rPr lang="ru-RU" dirty="0"/>
              <a:t>8. Ребенок должен уметь пересказывать содержание услышанной сказки, рассказа. Рассказать наизусть несколько стихов, </a:t>
            </a:r>
            <a:r>
              <a:rPr lang="ru-RU" dirty="0" err="1"/>
              <a:t>потешек</a:t>
            </a:r>
            <a:r>
              <a:rPr lang="ru-RU" dirty="0"/>
              <a:t>.</a:t>
            </a:r>
            <a:br>
              <a:rPr lang="ru-RU" dirty="0" smtClean="0"/>
            </a:br>
            <a:r>
              <a:rPr lang="ru-RU" dirty="0"/>
              <a:t>9. Ребенок должен называть свое имя, фамилию, сколько ему лет, называть город в котором живет.</a:t>
            </a:r>
            <a:br>
              <a:rPr lang="ru-RU" dirty="0" smtClean="0"/>
            </a:br>
            <a:r>
              <a:rPr lang="ru-RU" dirty="0"/>
              <a:t>10.  Ребенок должен уметь отвечать вопросы, касательно недавно произошедших событий:  Где ты был сегодня? Кого встретил по дороге? Что мама купила в магазине? Что было на тебе одето?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832661" y="150942"/>
            <a:ext cx="8725930" cy="409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Звукопроизношение </a:t>
            </a:r>
            <a:endParaRPr lang="ru-RU" dirty="0"/>
          </a:p>
        </p:txBody>
      </p:sp>
      <p:pic>
        <p:nvPicPr>
          <p:cNvPr id="2052" name="Picture 4" descr="Картинки по запросу &quot;норма речи 4 года&quot;"/>
          <p:cNvPicPr>
            <a:picLocks noChangeAspect="true" noChangeArrowheads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 bwMode="auto">
          <a:xfrm>
            <a:off x="2973258" y="817606"/>
            <a:ext cx="6444736" cy="48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131541" y="200368"/>
            <a:ext cx="7803292" cy="64812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 что играть?</a:t>
            </a:r>
            <a:endParaRPr lang="ru-RU" dirty="0"/>
          </a:p>
        </p:txBody>
      </p:sp>
      <p:sp>
        <p:nvSpPr>
          <p:cNvPr id="9" name="Объект 2"/>
          <p:cNvSpPr txBox="true"/>
          <p:nvPr/>
        </p:nvSpPr>
        <p:spPr>
          <a:xfrm>
            <a:off x="226056" y="5215010"/>
            <a:ext cx="3316699" cy="986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Артикуляционная гимнастика. Детям в этом возрасте еще сложно управлять артикуляционным аппаратом в полной мере.</a:t>
            </a:r>
            <a:endParaRPr lang="ru-RU" sz="1800" dirty="0"/>
          </a:p>
        </p:txBody>
      </p:sp>
      <p:pic>
        <p:nvPicPr>
          <p:cNvPr id="10" name="Рисунок 9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69673" y="1192656"/>
            <a:ext cx="2743200" cy="381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31" y="1679768"/>
            <a:ext cx="4088075" cy="2703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476" y="1547962"/>
            <a:ext cx="4308390" cy="3123583"/>
          </a:xfrm>
          <a:prstGeom prst="rect">
            <a:avLst/>
          </a:prstGeom>
        </p:spPr>
      </p:pic>
      <p:sp>
        <p:nvSpPr>
          <p:cNvPr id="15" name="Объект 2"/>
          <p:cNvSpPr txBox="true"/>
          <p:nvPr/>
        </p:nvSpPr>
        <p:spPr>
          <a:xfrm>
            <a:off x="3542755" y="4509588"/>
            <a:ext cx="3574737" cy="1691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Моторные упражнения для развития координации рук. Центры речи находятся в головном мозге:  Зона </a:t>
            </a:r>
            <a:r>
              <a:rPr lang="ru-RU" sz="1800" dirty="0" err="1"/>
              <a:t>Брока</a:t>
            </a:r>
            <a:r>
              <a:rPr lang="ru-RU" sz="1800" dirty="0"/>
              <a:t> - это двигательный центр </a:t>
            </a:r>
            <a:r>
              <a:rPr lang="ru-RU" sz="1800" dirty="0" smtClean="0"/>
              <a:t>речи, отвечает за возможность воспроизведения речи. </a:t>
            </a:r>
            <a:endParaRPr lang="ru-RU" sz="1800" dirty="0"/>
          </a:p>
        </p:txBody>
      </p:sp>
      <p:sp>
        <p:nvSpPr>
          <p:cNvPr id="16" name="Объект 2"/>
          <p:cNvSpPr txBox="true"/>
          <p:nvPr/>
        </p:nvSpPr>
        <p:spPr>
          <a:xfrm>
            <a:off x="8276483" y="4747114"/>
            <a:ext cx="3316699" cy="986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Рассказы. Читайте, много рассказывайте, спрашивайте ребенка. После прочтения интересного рассказа задайте вопросы, хорошо если рассказ подкреплён картинками. </a:t>
            </a:r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141837" y="126895"/>
            <a:ext cx="8050427" cy="6563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 что играть?</a:t>
            </a:r>
            <a:endParaRPr lang="ru-RU" dirty="0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232133" y="828835"/>
            <a:ext cx="2267909" cy="3206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219" y="4126755"/>
            <a:ext cx="3267739" cy="1548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79" y="5675273"/>
            <a:ext cx="3651821" cy="1182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17" y="1034878"/>
            <a:ext cx="1476375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681" y="1324267"/>
            <a:ext cx="1476375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28" y="3083109"/>
            <a:ext cx="1476375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1889681" y="3299484"/>
            <a:ext cx="1476375" cy="1905000"/>
          </a:xfrm>
          <a:prstGeom prst="rect">
            <a:avLst/>
          </a:prstGeom>
        </p:spPr>
      </p:pic>
      <p:sp>
        <p:nvSpPr>
          <p:cNvPr id="11" name="TextBox 10"/>
          <p:cNvSpPr txBox="true"/>
          <p:nvPr/>
        </p:nvSpPr>
        <p:spPr>
          <a:xfrm>
            <a:off x="278928" y="5313405"/>
            <a:ext cx="3452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Внимательно изучите особенности профессий, проиграйте их вместе с детьми. Расскажите о своей </a:t>
            </a:r>
            <a:r>
              <a:rPr lang="ru-RU" dirty="0" err="1" smtClean="0"/>
              <a:t>порфессии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4508549" y="1269111"/>
            <a:ext cx="2740748" cy="3920311"/>
          </a:xfrm>
          <a:prstGeom prst="rect">
            <a:avLst/>
          </a:prstGeom>
        </p:spPr>
      </p:pic>
      <p:sp>
        <p:nvSpPr>
          <p:cNvPr id="15" name="TextBox 14"/>
          <p:cNvSpPr txBox="true"/>
          <p:nvPr/>
        </p:nvSpPr>
        <p:spPr>
          <a:xfrm>
            <a:off x="4508549" y="5313405"/>
            <a:ext cx="3715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Изучите вместе все части тела, как они называются, где находятся. Расскажите как можно больше информации о самом себе: ФИО, город проживания, родственников.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836413" y="190150"/>
            <a:ext cx="8963393" cy="617159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о что играть?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343928" y="5448996"/>
            <a:ext cx="3223055" cy="1190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«Один-много», «Один, два…пять»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ставить существительные в форму множественного числа (цветок - цветы, девочка - девочки</a:t>
            </a:r>
            <a:endParaRPr lang="ru-RU" dirty="0"/>
          </a:p>
        </p:txBody>
      </p:sp>
      <p:sp>
        <p:nvSpPr>
          <p:cNvPr id="4" name="TextBox 3"/>
          <p:cNvSpPr txBox="true"/>
          <p:nvPr/>
        </p:nvSpPr>
        <p:spPr>
          <a:xfrm>
            <a:off x="4353697" y="5348245"/>
            <a:ext cx="3435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с предлогами. Ребенок должен понимать значение предлогов (в, на, под, за, между, перед, около и т. д.).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true"/>
          <p:nvPr/>
        </p:nvSpPr>
        <p:spPr>
          <a:xfrm>
            <a:off x="8657967" y="5348245"/>
            <a:ext cx="2778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Преобразовывать слова в уменьшительно-ласкательную форму</a:t>
            </a:r>
            <a:endParaRPr lang="ru-RU" dirty="0"/>
          </a:p>
        </p:txBody>
      </p:sp>
      <p:pic>
        <p:nvPicPr>
          <p:cNvPr id="6" name="Рисунок 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724467" y="190150"/>
            <a:ext cx="2298819" cy="3249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80" y="3524713"/>
            <a:ext cx="2656866" cy="18676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384" y="1948610"/>
            <a:ext cx="3620529" cy="2552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>
          <a:xfrm>
            <a:off x="8488812" y="1334692"/>
            <a:ext cx="3116520" cy="34861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258330" y="101514"/>
            <a:ext cx="9253151" cy="5657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Мышление ребенка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788773" y="861798"/>
            <a:ext cx="11049000" cy="57449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С 3-4 лет </a:t>
            </a:r>
            <a:r>
              <a:rPr lang="ru-RU" sz="2000" dirty="0"/>
              <a:t>формируется наглядно-образное мышление. Благодаря образам, сохранившимся в </a:t>
            </a:r>
            <a:r>
              <a:rPr lang="ru-RU" sz="2000" dirty="0" smtClean="0"/>
              <a:t>памяти, </a:t>
            </a:r>
            <a:r>
              <a:rPr lang="ru-RU" sz="2000" dirty="0"/>
              <a:t>ребенку уже не требуется совершать реальные действия с предметами. На развитие этого типа мышления особенно влияют такие виды деятельности, как рисование и </a:t>
            </a:r>
            <a:r>
              <a:rPr lang="ru-RU" sz="2000" dirty="0" smtClean="0"/>
              <a:t>конструирование.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С 5 до 7 лет начинает формироваться Словесно-логическое мышление. </a:t>
            </a:r>
            <a:r>
              <a:rPr lang="ru-RU" sz="2000" dirty="0"/>
              <a:t>К 5-7 годам дети уже могут рассуждать и оперировать некоторыми абстрактными понятиями (например, время, мораль, искусство и т.д.). Признаками логического мышления является умение устанавливать причинно-следственные связи, рассуждать, сравнивать и классифицировать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Основная деятельность – игра. Основные знания и умения ребенок получает из игры. Поэтому важно организовать для ребенка активную, познавательную игровую среду. Так же родители могут помочь, подтолкнуть в ходе игры ребенка к новым открытиям.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Родитель является первым ответственным лицом, отвечающим за развитие ребенка, а так же главным образцом для подражания. Поэтому роль родителя в </a:t>
            </a:r>
            <a:r>
              <a:rPr lang="ru-RU" sz="2000" dirty="0" err="1" smtClean="0"/>
              <a:t>иогре</a:t>
            </a:r>
            <a:r>
              <a:rPr lang="ru-RU" sz="2000" dirty="0" smtClean="0"/>
              <a:t> занимает значительное и весомое место.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747584" y="161582"/>
            <a:ext cx="10826578" cy="14942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Мыслительная деятельность человека состоит из мыслительных операций. Способность их использовать и есть показать развития мышления дошкольника.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true"/>
          </p:cNvPicPr>
          <p:nvPr/>
        </p:nvPicPr>
        <p:blipFill rotWithShape="true">
          <a:blip r:embed="rId1"/>
          <a:srcRect/>
          <a:stretch>
            <a:fillRect/>
          </a:stretch>
        </p:blipFill>
        <p:spPr>
          <a:xfrm>
            <a:off x="713064" y="1787609"/>
            <a:ext cx="11039912" cy="38414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151238" y="381600"/>
            <a:ext cx="9706232" cy="244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Игры и упражнения для развития образного и логического мышления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288324" y="5234284"/>
            <a:ext cx="3674076" cy="12077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800" dirty="0"/>
              <a:t>«На что похоже?». Покажите ребенку картинку, на которой изображена причудливая клякса. Пусть малыш придумает как можно больше оригинальных ассоциаций к ней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4907" y="4846704"/>
            <a:ext cx="33445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«Четвертый лишний». Предложите малышу рассмотреть 4 картинки, три из которых можно объединить по какому-либо признаку. Ребенок должен понять, какая картинка «лишняя» и объяснить, почему он так считает.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29600" y="4644248"/>
            <a:ext cx="38470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«Назови одним словом». Эта игра заключается в том, что взрослый предлагает малышу набор слов или изображений, которые могут быть объединены в понятие. Задача ребенка – назвать предметы одним словом (например, синица, соловей, дятел, ворона, ястреб – птицы; малина, крыжовник, клубника, арбуз – ягоды).</a:t>
            </a:r>
            <a:endParaRPr lang="ru-RU" sz="1500" dirty="0"/>
          </a:p>
        </p:txBody>
      </p:sp>
      <p:pic>
        <p:nvPicPr>
          <p:cNvPr id="6" name="Рисунок 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165881" y="1536375"/>
            <a:ext cx="3827379" cy="2787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928" y="1536376"/>
            <a:ext cx="2849262" cy="2849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4" y="1462280"/>
            <a:ext cx="2814009" cy="28617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Элементарные математические представления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1. Умеет определять расположение предметов: справа, слева, посередине, вверху, внизу, сзади, спереди.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Знает основные геометрические фигуры (круг, овал, квадрат, треугольник и прямоугольник)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Знает все цифры (0, 1, 2, 3, 4, 5, 6, 7, 8, 9). Считать предметы в пределах десяти, соотносить количество предметов с нужной цифрой.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Умеет сравнивать количество предметов, понимать значение: больше - меньше, поровну. Делать равными неравные группы предметов: добавлять один предмет к группе с меньшим количеством предметов.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 Ребенок знакомится с графическим образом числа, учится правильно писать цифры.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683475" y="85338"/>
            <a:ext cx="6781800" cy="5163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 что играть?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247135" y="4488033"/>
            <a:ext cx="3402227" cy="12553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Ребенку необходимо сосчитать сколько на каждой картинке изображено предметов, найти лишнюю картинку и угадать какая цифра доминирует в данной карточке.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24248" y="1268010"/>
            <a:ext cx="3048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 rotWithShape="true">
          <a:blip r:embed="rId2"/>
          <a:srcRect/>
          <a:stretch>
            <a:fillRect/>
          </a:stretch>
        </p:blipFill>
        <p:spPr>
          <a:xfrm>
            <a:off x="4797508" y="1194786"/>
            <a:ext cx="2553731" cy="3194448"/>
          </a:xfrm>
          <a:prstGeom prst="rect">
            <a:avLst/>
          </a:prstGeom>
        </p:spPr>
      </p:pic>
      <p:sp>
        <p:nvSpPr>
          <p:cNvPr id="6" name="Объект 2"/>
          <p:cNvSpPr txBox="true"/>
          <p:nvPr/>
        </p:nvSpPr>
        <p:spPr>
          <a:xfrm>
            <a:off x="4511244" y="4599244"/>
            <a:ext cx="3126261" cy="1032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Карточки с изображением цифр. Учат соотносить количество предметов с образом цифры.</a:t>
            </a:r>
            <a:endParaRPr lang="ru-RU" dirty="0"/>
          </a:p>
        </p:txBody>
      </p:sp>
      <p:pic>
        <p:nvPicPr>
          <p:cNvPr id="7" name="Рисунок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505" y="830905"/>
            <a:ext cx="2434591" cy="2442223"/>
          </a:xfrm>
          <a:prstGeom prst="rect">
            <a:avLst/>
          </a:prstGeom>
        </p:spPr>
      </p:pic>
      <p:sp>
        <p:nvSpPr>
          <p:cNvPr id="8" name="Объект 2"/>
          <p:cNvSpPr txBox="true"/>
          <p:nvPr/>
        </p:nvSpPr>
        <p:spPr>
          <a:xfrm>
            <a:off x="8616778" y="4599244"/>
            <a:ext cx="3369276" cy="1032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 Ребенок должен подобрать соответствующие фигуре картинки. Тем самым запомнит образ фигуры, поймет что окружающие предметы имеют разную геометрическую форму. </a:t>
            </a:r>
            <a:endParaRPr lang="ru-RU" sz="1800" dirty="0"/>
          </a:p>
        </p:txBody>
      </p:sp>
      <p:pic>
        <p:nvPicPr>
          <p:cNvPr id="9" name="Рисунок 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133" y="2107618"/>
            <a:ext cx="2285389" cy="22925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131541" y="200368"/>
            <a:ext cx="7803292" cy="64812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 что играть?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423279" y="5249906"/>
            <a:ext cx="3531673" cy="10520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«До или После» Ребенку необходимо найти определенную фигуру, которая находится «До» или «После»</a:t>
            </a:r>
            <a:endParaRPr lang="ru-RU" dirty="0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 rotWithShape="true">
          <a:blip r:embed="rId1"/>
          <a:srcRect/>
          <a:stretch>
            <a:fillRect/>
          </a:stretch>
        </p:blipFill>
        <p:spPr>
          <a:xfrm>
            <a:off x="861078" y="1055645"/>
            <a:ext cx="3006484" cy="3987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369" y="1055645"/>
            <a:ext cx="2846349" cy="4022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308" y="865702"/>
            <a:ext cx="3143935" cy="4212716"/>
          </a:xfrm>
          <a:prstGeom prst="rect">
            <a:avLst/>
          </a:prstGeom>
        </p:spPr>
      </p:pic>
      <p:sp>
        <p:nvSpPr>
          <p:cNvPr id="8" name="Объект 2"/>
          <p:cNvSpPr txBox="true"/>
          <p:nvPr/>
        </p:nvSpPr>
        <p:spPr>
          <a:xfrm>
            <a:off x="4107503" y="5249907"/>
            <a:ext cx="3636066" cy="1052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Где находится? Предложите ребенку показать и рассказать «Где пчела?» НАД цветком; НА цветке. Добивайтесь полного ответа. </a:t>
            </a:r>
            <a:endParaRPr lang="ru-RU" sz="1800" dirty="0"/>
          </a:p>
        </p:txBody>
      </p:sp>
      <p:sp>
        <p:nvSpPr>
          <p:cNvPr id="9" name="Объект 2"/>
          <p:cNvSpPr txBox="true"/>
          <p:nvPr/>
        </p:nvSpPr>
        <p:spPr>
          <a:xfrm>
            <a:off x="8427308" y="5192241"/>
            <a:ext cx="3316699" cy="986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«Выше, ниже, слева, справа». Определите, где находится верх, низ, где левая сторона и правая. А затем посмотрите, какие птички где сидят. 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167713" y="134467"/>
            <a:ext cx="9211962" cy="5904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Логическое мышление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214184" y="724931"/>
            <a:ext cx="11788346" cy="592300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-Развитие Мышления, Памяти, Внимания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Умеет находить отличия и сходства между двумя картинками (или между двумя игрушками).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Умеет складывать по образцу постройки из конструктора.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Умеет складывать разрезанную картинку из 2-4 частей.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Умеет не отвлекаясь, в течение 5 минут выполнять задание.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Умеет складывать пирамидку (чашечки, вкладывая их друг в друга) без посторонней помощи.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6. Умеет вкладывать в отверстия недостающие фрагменты картинок.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7. Умеет  называть обобщающим словом группу предметов (корова, лошадь, коза-домашние животные; зима, лето, весна- времена года). Находить лишний предмет в каждой группе. Находить пару каждому предмету.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8. Умеет отвечать на такие вопросы как: Можно ли летом кататься на санках? Почему? Зачем зимой одевают теплые куртки? Для чего нужны окна и двери в доме? И т.д.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9. Умеет подбирать противоположные слова:  стакан полный - стакан пустой, дерево высокое – дерево низкое, идти медленно – идти быстро, пояс узкий – пояс широкий, ребенок голодный - ребенок сытый, чай холодный – чай горячий и т.д.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10. Умеет видеть на картинке неправильно изображенные предметы, объяснять, что не так и почему.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683475" y="85338"/>
            <a:ext cx="6781800" cy="5163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 что играть?</a:t>
            </a:r>
            <a:endParaRPr lang="ru-RU" dirty="0"/>
          </a:p>
        </p:txBody>
      </p:sp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247135" y="4488033"/>
            <a:ext cx="3402227" cy="1255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Задание для ребенка подобрать правильную заплатку к картинкам</a:t>
            </a:r>
            <a:endParaRPr lang="ru-RU" dirty="0"/>
          </a:p>
        </p:txBody>
      </p:sp>
      <p:sp>
        <p:nvSpPr>
          <p:cNvPr id="6" name="Объект 2"/>
          <p:cNvSpPr txBox="true"/>
          <p:nvPr/>
        </p:nvSpPr>
        <p:spPr>
          <a:xfrm>
            <a:off x="4511244" y="4599244"/>
            <a:ext cx="3126261" cy="1032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Найти лишнюю картинку из четырех предложенных. Объясни свой выбор.</a:t>
            </a:r>
            <a:endParaRPr lang="ru-RU" dirty="0"/>
          </a:p>
        </p:txBody>
      </p:sp>
      <p:sp>
        <p:nvSpPr>
          <p:cNvPr id="8" name="Объект 2"/>
          <p:cNvSpPr txBox="true"/>
          <p:nvPr/>
        </p:nvSpPr>
        <p:spPr>
          <a:xfrm>
            <a:off x="8262552" y="4599243"/>
            <a:ext cx="3369276" cy="1032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Добавь недостающий предмет. Что необходимо добавить?</a:t>
            </a:r>
            <a:endParaRPr lang="ru-RU" sz="1800" dirty="0" smtClean="0"/>
          </a:p>
        </p:txBody>
      </p:sp>
      <p:pic>
        <p:nvPicPr>
          <p:cNvPr id="9" name="Рисунок 8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47135" y="1305999"/>
            <a:ext cx="1902941" cy="2699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50" y="1303354"/>
            <a:ext cx="1886465" cy="2684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505" y="1247656"/>
            <a:ext cx="3048000" cy="304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>
          <a:xfrm>
            <a:off x="8129140" y="601662"/>
            <a:ext cx="2401530" cy="24407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9807882" y="2326813"/>
            <a:ext cx="1992243" cy="20970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true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false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0</TotalTime>
  <Words>8111</Words>
  <Application>WPS Presentation</Application>
  <PresentationFormat>Широкоэкранный</PresentationFormat>
  <Paragraphs>136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Tw Cen MT</vt:lpstr>
      <vt:lpstr>Gubbi</vt:lpstr>
      <vt:lpstr>微软雅黑</vt:lpstr>
      <vt:lpstr>Arial Unicode MS</vt:lpstr>
      <vt:lpstr>Calibri</vt:lpstr>
      <vt:lpstr>Капля</vt:lpstr>
      <vt:lpstr>Интеллектуальное развитие детей дошкольного возраста: средняя группа (4-5 лет)</vt:lpstr>
      <vt:lpstr>Мышление ребенка</vt:lpstr>
      <vt:lpstr>PowerPoint 演示文稿</vt:lpstr>
      <vt:lpstr>Игры и упражнения для развития образного и логического мышления</vt:lpstr>
      <vt:lpstr>Элементарные математические представления</vt:lpstr>
      <vt:lpstr>Во что играть?</vt:lpstr>
      <vt:lpstr>Во что играть?</vt:lpstr>
      <vt:lpstr>Логическое мышление</vt:lpstr>
      <vt:lpstr>Во что играть?</vt:lpstr>
      <vt:lpstr>Во что играть?</vt:lpstr>
      <vt:lpstr>Окружающий мир</vt:lpstr>
      <vt:lpstr>Во что играть?</vt:lpstr>
      <vt:lpstr>Во что играть?</vt:lpstr>
      <vt:lpstr> Развитие Речи</vt:lpstr>
      <vt:lpstr>Звукопроизношение </vt:lpstr>
      <vt:lpstr>Во что играть?</vt:lpstr>
      <vt:lpstr>Во что играть?</vt:lpstr>
      <vt:lpstr>Во что играть?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Интеллектуальное развитие детей дошкольного возраста: средняя группа (4-5 лет)</dc:title>
  <dc:creator>Maxsim Tiurin</dc:creator>
  <cp:lastModifiedBy>vadim</cp:lastModifiedBy>
  <cp:revision>18</cp:revision>
  <dcterms:created xsi:type="dcterms:W3CDTF">2021-03-09T13:55:53Z</dcterms:created>
  <dcterms:modified xsi:type="dcterms:W3CDTF">2021-03-09T13:55:53Z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